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342" r:id="rId5"/>
    <p:sldId id="284" r:id="rId6"/>
    <p:sldId id="366" r:id="rId7"/>
    <p:sldId id="367" r:id="rId8"/>
    <p:sldId id="368" r:id="rId9"/>
    <p:sldId id="369" r:id="rId10"/>
    <p:sldId id="343" r:id="rId11"/>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6CB5C4"/>
    <a:srgbClr val="F9FED8"/>
    <a:srgbClr val="EE30C5"/>
    <a:srgbClr val="EF41E7"/>
    <a:srgbClr val="C070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8732D-9BA3-B9B6-5273-8516122AFFC7}" v="1" dt="2022-02-15T09:27:54.362"/>
    <p1510:client id="{66AF96D5-5638-E895-4209-24FB39E2E054}" v="59" dt="2022-02-22T09:11:03.973"/>
    <p1510:client id="{AE91CB61-E0DF-6242-8C59-62EA0563FDDE}" v="117" dt="2022-02-18T14:48:47.1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03" autoAdjust="0"/>
    <p:restoredTop sz="94660"/>
  </p:normalViewPr>
  <p:slideViewPr>
    <p:cSldViewPr snapToGrid="0">
      <p:cViewPr varScale="1">
        <p:scale>
          <a:sx n="52" d="100"/>
          <a:sy n="52" d="100"/>
        </p:scale>
        <p:origin x="216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Thomas (Hywel Dda UHB - Workforce Advisor: Equality, Diversity and Inclusion)" userId="S::rachel.thomas28@wales.nhs.uk::589a9c87-1ccf-48ce-8bd1-75a25c25aede" providerId="AD" clId="Web-{66AF96D5-5638-E895-4209-24FB39E2E054}"/>
    <pc:docChg chg="modSld">
      <pc:chgData name="Rachel Thomas (Hywel Dda UHB - Workforce Advisor: Equality, Diversity and Inclusion)" userId="S::rachel.thomas28@wales.nhs.uk::589a9c87-1ccf-48ce-8bd1-75a25c25aede" providerId="AD" clId="Web-{66AF96D5-5638-E895-4209-24FB39E2E054}" dt="2022-02-22T09:11:03.973" v="52" actId="1076"/>
      <pc:docMkLst>
        <pc:docMk/>
      </pc:docMkLst>
      <pc:sldChg chg="addSp delSp modSp">
        <pc:chgData name="Rachel Thomas (Hywel Dda UHB - Workforce Advisor: Equality, Diversity and Inclusion)" userId="S::rachel.thomas28@wales.nhs.uk::589a9c87-1ccf-48ce-8bd1-75a25c25aede" providerId="AD" clId="Web-{66AF96D5-5638-E895-4209-24FB39E2E054}" dt="2022-02-22T09:11:03.973" v="52" actId="1076"/>
        <pc:sldMkLst>
          <pc:docMk/>
          <pc:sldMk cId="3763691167" sldId="368"/>
        </pc:sldMkLst>
        <pc:spChg chg="add mod">
          <ac:chgData name="Rachel Thomas (Hywel Dda UHB - Workforce Advisor: Equality, Diversity and Inclusion)" userId="S::rachel.thomas28@wales.nhs.uk::589a9c87-1ccf-48ce-8bd1-75a25c25aede" providerId="AD" clId="Web-{66AF96D5-5638-E895-4209-24FB39E2E054}" dt="2022-02-22T09:05:52.121" v="8"/>
          <ac:spMkLst>
            <pc:docMk/>
            <pc:sldMk cId="3763691167" sldId="368"/>
            <ac:spMk id="3" creationId="{C2540E85-CC49-49A4-A403-4682B698D1C5}"/>
          </ac:spMkLst>
        </pc:spChg>
        <pc:spChg chg="add mod">
          <ac:chgData name="Rachel Thomas (Hywel Dda UHB - Workforce Advisor: Equality, Diversity and Inclusion)" userId="S::rachel.thomas28@wales.nhs.uk::589a9c87-1ccf-48ce-8bd1-75a25c25aede" providerId="AD" clId="Web-{66AF96D5-5638-E895-4209-24FB39E2E054}" dt="2022-02-22T09:08:01" v="36" actId="1076"/>
          <ac:spMkLst>
            <pc:docMk/>
            <pc:sldMk cId="3763691167" sldId="368"/>
            <ac:spMk id="6" creationId="{7200CE3F-D9D8-4746-9F52-BA8C0F331301}"/>
          </ac:spMkLst>
        </pc:spChg>
        <pc:spChg chg="add mod">
          <ac:chgData name="Rachel Thomas (Hywel Dda UHB - Workforce Advisor: Equality, Diversity and Inclusion)" userId="S::rachel.thomas28@wales.nhs.uk::589a9c87-1ccf-48ce-8bd1-75a25c25aede" providerId="AD" clId="Web-{66AF96D5-5638-E895-4209-24FB39E2E054}" dt="2022-02-22T09:09:17.330" v="42"/>
          <ac:spMkLst>
            <pc:docMk/>
            <pc:sldMk cId="3763691167" sldId="368"/>
            <ac:spMk id="7" creationId="{4BFE958E-BCD9-45D1-BB89-23244145A1A8}"/>
          </ac:spMkLst>
        </pc:spChg>
        <pc:spChg chg="del mod">
          <ac:chgData name="Rachel Thomas (Hywel Dda UHB - Workforce Advisor: Equality, Diversity and Inclusion)" userId="S::rachel.thomas28@wales.nhs.uk::589a9c87-1ccf-48ce-8bd1-75a25c25aede" providerId="AD" clId="Web-{66AF96D5-5638-E895-4209-24FB39E2E054}" dt="2022-02-22T09:05:20.433" v="2"/>
          <ac:spMkLst>
            <pc:docMk/>
            <pc:sldMk cId="3763691167" sldId="368"/>
            <ac:spMk id="20" creationId="{B074CE02-BF35-4567-84CB-11CE83320130}"/>
          </ac:spMkLst>
        </pc:spChg>
        <pc:spChg chg="add mod">
          <ac:chgData name="Rachel Thomas (Hywel Dda UHB - Workforce Advisor: Equality, Diversity and Inclusion)" userId="S::rachel.thomas28@wales.nhs.uk::589a9c87-1ccf-48ce-8bd1-75a25c25aede" providerId="AD" clId="Web-{66AF96D5-5638-E895-4209-24FB39E2E054}" dt="2022-02-22T09:09:40.784" v="45"/>
          <ac:spMkLst>
            <pc:docMk/>
            <pc:sldMk cId="3763691167" sldId="368"/>
            <ac:spMk id="22" creationId="{45F6F853-76BB-4C30-94AA-1F6A46BF1218}"/>
          </ac:spMkLst>
        </pc:spChg>
        <pc:grpChg chg="add">
          <ac:chgData name="Rachel Thomas (Hywel Dda UHB - Workforce Advisor: Equality, Diversity and Inclusion)" userId="S::rachel.thomas28@wales.nhs.uk::589a9c87-1ccf-48ce-8bd1-75a25c25aede" providerId="AD" clId="Web-{66AF96D5-5638-E895-4209-24FB39E2E054}" dt="2022-02-22T09:10:03.034" v="46"/>
          <ac:grpSpMkLst>
            <pc:docMk/>
            <pc:sldMk cId="3763691167" sldId="368"/>
            <ac:grpSpMk id="8" creationId="{77D712F2-1179-4481-88D3-09C0A6A4273C}"/>
          </ac:grpSpMkLst>
        </pc:grpChg>
        <pc:grpChg chg="add mod">
          <ac:chgData name="Rachel Thomas (Hywel Dda UHB - Workforce Advisor: Equality, Diversity and Inclusion)" userId="S::rachel.thomas28@wales.nhs.uk::589a9c87-1ccf-48ce-8bd1-75a25c25aede" providerId="AD" clId="Web-{66AF96D5-5638-E895-4209-24FB39E2E054}" dt="2022-02-22T09:10:20.925" v="48" actId="1076"/>
          <ac:grpSpMkLst>
            <pc:docMk/>
            <pc:sldMk cId="3763691167" sldId="368"/>
            <ac:grpSpMk id="24" creationId="{9765E2CF-E3FD-4B4A-81FB-5AE509BC6293}"/>
          </ac:grpSpMkLst>
        </pc:grpChg>
        <pc:grpChg chg="add mod">
          <ac:chgData name="Rachel Thomas (Hywel Dda UHB - Workforce Advisor: Equality, Diversity and Inclusion)" userId="S::rachel.thomas28@wales.nhs.uk::589a9c87-1ccf-48ce-8bd1-75a25c25aede" providerId="AD" clId="Web-{66AF96D5-5638-E895-4209-24FB39E2E054}" dt="2022-02-22T09:10:45.691" v="50" actId="1076"/>
          <ac:grpSpMkLst>
            <pc:docMk/>
            <pc:sldMk cId="3763691167" sldId="368"/>
            <ac:grpSpMk id="32" creationId="{CF54F74B-5360-47A5-970E-D2B16913C195}"/>
          </ac:grpSpMkLst>
        </pc:grpChg>
        <pc:grpChg chg="add mod">
          <ac:chgData name="Rachel Thomas (Hywel Dda UHB - Workforce Advisor: Equality, Diversity and Inclusion)" userId="S::rachel.thomas28@wales.nhs.uk::589a9c87-1ccf-48ce-8bd1-75a25c25aede" providerId="AD" clId="Web-{66AF96D5-5638-E895-4209-24FB39E2E054}" dt="2022-02-22T09:11:03.973" v="52" actId="1076"/>
          <ac:grpSpMkLst>
            <pc:docMk/>
            <pc:sldMk cId="3763691167" sldId="368"/>
            <ac:grpSpMk id="41" creationId="{39211D08-1595-4C0D-9241-B16ED36AD822}"/>
          </ac:grpSpMkLst>
        </pc:grpChg>
      </pc:sldChg>
    </pc:docChg>
  </pc:docChgLst>
  <pc:docChgLst>
    <pc:chgData name="Rachel Thomas (Hywel Dda UHB - Workforce Advisor: Equality, Diversity and Inclusion)" userId="S::rachel.thomas28@wales.nhs.uk::589a9c87-1ccf-48ce-8bd1-75a25c25aede" providerId="AD" clId="Web-{AE91CB61-E0DF-6242-8C59-62EA0563FDDE}"/>
    <pc:docChg chg="modSld">
      <pc:chgData name="Rachel Thomas (Hywel Dda UHB - Workforce Advisor: Equality, Diversity and Inclusion)" userId="S::rachel.thomas28@wales.nhs.uk::589a9c87-1ccf-48ce-8bd1-75a25c25aede" providerId="AD" clId="Web-{AE91CB61-E0DF-6242-8C59-62EA0563FDDE}" dt="2022-02-18T14:48:47.114" v="93" actId="20577"/>
      <pc:docMkLst>
        <pc:docMk/>
      </pc:docMkLst>
      <pc:sldChg chg="addSp modSp">
        <pc:chgData name="Rachel Thomas (Hywel Dda UHB - Workforce Advisor: Equality, Diversity and Inclusion)" userId="S::rachel.thomas28@wales.nhs.uk::589a9c87-1ccf-48ce-8bd1-75a25c25aede" providerId="AD" clId="Web-{AE91CB61-E0DF-6242-8C59-62EA0563FDDE}" dt="2022-02-18T14:39:41.525" v="28" actId="1076"/>
        <pc:sldMkLst>
          <pc:docMk/>
          <pc:sldMk cId="3854999676" sldId="366"/>
        </pc:sldMkLst>
        <pc:spChg chg="add mod">
          <ac:chgData name="Rachel Thomas (Hywel Dda UHB - Workforce Advisor: Equality, Diversity and Inclusion)" userId="S::rachel.thomas28@wales.nhs.uk::589a9c87-1ccf-48ce-8bd1-75a25c25aede" providerId="AD" clId="Web-{AE91CB61-E0DF-6242-8C59-62EA0563FDDE}" dt="2022-02-18T14:39:03.321" v="18"/>
          <ac:spMkLst>
            <pc:docMk/>
            <pc:sldMk cId="3854999676" sldId="366"/>
            <ac:spMk id="7" creationId="{F4603E05-E706-4943-BF21-34E808B7A37D}"/>
          </ac:spMkLst>
        </pc:spChg>
        <pc:spChg chg="add mod">
          <ac:chgData name="Rachel Thomas (Hywel Dda UHB - Workforce Advisor: Equality, Diversity and Inclusion)" userId="S::rachel.thomas28@wales.nhs.uk::589a9c87-1ccf-48ce-8bd1-75a25c25aede" providerId="AD" clId="Web-{AE91CB61-E0DF-6242-8C59-62EA0563FDDE}" dt="2022-02-18T14:39:21.947" v="22" actId="20577"/>
          <ac:spMkLst>
            <pc:docMk/>
            <pc:sldMk cId="3854999676" sldId="366"/>
            <ac:spMk id="15" creationId="{A16BC20F-99E0-4EE3-8380-393C4EDE11AA}"/>
          </ac:spMkLst>
        </pc:spChg>
        <pc:spChg chg="add mod">
          <ac:chgData name="Rachel Thomas (Hywel Dda UHB - Workforce Advisor: Equality, Diversity and Inclusion)" userId="S::rachel.thomas28@wales.nhs.uk::589a9c87-1ccf-48ce-8bd1-75a25c25aede" providerId="AD" clId="Web-{AE91CB61-E0DF-6242-8C59-62EA0563FDDE}" dt="2022-02-18T14:39:41.494" v="27" actId="1076"/>
          <ac:spMkLst>
            <pc:docMk/>
            <pc:sldMk cId="3854999676" sldId="366"/>
            <ac:spMk id="17" creationId="{DFA23590-1105-4857-BF14-FCE413AA92B9}"/>
          </ac:spMkLst>
        </pc:spChg>
        <pc:spChg chg="add mod">
          <ac:chgData name="Rachel Thomas (Hywel Dda UHB - Workforce Advisor: Equality, Diversity and Inclusion)" userId="S::rachel.thomas28@wales.nhs.uk::589a9c87-1ccf-48ce-8bd1-75a25c25aede" providerId="AD" clId="Web-{AE91CB61-E0DF-6242-8C59-62EA0563FDDE}" dt="2022-02-18T14:39:41.525" v="28" actId="1076"/>
          <ac:spMkLst>
            <pc:docMk/>
            <pc:sldMk cId="3854999676" sldId="366"/>
            <ac:spMk id="20" creationId="{8F65F7F4-D38B-41E9-9EE3-6D7654FFBC9E}"/>
          </ac:spMkLst>
        </pc:spChg>
      </pc:sldChg>
      <pc:sldChg chg="addSp delSp modSp">
        <pc:chgData name="Rachel Thomas (Hywel Dda UHB - Workforce Advisor: Equality, Diversity and Inclusion)" userId="S::rachel.thomas28@wales.nhs.uk::589a9c87-1ccf-48ce-8bd1-75a25c25aede" providerId="AD" clId="Web-{AE91CB61-E0DF-6242-8C59-62EA0563FDDE}" dt="2022-02-18T14:48:47.114" v="93" actId="20577"/>
        <pc:sldMkLst>
          <pc:docMk/>
          <pc:sldMk cId="3763691167" sldId="368"/>
        </pc:sldMkLst>
        <pc:spChg chg="add mod">
          <ac:chgData name="Rachel Thomas (Hywel Dda UHB - Workforce Advisor: Equality, Diversity and Inclusion)" userId="S::rachel.thomas28@wales.nhs.uk::589a9c87-1ccf-48ce-8bd1-75a25c25aede" providerId="AD" clId="Web-{AE91CB61-E0DF-6242-8C59-62EA0563FDDE}" dt="2022-02-18T14:41:15.136" v="46" actId="1076"/>
          <ac:spMkLst>
            <pc:docMk/>
            <pc:sldMk cId="3763691167" sldId="368"/>
            <ac:spMk id="2" creationId="{997BAA43-3D93-4349-AF07-9C580F3AAC1C}"/>
          </ac:spMkLst>
        </pc:spChg>
        <pc:spChg chg="add mod">
          <ac:chgData name="Rachel Thomas (Hywel Dda UHB - Workforce Advisor: Equality, Diversity and Inclusion)" userId="S::rachel.thomas28@wales.nhs.uk::589a9c87-1ccf-48ce-8bd1-75a25c25aede" providerId="AD" clId="Web-{AE91CB61-E0DF-6242-8C59-62EA0563FDDE}" dt="2022-02-18T14:46:44.846" v="70" actId="1076"/>
          <ac:spMkLst>
            <pc:docMk/>
            <pc:sldMk cId="3763691167" sldId="368"/>
            <ac:spMk id="18" creationId="{1EEC87E6-9536-4D10-919A-EBC4888035B4}"/>
          </ac:spMkLst>
        </pc:spChg>
        <pc:spChg chg="add del mod">
          <ac:chgData name="Rachel Thomas (Hywel Dda UHB - Workforce Advisor: Equality, Diversity and Inclusion)" userId="S::rachel.thomas28@wales.nhs.uk::589a9c87-1ccf-48ce-8bd1-75a25c25aede" providerId="AD" clId="Web-{AE91CB61-E0DF-6242-8C59-62EA0563FDDE}" dt="2022-02-18T14:47:29.440" v="79"/>
          <ac:spMkLst>
            <pc:docMk/>
            <pc:sldMk cId="3763691167" sldId="368"/>
            <ac:spMk id="19" creationId="{7FBEF470-1F8E-49C3-80C7-F9F43D44C61C}"/>
          </ac:spMkLst>
        </pc:spChg>
        <pc:spChg chg="add mod">
          <ac:chgData name="Rachel Thomas (Hywel Dda UHB - Workforce Advisor: Equality, Diversity and Inclusion)" userId="S::rachel.thomas28@wales.nhs.uk::589a9c87-1ccf-48ce-8bd1-75a25c25aede" providerId="AD" clId="Web-{AE91CB61-E0DF-6242-8C59-62EA0563FDDE}" dt="2022-02-18T14:48:47.114" v="93" actId="20577"/>
          <ac:spMkLst>
            <pc:docMk/>
            <pc:sldMk cId="3763691167" sldId="368"/>
            <ac:spMk id="20" creationId="{B074CE02-BF35-4567-84CB-11CE83320130}"/>
          </ac:spMkLst>
        </pc:spChg>
      </pc:sldChg>
    </pc:docChg>
  </pc:docChgLst>
  <pc:docChgLst>
    <pc:chgData name="Rachel Thomas (Hywel Dda UHB - Workforce Advisor: Equality, Diversity and Inclusion)" userId="S::rachel.thomas28@wales.nhs.uk::589a9c87-1ccf-48ce-8bd1-75a25c25aede" providerId="AD" clId="Web-{1678732D-9BA3-B9B6-5273-8516122AFFC7}"/>
    <pc:docChg chg="modSld">
      <pc:chgData name="Rachel Thomas (Hywel Dda UHB - Workforce Advisor: Equality, Diversity and Inclusion)" userId="S::rachel.thomas28@wales.nhs.uk::589a9c87-1ccf-48ce-8bd1-75a25c25aede" providerId="AD" clId="Web-{1678732D-9BA3-B9B6-5273-8516122AFFC7}" dt="2022-02-15T09:27:54.362" v="0" actId="1076"/>
      <pc:docMkLst>
        <pc:docMk/>
      </pc:docMkLst>
      <pc:sldChg chg="modSp">
        <pc:chgData name="Rachel Thomas (Hywel Dda UHB - Workforce Advisor: Equality, Diversity and Inclusion)" userId="S::rachel.thomas28@wales.nhs.uk::589a9c87-1ccf-48ce-8bd1-75a25c25aede" providerId="AD" clId="Web-{1678732D-9BA3-B9B6-5273-8516122AFFC7}" dt="2022-02-15T09:27:54.362" v="0" actId="1076"/>
        <pc:sldMkLst>
          <pc:docMk/>
          <pc:sldMk cId="3854999676" sldId="366"/>
        </pc:sldMkLst>
        <pc:picChg chg="mod">
          <ac:chgData name="Rachel Thomas (Hywel Dda UHB - Workforce Advisor: Equality, Diversity and Inclusion)" userId="S::rachel.thomas28@wales.nhs.uk::589a9c87-1ccf-48ce-8bd1-75a25c25aede" providerId="AD" clId="Web-{1678732D-9BA3-B9B6-5273-8516122AFFC7}" dt="2022-02-15T09:27:54.362" v="0" actId="1076"/>
          <ac:picMkLst>
            <pc:docMk/>
            <pc:sldMk cId="3854999676" sldId="366"/>
            <ac:picMk id="4" creationId="{00000000-0000-0000-0000-00000000000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r>
              <a:rPr lang="cy-GB" dirty="0"/>
              <a:t>Cyfradd gyfartalog fesul</a:t>
            </a:r>
            <a:r>
              <a:rPr lang="cy-GB" baseline="0" dirty="0"/>
              <a:t> awr</a:t>
            </a:r>
            <a:endParaRPr lang="cy-GB" dirty="0"/>
          </a:p>
        </c:rich>
      </c:tx>
      <c:overlay val="0"/>
      <c:spPr>
        <a:noFill/>
        <a:ln>
          <a:noFill/>
        </a:ln>
        <a:effectLst/>
      </c:spPr>
      <c:txPr>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3455104885398173"/>
          <c:y val="0.18739962809137325"/>
          <c:w val="0.83900637929937594"/>
          <c:h val="0.67770868081702473"/>
        </c:manualLayout>
      </c:layout>
      <c:barChart>
        <c:barDir val="col"/>
        <c:grouping val="clustered"/>
        <c:varyColors val="0"/>
        <c:ser>
          <c:idx val="0"/>
          <c:order val="0"/>
          <c:tx>
            <c:strRef>
              <c:f>Data!$C$3</c:f>
              <c:strCache>
                <c:ptCount val="1"/>
                <c:pt idx="0">
                  <c:v>Avg. Hourly Rate</c:v>
                </c:pt>
              </c:strCache>
            </c:strRef>
          </c:tx>
          <c:spPr>
            <a:solidFill>
              <a:schemeClr val="accent2"/>
            </a:solidFill>
            <a:ln>
              <a:noFill/>
            </a:ln>
            <a:effectLst/>
          </c:spPr>
          <c:invertIfNegative val="0"/>
          <c:dPt>
            <c:idx val="1"/>
            <c:invertIfNegative val="0"/>
            <c:bubble3D val="0"/>
            <c:spPr>
              <a:solidFill>
                <a:schemeClr val="tx2"/>
              </a:solidFill>
              <a:ln>
                <a:noFill/>
              </a:ln>
              <a:effectLst/>
            </c:spPr>
            <c:extLst>
              <c:ext xmlns:c16="http://schemas.microsoft.com/office/drawing/2014/chart" uri="{C3380CC4-5D6E-409C-BE32-E72D297353CC}">
                <c16:uniqueId val="{00000001-5D60-48BB-82C4-22662309C60D}"/>
              </c:ext>
            </c:extLst>
          </c:dPt>
          <c:dLbls>
            <c:dLbl>
              <c:idx val="0"/>
              <c:layout>
                <c:manualLayout>
                  <c:x val="-5.0925337632079971E-17"/>
                  <c:y val="-3.24074074074074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D60-48BB-82C4-22662309C60D}"/>
                </c:ext>
              </c:extLst>
            </c:dLbl>
            <c:dLbl>
              <c:idx val="1"/>
              <c:layout>
                <c:manualLayout>
                  <c:x val="5.5556649168853897E-3"/>
                  <c:y val="-2.3148148148148147E-2"/>
                </c:manualLayout>
              </c:layout>
              <c:spPr>
                <a:solidFill>
                  <a:schemeClr val="bg1"/>
                </a:solidFill>
                <a:ln w="15875">
                  <a:solidFill>
                    <a:schemeClr val="tx1"/>
                  </a:solid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022639982502187"/>
                      <c:h val="0.1038425925925926"/>
                    </c:manualLayout>
                  </c15:layout>
                </c:ext>
                <c:ext xmlns:c16="http://schemas.microsoft.com/office/drawing/2014/chart" uri="{C3380CC4-5D6E-409C-BE32-E72D297353CC}">
                  <c16:uniqueId val="{00000001-5D60-48BB-82C4-22662309C60D}"/>
                </c:ext>
              </c:extLst>
            </c:dLbl>
            <c:spPr>
              <a:solidFill>
                <a:schemeClr val="bg1"/>
              </a:solidFill>
              <a:ln w="15875">
                <a:solidFill>
                  <a:schemeClr val="tx1"/>
                </a:solid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Data!$B$4:$B$5</c:f>
              <c:strCache>
                <c:ptCount val="2"/>
                <c:pt idx="0">
                  <c:v>Male</c:v>
                </c:pt>
                <c:pt idx="1">
                  <c:v>Female</c:v>
                </c:pt>
              </c:strCache>
            </c:strRef>
          </c:cat>
          <c:val>
            <c:numRef>
              <c:f>Data!$C$4:$C$5</c:f>
              <c:numCache>
                <c:formatCode>"£"#,##0.00</c:formatCode>
                <c:ptCount val="2"/>
                <c:pt idx="0">
                  <c:v>20.625963854255499</c:v>
                </c:pt>
                <c:pt idx="1">
                  <c:v>17.005477878437599</c:v>
                </c:pt>
              </c:numCache>
            </c:numRef>
          </c:val>
          <c:extLst>
            <c:ext xmlns:c16="http://schemas.microsoft.com/office/drawing/2014/chart" uri="{C3380CC4-5D6E-409C-BE32-E72D297353CC}">
              <c16:uniqueId val="{00000003-5D60-48BB-82C4-22662309C60D}"/>
            </c:ext>
          </c:extLst>
        </c:ser>
        <c:dLbls>
          <c:showLegendKey val="0"/>
          <c:showVal val="0"/>
          <c:showCatName val="0"/>
          <c:showSerName val="0"/>
          <c:showPercent val="0"/>
          <c:showBubbleSize val="0"/>
        </c:dLbls>
        <c:gapWidth val="150"/>
        <c:axId val="659522000"/>
        <c:axId val="659523960"/>
      </c:barChart>
      <c:catAx>
        <c:axId val="6595220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59523960"/>
        <c:crosses val="autoZero"/>
        <c:auto val="1"/>
        <c:lblAlgn val="ctr"/>
        <c:lblOffset val="100"/>
        <c:noMultiLvlLbl val="0"/>
      </c:catAx>
      <c:valAx>
        <c:axId val="659523960"/>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59522000"/>
        <c:crosses val="autoZero"/>
        <c:crossBetween val="between"/>
      </c:valAx>
      <c:spPr>
        <a:noFill/>
        <a:ln>
          <a:noFill/>
        </a:ln>
        <a:effectLst/>
      </c:spPr>
    </c:plotArea>
    <c:plotVisOnly val="1"/>
    <c:dispBlanksAs val="gap"/>
    <c:showDLblsOverMax val="0"/>
  </c:chart>
  <c:spPr>
    <a:solidFill>
      <a:schemeClr val="accent4">
        <a:lumMod val="40000"/>
        <a:lumOff val="60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r>
              <a:rPr lang="en-GB" u="sng" baseline="0" dirty="0" err="1">
                <a:solidFill>
                  <a:schemeClr val="tx1"/>
                </a:solidFill>
              </a:rPr>
              <a:t>Cyfradd</a:t>
            </a:r>
            <a:r>
              <a:rPr lang="en-GB" u="sng" baseline="0" dirty="0">
                <a:solidFill>
                  <a:schemeClr val="tx1"/>
                </a:solidFill>
              </a:rPr>
              <a:t> </a:t>
            </a:r>
            <a:r>
              <a:rPr lang="en-GB" u="sng" baseline="0" dirty="0" err="1">
                <a:solidFill>
                  <a:schemeClr val="tx1"/>
                </a:solidFill>
              </a:rPr>
              <a:t>ganolrifol</a:t>
            </a:r>
            <a:r>
              <a:rPr lang="en-GB" u="sng" baseline="0" dirty="0">
                <a:solidFill>
                  <a:schemeClr val="tx1"/>
                </a:solidFill>
              </a:rPr>
              <a:t> </a:t>
            </a:r>
            <a:r>
              <a:rPr lang="en-GB" u="sng" baseline="0" dirty="0" err="1">
                <a:solidFill>
                  <a:schemeClr val="tx1"/>
                </a:solidFill>
              </a:rPr>
              <a:t>fesul</a:t>
            </a:r>
            <a:r>
              <a:rPr lang="en-GB" u="sng" baseline="0" dirty="0">
                <a:solidFill>
                  <a:schemeClr val="tx1"/>
                </a:solidFill>
              </a:rPr>
              <a:t> </a:t>
            </a:r>
            <a:r>
              <a:rPr lang="en-GB" u="sng" baseline="0" dirty="0" err="1">
                <a:solidFill>
                  <a:schemeClr val="tx1"/>
                </a:solidFill>
              </a:rPr>
              <a:t>awr</a:t>
            </a:r>
            <a:endParaRPr lang="en-GB" u="sng" baseline="0" dirty="0">
              <a:solidFill>
                <a:schemeClr val="tx1"/>
              </a:solidFill>
            </a:endParaRPr>
          </a:p>
        </c:rich>
      </c:tx>
      <c:overlay val="0"/>
      <c:spPr>
        <a:noFill/>
        <a:ln>
          <a:noFill/>
        </a:ln>
        <a:effectLst/>
      </c:spPr>
      <c:txPr>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Data!$D$3</c:f>
              <c:strCache>
                <c:ptCount val="1"/>
                <c:pt idx="0">
                  <c:v>Median Hourly Rate</c:v>
                </c:pt>
              </c:strCache>
            </c:strRef>
          </c:tx>
          <c:spPr>
            <a:solidFill>
              <a:schemeClr val="accent2"/>
            </a:solidFill>
            <a:ln>
              <a:noFill/>
            </a:ln>
            <a:effectLst/>
          </c:spPr>
          <c:invertIfNegative val="0"/>
          <c:dPt>
            <c:idx val="1"/>
            <c:invertIfNegative val="0"/>
            <c:bubble3D val="0"/>
            <c:spPr>
              <a:solidFill>
                <a:schemeClr val="tx2"/>
              </a:solidFill>
              <a:ln>
                <a:noFill/>
              </a:ln>
              <a:effectLst/>
            </c:spPr>
            <c:extLst>
              <c:ext xmlns:c16="http://schemas.microsoft.com/office/drawing/2014/chart" uri="{C3380CC4-5D6E-409C-BE32-E72D297353CC}">
                <c16:uniqueId val="{00000001-407B-44E7-9058-C369E75AE26D}"/>
              </c:ext>
            </c:extLst>
          </c:dPt>
          <c:dLbls>
            <c:dLbl>
              <c:idx val="0"/>
              <c:layout>
                <c:manualLayout>
                  <c:x val="8.8124302737311849E-3"/>
                  <c:y val="-2.31481481481481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07B-44E7-9058-C369E75AE26D}"/>
                </c:ext>
              </c:extLst>
            </c:dLbl>
            <c:dLbl>
              <c:idx val="1"/>
              <c:layout>
                <c:manualLayout>
                  <c:x val="-3.7775748490958298E-3"/>
                  <c:y val="-3.0092592592592591E-2"/>
                </c:manualLayout>
              </c:layout>
              <c:spPr>
                <a:solidFill>
                  <a:schemeClr val="bg1"/>
                </a:solidFill>
                <a:ln w="19050">
                  <a:solidFill>
                    <a:schemeClr val="tx1"/>
                  </a:solid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4455751017993645"/>
                      <c:h val="8.9953703703703702E-2"/>
                    </c:manualLayout>
                  </c15:layout>
                </c:ext>
                <c:ext xmlns:c16="http://schemas.microsoft.com/office/drawing/2014/chart" uri="{C3380CC4-5D6E-409C-BE32-E72D297353CC}">
                  <c16:uniqueId val="{00000001-407B-44E7-9058-C369E75AE26D}"/>
                </c:ext>
              </c:extLst>
            </c:dLbl>
            <c:spPr>
              <a:solidFill>
                <a:schemeClr val="bg1"/>
              </a:solidFill>
              <a:ln w="19050">
                <a:solidFill>
                  <a:schemeClr val="tx1"/>
                </a:solid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Data!$B$4:$B$5</c:f>
              <c:strCache>
                <c:ptCount val="2"/>
                <c:pt idx="0">
                  <c:v>Male</c:v>
                </c:pt>
                <c:pt idx="1">
                  <c:v>Female</c:v>
                </c:pt>
              </c:strCache>
            </c:strRef>
          </c:cat>
          <c:val>
            <c:numRef>
              <c:f>Data!$D$4:$D$5</c:f>
              <c:numCache>
                <c:formatCode>"£"#,##0.00</c:formatCode>
                <c:ptCount val="2"/>
                <c:pt idx="0">
                  <c:v>15.657066666666701</c:v>
                </c:pt>
                <c:pt idx="1">
                  <c:v>15.5490641301013</c:v>
                </c:pt>
              </c:numCache>
            </c:numRef>
          </c:val>
          <c:extLst>
            <c:ext xmlns:c16="http://schemas.microsoft.com/office/drawing/2014/chart" uri="{C3380CC4-5D6E-409C-BE32-E72D297353CC}">
              <c16:uniqueId val="{00000003-407B-44E7-9058-C369E75AE26D}"/>
            </c:ext>
          </c:extLst>
        </c:ser>
        <c:dLbls>
          <c:showLegendKey val="0"/>
          <c:showVal val="0"/>
          <c:showCatName val="0"/>
          <c:showSerName val="0"/>
          <c:showPercent val="0"/>
          <c:showBubbleSize val="0"/>
        </c:dLbls>
        <c:gapWidth val="150"/>
        <c:axId val="430310904"/>
        <c:axId val="66674872"/>
      </c:barChart>
      <c:catAx>
        <c:axId val="4303109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6674872"/>
        <c:crosses val="autoZero"/>
        <c:auto val="1"/>
        <c:lblAlgn val="ctr"/>
        <c:lblOffset val="100"/>
        <c:noMultiLvlLbl val="0"/>
      </c:catAx>
      <c:valAx>
        <c:axId val="66674872"/>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30310904"/>
        <c:crosses val="autoZero"/>
        <c:crossBetween val="between"/>
      </c:valAx>
      <c:spPr>
        <a:noFill/>
        <a:ln>
          <a:noFill/>
        </a:ln>
        <a:effectLst/>
      </c:spPr>
    </c:plotArea>
    <c:plotVisOnly val="1"/>
    <c:dispBlanksAs val="gap"/>
    <c:showDLblsOverMax val="0"/>
  </c:chart>
  <c:spPr>
    <a:solidFill>
      <a:schemeClr val="accent4">
        <a:lumMod val="40000"/>
        <a:lumOff val="60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err="1"/>
              <a:t>Adroddiad</a:t>
            </a:r>
            <a:r>
              <a:rPr lang="en-GB" dirty="0"/>
              <a:t> </a:t>
            </a:r>
            <a:r>
              <a:rPr lang="en-GB" dirty="0" err="1"/>
              <a:t>ynghylch</a:t>
            </a:r>
            <a:r>
              <a:rPr lang="en-GB" dirty="0"/>
              <a:t> y </a:t>
            </a:r>
            <a:r>
              <a:rPr lang="en-GB" dirty="0" err="1"/>
              <a:t>Bwlch</a:t>
            </a:r>
            <a:r>
              <a:rPr lang="en-GB" dirty="0"/>
              <a:t> </a:t>
            </a:r>
            <a:r>
              <a:rPr lang="en-GB" dirty="0" err="1"/>
              <a:t>Cyflog</a:t>
            </a:r>
            <a:r>
              <a:rPr lang="en-GB" dirty="0"/>
              <a:t>,</a:t>
            </a:r>
            <a:r>
              <a:rPr lang="en-GB" baseline="0" dirty="0"/>
              <a:t> </a:t>
            </a:r>
            <a:r>
              <a:rPr lang="en-GB" baseline="0" dirty="0" err="1"/>
              <a:t>Proffil</a:t>
            </a:r>
            <a:r>
              <a:rPr lang="en-GB" baseline="0" dirty="0"/>
              <a:t> o ran y </a:t>
            </a:r>
            <a:r>
              <a:rPr lang="en-GB" baseline="0" dirty="0" err="1"/>
              <a:t>Rhywiau</a:t>
            </a:r>
            <a:r>
              <a:rPr lang="en-GB" baseline="0" dirty="0"/>
              <a:t> </a:t>
            </a:r>
            <a:r>
              <a:rPr lang="en-GB" dirty="0"/>
              <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Data!$J$11</c:f>
              <c:strCache>
                <c:ptCount val="1"/>
                <c:pt idx="0">
                  <c:v>%</c:v>
                </c:pt>
              </c:strCache>
            </c:strRef>
          </c:tx>
          <c:spPr>
            <a:solidFill>
              <a:srgbClr val="00B0F0"/>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17FA-4B9E-9BFD-A80B6C82909D}"/>
              </c:ext>
            </c:extLst>
          </c:dPt>
          <c:dPt>
            <c:idx val="1"/>
            <c:bubble3D val="0"/>
            <c:spPr>
              <a:solidFill>
                <a:srgbClr val="00B0F0"/>
              </a:solidFill>
              <a:ln w="19050">
                <a:solidFill>
                  <a:schemeClr val="lt1"/>
                </a:solidFill>
              </a:ln>
              <a:effectLst/>
            </c:spPr>
            <c:extLst>
              <c:ext xmlns:c16="http://schemas.microsoft.com/office/drawing/2014/chart" uri="{C3380CC4-5D6E-409C-BE32-E72D297353CC}">
                <c16:uniqueId val="{00000003-17FA-4B9E-9BFD-A80B6C82909D}"/>
              </c:ext>
            </c:extLst>
          </c:dPt>
          <c:dLbls>
            <c:dLbl>
              <c:idx val="0"/>
              <c:layout>
                <c:manualLayout>
                  <c:x val="0.13499111900532859"/>
                  <c:y val="9.7087378640776691E-3"/>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17FA-4B9E-9BFD-A80B6C82909D}"/>
                </c:ext>
              </c:extLst>
            </c:dLbl>
            <c:dLbl>
              <c:idx val="1"/>
              <c:layout>
                <c:manualLayout>
                  <c:x val="-0.11367673179396097"/>
                  <c:y val="-7.7669902912621394E-2"/>
                </c:manualLayout>
              </c:layout>
              <c:tx>
                <c:rich>
                  <a:bodyPr/>
                  <a:lstStyle/>
                  <a:p>
                    <a:fld id="{9CFD9CD1-3B59-4D04-9115-26CE37E4B1C6}" type="CATEGORYNAME">
                      <a:rPr lang="en-US" smtClean="0"/>
                      <a:pPr/>
                      <a:t>[CATEGORY NAME]</a:t>
                    </a:fld>
                    <a:r>
                      <a:rPr lang="en-US" baseline="0" dirty="0"/>
                      <a:t>
</a:t>
                    </a:r>
                    <a:fld id="{BDAEB6F3-41DB-4370-90A7-3B34E2666C41}"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17FA-4B9E-9BFD-A80B6C82909D}"/>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Data!$I$12:$I$13</c:f>
              <c:strCache>
                <c:ptCount val="2"/>
                <c:pt idx="0">
                  <c:v>Female</c:v>
                </c:pt>
                <c:pt idx="1">
                  <c:v>Male</c:v>
                </c:pt>
              </c:strCache>
            </c:strRef>
          </c:cat>
          <c:val>
            <c:numRef>
              <c:f>Data!$J$12:$J$13</c:f>
              <c:numCache>
                <c:formatCode>0.0%</c:formatCode>
                <c:ptCount val="2"/>
                <c:pt idx="0">
                  <c:v>0.78100000000000003</c:v>
                </c:pt>
                <c:pt idx="1">
                  <c:v>0.219</c:v>
                </c:pt>
              </c:numCache>
            </c:numRef>
          </c:val>
          <c:extLst>
            <c:ext xmlns:c16="http://schemas.microsoft.com/office/drawing/2014/chart" uri="{C3380CC4-5D6E-409C-BE32-E72D297353CC}">
              <c16:uniqueId val="{00000004-17FA-4B9E-9BFD-A80B6C82909D}"/>
            </c:ext>
          </c:extLst>
        </c:ser>
        <c:dLbls>
          <c:showLegendKey val="0"/>
          <c:showVal val="0"/>
          <c:showCatName val="0"/>
          <c:showSerName val="0"/>
          <c:showPercent val="0"/>
          <c:showBubbleSize val="0"/>
          <c:showLeaderLines val="0"/>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lumMod val="95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057819081603922"/>
          <c:y val="0.15627343679913877"/>
          <c:w val="0.35884361836792156"/>
          <c:h val="0.53201997547920221"/>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B11-44A9-9D2A-28929020843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EB11-44A9-9D2A-28929020843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C94-4985-984E-56E5FFE0F41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C94-4985-984E-56E5FFE0F41C}"/>
              </c:ext>
            </c:extLst>
          </c:dPt>
          <c:dLbls>
            <c:dLbl>
              <c:idx val="0"/>
              <c:layout>
                <c:manualLayout>
                  <c:x val="0.20748503211409233"/>
                  <c:y val="-1.5190933285487894E-2"/>
                </c:manualLayout>
              </c:layout>
              <c:tx>
                <c:rich>
                  <a:bodyPr/>
                  <a:lstStyle/>
                  <a:p>
                    <a:fld id="{C76E0D70-B565-4C3B-8127-AD34908A952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layout>
                    <c:manualLayout>
                      <c:w val="0.33937871070854309"/>
                      <c:h val="0.26736042582458652"/>
                    </c:manualLayout>
                  </c15:layout>
                  <c15:dlblFieldTable/>
                  <c15:showDataLabelsRange val="0"/>
                </c:ext>
                <c:ext xmlns:c16="http://schemas.microsoft.com/office/drawing/2014/chart" uri="{C3380CC4-5D6E-409C-BE32-E72D297353CC}">
                  <c16:uniqueId val="{00000001-EB11-44A9-9D2A-289290208433}"/>
                </c:ext>
              </c:extLst>
            </c:dLbl>
            <c:dLbl>
              <c:idx val="1"/>
              <c:layout>
                <c:manualLayout>
                  <c:x val="-0.17162342162523689"/>
                  <c:y val="6.4561765497443191E-2"/>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r>
                      <a:rPr lang="en-US" sz="1400" b="1" dirty="0">
                        <a:latin typeface="Arial" panose="020B0604020202020204" pitchFamily="34" charset="0"/>
                        <a:cs typeface="Arial" panose="020B0604020202020204" pitchFamily="34" charset="0"/>
                      </a:rPr>
                      <a:t>78.06%</a:t>
                    </a:r>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7808117390501069"/>
                      <c:h val="0.14894710086420859"/>
                    </c:manualLayout>
                  </c15:layout>
                  <c15:showDataLabelsRange val="0"/>
                </c:ext>
                <c:ext xmlns:c16="http://schemas.microsoft.com/office/drawing/2014/chart" uri="{C3380CC4-5D6E-409C-BE32-E72D297353CC}">
                  <c16:uniqueId val="{00000002-EB11-44A9-9D2A-28929020843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21.94</c:v>
                </c:pt>
                <c:pt idx="1">
                  <c:v>76.08</c:v>
                </c:pt>
              </c:numCache>
            </c:numRef>
          </c:val>
          <c:extLst>
            <c:ext xmlns:c16="http://schemas.microsoft.com/office/drawing/2014/chart" uri="{C3380CC4-5D6E-409C-BE32-E72D297353CC}">
              <c16:uniqueId val="{00000000-EB11-44A9-9D2A-28929020843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3038200481328161"/>
          <c:y val="0.81989892646750995"/>
          <c:w val="0.5290091787973572"/>
          <c:h val="0.1554331509225202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898567642368113"/>
          <c:y val="7.2681366893576932E-2"/>
          <c:w val="0.30532632211989202"/>
          <c:h val="0.53342573339821586"/>
        </c:manualLayout>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862-4734-95E8-C2A104853A5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A862-4734-95E8-C2A104853A5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5AB-4971-B238-A43B079B2BE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5AB-4971-B238-A43B079B2BE9}"/>
              </c:ext>
            </c:extLst>
          </c:dPt>
          <c:dLbls>
            <c:dLbl>
              <c:idx val="0"/>
              <c:layout>
                <c:manualLayout>
                  <c:x val="0.17318933617345669"/>
                  <c:y val="-7.5643370692422829E-3"/>
                </c:manualLayout>
              </c:layout>
              <c:tx>
                <c:rich>
                  <a:bodyPr/>
                  <a:lstStyle/>
                  <a:p>
                    <a:fld id="{270638A6-5DC8-463F-B31E-C6892657624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layout>
                    <c:manualLayout>
                      <c:w val="0.23826522924063295"/>
                      <c:h val="0.26626466483732802"/>
                    </c:manualLayout>
                  </c15:layout>
                  <c15:dlblFieldTable/>
                  <c15:showDataLabelsRange val="0"/>
                </c:ext>
                <c:ext xmlns:c16="http://schemas.microsoft.com/office/drawing/2014/chart" uri="{C3380CC4-5D6E-409C-BE32-E72D297353CC}">
                  <c16:uniqueId val="{00000001-A862-4734-95E8-C2A104853A57}"/>
                </c:ext>
              </c:extLst>
            </c:dLbl>
            <c:dLbl>
              <c:idx val="1"/>
              <c:layout>
                <c:manualLayout>
                  <c:x val="-0.11906766861925144"/>
                  <c:y val="4.5386022415453642E-2"/>
                </c:manualLayout>
              </c:layout>
              <c:tx>
                <c:rich>
                  <a:bodyPr/>
                  <a:lstStyle/>
                  <a:p>
                    <a:fld id="{67E85177-5E0F-4AE1-B1B2-9915DDB8DD3C}" type="VALUE">
                      <a:rPr lang="en-US" b="1" smtClean="0"/>
                      <a:pPr/>
                      <a:t>[VALUE]</a:t>
                    </a:fld>
                    <a:r>
                      <a:rPr lang="en-US" b="1" dirty="0"/>
                      <a:t>%</a:t>
                    </a:r>
                  </a:p>
                </c:rich>
              </c:tx>
              <c:showLegendKey val="0"/>
              <c:showVal val="1"/>
              <c:showCatName val="0"/>
              <c:showSerName val="0"/>
              <c:showPercent val="0"/>
              <c:showBubbleSize val="0"/>
              <c:extLst>
                <c:ext xmlns:c15="http://schemas.microsoft.com/office/drawing/2012/chart" uri="{CE6537A1-D6FC-4f65-9D91-7224C49458BB}">
                  <c15:layout>
                    <c:manualLayout>
                      <c:w val="0.32918963073169771"/>
                      <c:h val="0.26626466483732802"/>
                    </c:manualLayout>
                  </c15:layout>
                  <c15:dlblFieldTable/>
                  <c15:showDataLabelsRange val="0"/>
                </c:ext>
                <c:ext xmlns:c16="http://schemas.microsoft.com/office/drawing/2014/chart" uri="{C3380CC4-5D6E-409C-BE32-E72D297353CC}">
                  <c16:uniqueId val="{00000002-A862-4734-95E8-C2A104853A57}"/>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20.38</c:v>
                </c:pt>
                <c:pt idx="1">
                  <c:v>79.17</c:v>
                </c:pt>
              </c:numCache>
            </c:numRef>
          </c:val>
          <c:extLst>
            <c:ext xmlns:c16="http://schemas.microsoft.com/office/drawing/2014/chart" uri="{C3380CC4-5D6E-409C-BE32-E72D297353CC}">
              <c16:uniqueId val="{00000000-A862-4734-95E8-C2A104853A57}"/>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31646873762020128"/>
          <c:y val="0.78383268877637002"/>
          <c:w val="0.44529023873536328"/>
          <c:h val="8.526640419947506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D9F-4C70-9E8C-EE3F2AB0B60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DD9F-4C70-9E8C-EE3F2AB0B60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305-4DC0-AC23-77E0CAB8B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305-4DC0-AC23-77E0CAB8B001}"/>
              </c:ext>
            </c:extLst>
          </c:dPt>
          <c:dLbls>
            <c:dLbl>
              <c:idx val="0"/>
              <c:layout>
                <c:manualLayout>
                  <c:x val="8.5245587534007461E-2"/>
                  <c:y val="-5.3280496341685614E-2"/>
                </c:manualLayout>
              </c:layout>
              <c:tx>
                <c:rich>
                  <a:bodyPr/>
                  <a:lstStyle/>
                  <a:p>
                    <a:fld id="{49A20D26-7831-45F4-8256-AD5DB9A00FCD}"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D9F-4C70-9E8C-EE3F2AB0B608}"/>
                </c:ext>
              </c:extLst>
            </c:dLbl>
            <c:dLbl>
              <c:idx val="1"/>
              <c:layout>
                <c:manualLayout>
                  <c:x val="-0.1239935818676472"/>
                  <c:y val="-7.6114994773837279E-3"/>
                </c:manualLayout>
              </c:layout>
              <c:tx>
                <c:rich>
                  <a:bodyPr/>
                  <a:lstStyle/>
                  <a:p>
                    <a:fld id="{05D91454-C6D1-4252-9714-F0C1F282DC2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DD9F-4C70-9E8C-EE3F2AB0B60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14.4</c:v>
                </c:pt>
                <c:pt idx="1">
                  <c:v>85.6</c:v>
                </c:pt>
              </c:numCache>
            </c:numRef>
          </c:val>
          <c:extLst>
            <c:ext xmlns:c16="http://schemas.microsoft.com/office/drawing/2014/chart" uri="{C3380CC4-5D6E-409C-BE32-E72D297353CC}">
              <c16:uniqueId val="{00000000-DD9F-4C70-9E8C-EE3F2AB0B608}"/>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5549573177112817"/>
          <c:y val="0.76812375938551825"/>
          <c:w val="0.41926184155487461"/>
          <c:h val="0.1557612458406451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C18-4FA6-B559-62227864C07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CC18-4FA6-B559-62227864C07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437-4E90-BD03-3326345878A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437-4E90-BD03-3326345878A2}"/>
              </c:ext>
            </c:extLst>
          </c:dPt>
          <c:dLbls>
            <c:dLbl>
              <c:idx val="0"/>
              <c:layout>
                <c:manualLayout>
                  <c:x val="0.11333837507258189"/>
                  <c:y val="-5.0212995733307425E-2"/>
                </c:manualLayout>
              </c:layout>
              <c:tx>
                <c:rich>
                  <a:bodyPr/>
                  <a:lstStyle/>
                  <a:p>
                    <a:fld id="{21D11971-B356-4FBE-902F-387A88BB8D34}"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C18-4FA6-B559-62227864C073}"/>
                </c:ext>
              </c:extLst>
            </c:dLbl>
            <c:dLbl>
              <c:idx val="1"/>
              <c:layout>
                <c:manualLayout>
                  <c:x val="-0.12796268153356005"/>
                  <c:y val="2.1519855314274545E-2"/>
                </c:manualLayout>
              </c:layout>
              <c:tx>
                <c:rich>
                  <a:bodyPr/>
                  <a:lstStyle/>
                  <a:p>
                    <a:fld id="{92FD0F94-504E-463A-9860-00D78E2DAA77}"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CC18-4FA6-B559-62227864C07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30.34</c:v>
                </c:pt>
                <c:pt idx="1">
                  <c:v>69.66</c:v>
                </c:pt>
              </c:numCache>
            </c:numRef>
          </c:val>
          <c:extLst>
            <c:ext xmlns:c16="http://schemas.microsoft.com/office/drawing/2014/chart" uri="{C3380CC4-5D6E-409C-BE32-E72D297353CC}">
              <c16:uniqueId val="{00000000-CC18-4FA6-B559-62227864C07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5273968245103379"/>
          <c:y val="0.81016663484815798"/>
          <c:w val="0.40677450845201429"/>
          <c:h val="0.1467936545232928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1"/>
          <c:showCatName val="0"/>
          <c:showSerName val="0"/>
          <c:showPercent val="0"/>
          <c:showBubbleSize val="0"/>
          <c:showLeaderLines val="0"/>
        </c:dLbls>
        <c:firstSliceAng val="0"/>
        <c:holeSize val="75"/>
      </c:doughnutChart>
      <c:spPr>
        <a:noFill/>
        <a:ln>
          <a:noFill/>
        </a:ln>
        <a:effectLst/>
      </c:spPr>
    </c:plotArea>
    <c:legend>
      <c:legendPos val="b"/>
      <c:layout>
        <c:manualLayout>
          <c:xMode val="edge"/>
          <c:yMode val="edge"/>
          <c:x val="0.25549573177112817"/>
          <c:y val="0.76812375938551825"/>
          <c:w val="0.41926184155487461"/>
          <c:h val="0.1557612458406451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legend>
      <c:legendPos val="b"/>
      <c:layout>
        <c:manualLayout>
          <c:xMode val="edge"/>
          <c:yMode val="edge"/>
          <c:x val="0.25273968245103379"/>
          <c:y val="0.81016663484815798"/>
          <c:w val="0.40677450845201429"/>
          <c:h val="0.1467936545232928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9126282-E02F-4EF2-B325-105F8D57F241}" type="datetimeFigureOut">
              <a:rPr lang="en-GB" smtClean="0"/>
              <a:t>22/02/2022</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8DCD16B-6786-4425-88F1-06F1537528E8}" type="slidenum">
              <a:rPr lang="en-GB" smtClean="0"/>
              <a:t>‹#›</a:t>
            </a:fld>
            <a:endParaRPr lang="en-GB"/>
          </a:p>
        </p:txBody>
      </p:sp>
    </p:spTree>
    <p:extLst>
      <p:ext uri="{BB962C8B-B14F-4D97-AF65-F5344CB8AC3E}">
        <p14:creationId xmlns:p14="http://schemas.microsoft.com/office/powerpoint/2010/main" val="467724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26F984-7C1D-41C7-B0E5-661363576AAD}" type="datetime1">
              <a:rPr lang="en-GB" smtClean="0"/>
              <a:t>22/02/2022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4618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B4B1E4-979D-4E41-9763-992A269A917D}" type="datetime1">
              <a:rPr lang="en-GB" smtClean="0"/>
              <a:t>22/02/2022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1894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CFD3B8-3D95-453A-A936-1170153FF502}" type="datetime1">
              <a:rPr lang="en-GB" smtClean="0"/>
              <a:t>22/02/2022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98961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5D6607-1AD5-4756-B5DB-A1E471ED0FD7}" type="datetime1">
              <a:rPr lang="en-GB" smtClean="0"/>
              <a:t>22/02/2022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312688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74C943-CA14-4001-AD20-3B24FD0A7858}" type="datetime1">
              <a:rPr lang="en-GB" smtClean="0"/>
              <a:t>22/02/2022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192916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026418-0686-4821-97FF-4C081E2F6E51}" type="datetime1">
              <a:rPr lang="en-GB" smtClean="0"/>
              <a:t>22/02/2022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07903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AF6EF9-FE89-41AA-8EE1-23C6F7278EB4}" type="datetime1">
              <a:rPr lang="en-GB" smtClean="0"/>
              <a:t>22/02/2022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913093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00152B-4CC9-424B-8DF1-D7867FC52BEB}" type="datetime1">
              <a:rPr lang="en-GB" smtClean="0"/>
              <a:t>22/02/2022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0728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F0697-F240-4BB3-A3ED-6C9FB3EDCC7F}" type="datetime1">
              <a:rPr lang="en-GB" smtClean="0"/>
              <a:t>22/02/2022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72214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89FC56CD-F9A1-4633-8ADA-CF95F8616E60}" type="datetime1">
              <a:rPr lang="en-GB" smtClean="0"/>
              <a:t>22/02/2022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906450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292F113-6967-418A-85DA-1B0CC38881B7}" type="datetime1">
              <a:rPr lang="en-GB" smtClean="0"/>
              <a:t>22/02/2022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2177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0A86F59-8644-4A33-9241-C17ADD50C373}" type="datetime1">
              <a:rPr lang="en-GB" smtClean="0"/>
              <a:t>22/02/2022</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710304-EE0D-4BCA-B415-2E7F52169AEF}" type="slidenum">
              <a:rPr lang="en-GB" smtClean="0"/>
              <a:t>‹#›</a:t>
            </a:fld>
            <a:endParaRPr lang="en-GB"/>
          </a:p>
        </p:txBody>
      </p:sp>
    </p:spTree>
    <p:extLst>
      <p:ext uri="{BB962C8B-B14F-4D97-AF65-F5344CB8AC3E}">
        <p14:creationId xmlns:p14="http://schemas.microsoft.com/office/powerpoint/2010/main" val="3512589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549728" y="2309270"/>
            <a:ext cx="5758543" cy="2862322"/>
          </a:xfrm>
          <a:prstGeom prst="rect">
            <a:avLst/>
          </a:prstGeom>
          <a:noFill/>
        </p:spPr>
        <p:txBody>
          <a:bodyPr wrap="square" rtlCol="0">
            <a:spAutoFit/>
          </a:bodyPr>
          <a:lstStyle/>
          <a:p>
            <a:pPr algn="ctr"/>
            <a:r>
              <a:rPr lang="cy-GB" sz="2000" b="1" dirty="0">
                <a:latin typeface="Arial" panose="020B0604020202020204" pitchFamily="34" charset="0"/>
                <a:cs typeface="Arial" panose="020B0604020202020204" pitchFamily="34" charset="0"/>
              </a:rPr>
              <a:t>Bwrdd Iechyd Prifysgol Hywel Dda</a:t>
            </a:r>
          </a:p>
          <a:p>
            <a:pPr algn="ctr"/>
            <a:endParaRPr lang="cy-GB" sz="2000" b="1" dirty="0">
              <a:latin typeface="Arial" panose="020B0604020202020204" pitchFamily="34" charset="0"/>
              <a:cs typeface="Arial" panose="020B0604020202020204" pitchFamily="34" charset="0"/>
            </a:endParaRPr>
          </a:p>
          <a:p>
            <a:pPr algn="ctr"/>
            <a:r>
              <a:rPr lang="cy-GB" sz="2000" b="1" dirty="0">
                <a:latin typeface="Arial" panose="020B0604020202020204" pitchFamily="34" charset="0"/>
                <a:cs typeface="Arial" panose="020B0604020202020204" pitchFamily="34" charset="0"/>
              </a:rPr>
              <a:t>Adroddiad ynghylch y </a:t>
            </a:r>
          </a:p>
          <a:p>
            <a:pPr algn="ctr"/>
            <a:r>
              <a:rPr lang="cy-GB" sz="2000" b="1" dirty="0">
                <a:latin typeface="Arial" panose="020B0604020202020204" pitchFamily="34" charset="0"/>
                <a:cs typeface="Arial" panose="020B0604020202020204" pitchFamily="34" charset="0"/>
              </a:rPr>
              <a:t>Bwlch Cyflog rhwng y Rhywiau</a:t>
            </a:r>
          </a:p>
          <a:p>
            <a:pPr algn="ctr"/>
            <a:r>
              <a:rPr lang="cy-GB" sz="2000" b="1" dirty="0">
                <a:latin typeface="Arial" panose="020B0604020202020204" pitchFamily="34" charset="0"/>
                <a:cs typeface="Arial" panose="020B0604020202020204" pitchFamily="34" charset="0"/>
              </a:rPr>
              <a:t> </a:t>
            </a:r>
          </a:p>
          <a:p>
            <a:pPr algn="ctr"/>
            <a:r>
              <a:rPr lang="cy-GB" sz="2000" b="1" dirty="0">
                <a:latin typeface="Arial" panose="020B0604020202020204" pitchFamily="34" charset="0"/>
                <a:cs typeface="Arial" panose="020B0604020202020204" pitchFamily="34" charset="0"/>
              </a:rPr>
              <a:t>Y cyfnod yr adroddir yn ei gylch: </a:t>
            </a:r>
          </a:p>
          <a:p>
            <a:pPr algn="ctr"/>
            <a:r>
              <a:rPr lang="cy-GB" sz="2000" b="1" dirty="0">
                <a:latin typeface="Arial" panose="020B0604020202020204" pitchFamily="34" charset="0"/>
                <a:cs typeface="Arial" panose="020B0604020202020204" pitchFamily="34" charset="0"/>
              </a:rPr>
              <a:t>1 Ebrill 2020 - 31 Mawrth 2021</a:t>
            </a:r>
          </a:p>
          <a:p>
            <a:pPr algn="ctr"/>
            <a:endParaRPr lang="cy-GB" sz="2000" dirty="0">
              <a:latin typeface="Arial" panose="020B0604020202020204" pitchFamily="34" charset="0"/>
              <a:cs typeface="Arial" panose="020B0604020202020204" pitchFamily="34" charset="0"/>
            </a:endParaRPr>
          </a:p>
          <a:p>
            <a:pPr algn="ctr"/>
            <a:endParaRPr lang="cy-GB" sz="2000" dirty="0">
              <a:solidFill>
                <a:schemeClr val="bg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74710304-EE0D-4BCA-B415-2E7F52169AEF}" type="slidenum">
              <a:rPr lang="en-GB" smtClean="0"/>
              <a:t>1</a:t>
            </a:fld>
            <a:endParaRPr lang="en-GB"/>
          </a:p>
        </p:txBody>
      </p:sp>
      <p:pic>
        <p:nvPicPr>
          <p:cNvPr id="6" name="Picture 5" descr="Gender symbol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768340"/>
            <a:ext cx="6858000" cy="4137660"/>
          </a:xfrm>
          <a:prstGeom prst="rect">
            <a:avLst/>
          </a:prstGeom>
        </p:spPr>
      </p:pic>
    </p:spTree>
    <p:extLst>
      <p:ext uri="{BB962C8B-B14F-4D97-AF65-F5344CB8AC3E}">
        <p14:creationId xmlns:p14="http://schemas.microsoft.com/office/powerpoint/2010/main" val="40653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2</a:t>
            </a:fld>
            <a:endParaRPr lang="en-GB"/>
          </a:p>
        </p:txBody>
      </p:sp>
      <p:sp>
        <p:nvSpPr>
          <p:cNvPr id="2" name="TextBox 1"/>
          <p:cNvSpPr txBox="1"/>
          <p:nvPr/>
        </p:nvSpPr>
        <p:spPr>
          <a:xfrm>
            <a:off x="289912" y="846177"/>
            <a:ext cx="6291183" cy="738664"/>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Mae Bwrdd Iechyd Prifysgol Hywel Dda wedi ymrwymo i ddarparu gofal rhagorol i gleifion, ac rydym yn gwneud hynny drwy sicrhau bod gennym weithlu amrywiol a dawnus sy’n perfformio yn well na’r cyffredin.</a:t>
            </a:r>
          </a:p>
        </p:txBody>
      </p:sp>
      <p:sp>
        <p:nvSpPr>
          <p:cNvPr id="3" name="TextBox 2"/>
          <p:cNvSpPr txBox="1"/>
          <p:nvPr/>
        </p:nvSpPr>
        <p:spPr>
          <a:xfrm>
            <a:off x="276904" y="1583099"/>
            <a:ext cx="6096600" cy="954107"/>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Rydym yn gweithio’n galed i greu diwylliant cynhwysol a thosturiol ac i sicrhau bod cydraddoldeb rhywiol yn cael ei ystyried drwy gydol cylch bywyd gweithwyr.</a:t>
            </a:r>
          </a:p>
          <a:p>
            <a:endParaRPr lang="cy-GB" sz="1400" dirty="0">
              <a:latin typeface="Arial" panose="020B0604020202020204" pitchFamily="34" charset="0"/>
              <a:cs typeface="Arial" panose="020B0604020202020204" pitchFamily="34" charset="0"/>
            </a:endParaRPr>
          </a:p>
        </p:txBody>
      </p:sp>
      <p:sp>
        <p:nvSpPr>
          <p:cNvPr id="6" name="TextBox 5"/>
          <p:cNvSpPr txBox="1"/>
          <p:nvPr/>
        </p:nvSpPr>
        <p:spPr>
          <a:xfrm>
            <a:off x="276904" y="2356750"/>
            <a:ext cx="6096600" cy="2031325"/>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Daeth Rheoliadau Deddf Cydraddoldeb 2010 (Gwybodaeth am y Bwlch Cyflog rhwng y Rhywiau) 2017 i rym ar 6 Ebrill 2017 ac maent yn mynnu bod cyflogwyr â thros 250 o weithwyr cyflogedig yn cyhoeddi data blynyddol am eu bylchau cyflog rhwng y rhywiau. Er nad yw’r rheoliadau hyn yn berthnasol i sefydliadau’r sector cyhoeddus yng Nghymru, mae GIG Cymru wedi cytuno i weithio i gyhoeddi ei ddata ei hun am y bwlch cyflog rhwng y rhywiau, yn unol â’r rheoliadau, gan ddefnyddio adroddiadau y bwriedir iddynt fodloni’r gofynion yng nghyfleuster Gwybodaeth Fusnes y Cofnod Staff Electronig.</a:t>
            </a:r>
          </a:p>
        </p:txBody>
      </p:sp>
      <p:sp>
        <p:nvSpPr>
          <p:cNvPr id="9" name="TextBox 8"/>
          <p:cNvSpPr txBox="1"/>
          <p:nvPr/>
        </p:nvSpPr>
        <p:spPr>
          <a:xfrm>
            <a:off x="276903" y="4392818"/>
            <a:ext cx="6166250" cy="1169551"/>
          </a:xfrm>
          <a:prstGeom prst="rect">
            <a:avLst/>
          </a:prstGeom>
          <a:noFill/>
        </p:spPr>
        <p:txBody>
          <a:bodyPr wrap="square" rtlCol="0">
            <a:spAutoFit/>
          </a:bodyPr>
          <a:lstStyle/>
          <a:p>
            <a:r>
              <a:rPr lang="pt-BR" sz="1400" dirty="0">
                <a:latin typeface="Arial" panose="020B0604020202020204" pitchFamily="34" charset="0"/>
                <a:cs typeface="Arial" panose="020B0604020202020204" pitchFamily="34" charset="0"/>
              </a:rPr>
              <a:t>Mae’r bwlch cyflog rhwng y rhywiau yn wahanol i gyflog cyfartal. Mae cyflog cyfartal yn ymdrin â’r gwahaniaethau cyflog rhwng dynion a menywod sy’n cyflawni’r un swyddi, swyddi tebyg neu waith sy’n gyfartal o ran ei werth. Mae’r bwlch cyflog rhwng y rhywiau yn dangos y gwahaniaeth rhwng cyflog cyfartalog dynion a chyflog cyfartalog menywod.</a:t>
            </a:r>
            <a:endParaRPr lang="en-GB" sz="1400" dirty="0">
              <a:latin typeface="Arial" panose="020B0604020202020204" pitchFamily="34" charset="0"/>
              <a:cs typeface="Arial" panose="020B0604020202020204" pitchFamily="34" charset="0"/>
            </a:endParaRPr>
          </a:p>
        </p:txBody>
      </p:sp>
      <p:sp>
        <p:nvSpPr>
          <p:cNvPr id="14" name="TextBox 13"/>
          <p:cNvSpPr txBox="1"/>
          <p:nvPr/>
        </p:nvSpPr>
        <p:spPr>
          <a:xfrm>
            <a:off x="289913" y="5594234"/>
            <a:ext cx="5982752" cy="738664"/>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Mae Bwrdd Iechyd Prifysgol Hywel Dda wedi ymrwymo i sicrhau bod ein harferion o ran cyflogau yn dryloyw ac yn deg. </a:t>
            </a:r>
          </a:p>
          <a:p>
            <a:endParaRPr lang="cy-GB" sz="1400" dirty="0">
              <a:latin typeface="Arial" panose="020B0604020202020204" pitchFamily="34" charset="0"/>
              <a:cs typeface="Arial" panose="020B0604020202020204" pitchFamily="34" charset="0"/>
            </a:endParaRPr>
          </a:p>
        </p:txBody>
      </p:sp>
      <p:sp>
        <p:nvSpPr>
          <p:cNvPr id="16" name="Rectangle 15"/>
          <p:cNvSpPr/>
          <p:nvPr/>
        </p:nvSpPr>
        <p:spPr>
          <a:xfrm>
            <a:off x="184737" y="404957"/>
            <a:ext cx="1745673" cy="461665"/>
          </a:xfrm>
          <a:prstGeom prst="rect">
            <a:avLst/>
          </a:prstGeom>
          <a:noFill/>
        </p:spPr>
        <p:txBody>
          <a:bodyPr wrap="square" lIns="91440" tIns="45720" rIns="91440" bIns="45720">
            <a:spAutoFit/>
          </a:bodyPr>
          <a:lstStyle/>
          <a:p>
            <a:pPr algn="ctr"/>
            <a:r>
              <a:rPr lang="en-US" sz="2400" dirty="0" err="1">
                <a:ln w="0"/>
                <a:effectLst>
                  <a:outerShdw blurRad="38100" dist="19050" dir="2700000" algn="tl" rotWithShape="0">
                    <a:schemeClr val="dk1">
                      <a:alpha val="40000"/>
                    </a:schemeClr>
                  </a:outerShdw>
                </a:effectLst>
              </a:rPr>
              <a:t>Cyflwyniad</a:t>
            </a:r>
            <a:endParaRPr lang="en-US" sz="2400" b="0" cap="none" spc="0" dirty="0">
              <a:ln w="0"/>
              <a:effectLst>
                <a:outerShdw blurRad="38100" dist="19050" dir="2700000" algn="tl" rotWithShape="0">
                  <a:schemeClr val="dk1">
                    <a:alpha val="40000"/>
                  </a:schemeClr>
                </a:outerShdw>
              </a:effectLst>
            </a:endParaRPr>
          </a:p>
        </p:txBody>
      </p:sp>
      <p:sp>
        <p:nvSpPr>
          <p:cNvPr id="17" name="Rectangle 16"/>
          <p:cNvSpPr/>
          <p:nvPr/>
        </p:nvSpPr>
        <p:spPr>
          <a:xfrm>
            <a:off x="276903" y="6072332"/>
            <a:ext cx="2078182" cy="461665"/>
          </a:xfrm>
          <a:prstGeom prst="rect">
            <a:avLst/>
          </a:prstGeom>
          <a:noFill/>
        </p:spPr>
        <p:txBody>
          <a:bodyPr wrap="square" lIns="91440" tIns="45720" rIns="91440" bIns="45720">
            <a:spAutoFit/>
          </a:bodyPr>
          <a:lstStyle/>
          <a:p>
            <a:r>
              <a:rPr lang="en-US" sz="2400" b="0" cap="none" spc="0" dirty="0">
                <a:ln w="0"/>
                <a:effectLst>
                  <a:outerShdw blurRad="38100" dist="19050" dir="2700000" algn="tl" rotWithShape="0">
                    <a:schemeClr val="dk1">
                      <a:alpha val="40000"/>
                    </a:schemeClr>
                  </a:outerShdw>
                </a:effectLst>
              </a:rPr>
              <a:t>Ein </a:t>
            </a:r>
            <a:r>
              <a:rPr lang="en-US" sz="2400" b="0" cap="none" spc="0" dirty="0" err="1">
                <a:ln w="0"/>
                <a:effectLst>
                  <a:outerShdw blurRad="38100" dist="19050" dir="2700000" algn="tl" rotWithShape="0">
                    <a:schemeClr val="dk1">
                      <a:alpha val="40000"/>
                    </a:schemeClr>
                  </a:outerShdw>
                </a:effectLst>
              </a:rPr>
              <a:t>Gweithlu</a:t>
            </a:r>
            <a:endParaRPr lang="en-US" sz="2400" b="0" cap="none" spc="0" dirty="0">
              <a:ln w="0"/>
              <a:effectLst>
                <a:outerShdw blurRad="38100" dist="19050" dir="2700000" algn="tl" rotWithShape="0">
                  <a:schemeClr val="dk1">
                    <a:alpha val="40000"/>
                  </a:schemeClr>
                </a:outerShdw>
              </a:effectLst>
            </a:endParaRPr>
          </a:p>
        </p:txBody>
      </p:sp>
      <p:pic>
        <p:nvPicPr>
          <p:cNvPr id="20" name="Picture 19" descr="File:Female icon black.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5652" y="8110252"/>
            <a:ext cx="839040" cy="1438254"/>
          </a:xfrm>
          <a:prstGeom prst="rect">
            <a:avLst/>
          </a:prstGeom>
        </p:spPr>
      </p:pic>
      <p:sp>
        <p:nvSpPr>
          <p:cNvPr id="21" name="TextBox 20"/>
          <p:cNvSpPr txBox="1"/>
          <p:nvPr/>
        </p:nvSpPr>
        <p:spPr>
          <a:xfrm>
            <a:off x="2048558" y="8625360"/>
            <a:ext cx="1129188"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78.11%</a:t>
            </a:r>
          </a:p>
        </p:txBody>
      </p:sp>
      <p:pic>
        <p:nvPicPr>
          <p:cNvPr id="22" name="Picture 21"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0256" y="8247002"/>
            <a:ext cx="962726" cy="1175948"/>
          </a:xfrm>
          <a:prstGeom prst="rect">
            <a:avLst/>
          </a:prstGeom>
        </p:spPr>
      </p:pic>
      <p:sp>
        <p:nvSpPr>
          <p:cNvPr id="23" name="TextBox 22"/>
          <p:cNvSpPr txBox="1"/>
          <p:nvPr/>
        </p:nvSpPr>
        <p:spPr>
          <a:xfrm>
            <a:off x="4736530" y="8684643"/>
            <a:ext cx="1030100"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21.89%</a:t>
            </a:r>
          </a:p>
        </p:txBody>
      </p:sp>
      <p:sp>
        <p:nvSpPr>
          <p:cNvPr id="24" name="TextBox 23"/>
          <p:cNvSpPr txBox="1"/>
          <p:nvPr/>
        </p:nvSpPr>
        <p:spPr>
          <a:xfrm>
            <a:off x="298193" y="6489731"/>
            <a:ext cx="6166250" cy="1600438"/>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Mae’r Agenda ar gyfer Newid a thelerau ac amodau gwasanaeth meddygon a deintyddion yn sicrhau mai swyddi yn hytrach na deiliaid swyddi sy’n cael eu gwerthuso. Nid ydynt yn cyfeirio o gwbl at </a:t>
            </a:r>
            <a:r>
              <a:rPr lang="cy-GB" sz="1400" dirty="0" err="1">
                <a:latin typeface="Arial" panose="020B0604020202020204" pitchFamily="34" charset="0"/>
                <a:cs typeface="Arial" panose="020B0604020202020204" pitchFamily="34" charset="0"/>
              </a:rPr>
              <a:t>rywedd</a:t>
            </a:r>
            <a:r>
              <a:rPr lang="cy-GB" sz="1400" dirty="0">
                <a:latin typeface="Arial" panose="020B0604020202020204" pitchFamily="34" charset="0"/>
                <a:cs typeface="Arial" panose="020B0604020202020204" pitchFamily="34" charset="0"/>
              </a:rPr>
              <a:t> deiliaid presennol na phosibl swyddi. Caiff rhai o’n gweithwyr cyflogedig eu penodi ar sail cyflog sydd ar gyfradd sefydlog, er enghraifft ein prentisiaid. Mae dadansoddiad o’n data mewnol am gydraddoldeb yn dangos bod ein gweithlu wedi’i rannu fel a ganlyn o ran rhywedd:</a:t>
            </a:r>
          </a:p>
        </p:txBody>
      </p:sp>
      <p:sp>
        <p:nvSpPr>
          <p:cNvPr id="5" name="Rectangle 4"/>
          <p:cNvSpPr/>
          <p:nvPr/>
        </p:nvSpPr>
        <p:spPr>
          <a:xfrm flipH="1">
            <a:off x="3937870" y="8684643"/>
            <a:ext cx="230860" cy="461665"/>
          </a:xfrm>
          <a:prstGeom prst="rect">
            <a:avLst/>
          </a:prstGeom>
          <a:noFill/>
        </p:spPr>
        <p:txBody>
          <a:bodyPr wrap="square" lIns="91440" tIns="45720" rIns="91440" bIns="45720">
            <a:spAutoFit/>
          </a:bodyPr>
          <a:lstStyle/>
          <a:p>
            <a:pPr algn="ctr"/>
            <a:r>
              <a:rPr lang="en-US" sz="2400" dirty="0">
                <a:ln w="0"/>
                <a:effectLst>
                  <a:outerShdw blurRad="38100" dist="19050" dir="2700000" algn="tl" rotWithShape="0">
                    <a:schemeClr val="dk1">
                      <a:alpha val="40000"/>
                    </a:schemeClr>
                  </a:outerShdw>
                </a:effectLst>
              </a:rPr>
              <a:t>G</a:t>
            </a:r>
            <a:endParaRPr lang="en-US" sz="2400" b="0" cap="none" spc="0" dirty="0">
              <a:ln w="0"/>
              <a:solidFill>
                <a:schemeClr val="tx1"/>
              </a:solidFill>
              <a:effectLst>
                <a:outerShdw blurRad="38100" dist="19050" dir="2700000" algn="tl" rotWithShape="0">
                  <a:schemeClr val="dk1">
                    <a:alpha val="40000"/>
                  </a:schemeClr>
                </a:outerShdw>
              </a:effectLst>
            </a:endParaRPr>
          </a:p>
        </p:txBody>
      </p:sp>
      <p:sp>
        <p:nvSpPr>
          <p:cNvPr id="7" name="Rectangle 6"/>
          <p:cNvSpPr/>
          <p:nvPr/>
        </p:nvSpPr>
        <p:spPr>
          <a:xfrm>
            <a:off x="1412307" y="8222978"/>
            <a:ext cx="325730" cy="461665"/>
          </a:xfrm>
          <a:prstGeom prst="rect">
            <a:avLst/>
          </a:prstGeom>
          <a:noFill/>
        </p:spPr>
        <p:txBody>
          <a:bodyPr wrap="square" lIns="91440" tIns="45720" rIns="91440" bIns="45720">
            <a:spAutoFit/>
          </a:bodyPr>
          <a:lstStyle/>
          <a:p>
            <a:pPr algn="ctr"/>
            <a:r>
              <a:rPr lang="en-US" sz="2400" dirty="0">
                <a:ln w="0"/>
                <a:effectLst>
                  <a:outerShdw blurRad="38100" dist="19050" dir="2700000" algn="tl" rotWithShape="0">
                    <a:schemeClr val="dk1">
                      <a:alpha val="40000"/>
                    </a:schemeClr>
                  </a:outerShdw>
                </a:effectLst>
              </a:rPr>
              <a:t>B</a:t>
            </a:r>
            <a:endParaRPr lang="en-US" sz="2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3699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5217"/>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3</a:t>
            </a:fld>
            <a:endParaRPr lang="en-GB" dirty="0"/>
          </a:p>
        </p:txBody>
      </p:sp>
      <p:sp>
        <p:nvSpPr>
          <p:cNvPr id="2" name="TextBox 1"/>
          <p:cNvSpPr txBox="1"/>
          <p:nvPr/>
        </p:nvSpPr>
        <p:spPr>
          <a:xfrm>
            <a:off x="284939" y="641612"/>
            <a:ext cx="6341488" cy="2800767"/>
          </a:xfrm>
          <a:prstGeom prst="rect">
            <a:avLst/>
          </a:prstGeom>
          <a:noFill/>
        </p:spPr>
        <p:txBody>
          <a:bodyPr wrap="square" rtlCol="0">
            <a:spAutoFit/>
          </a:bodyPr>
          <a:lstStyle/>
          <a:p>
            <a:r>
              <a:rPr lang="cy-GB" sz="1200" dirty="0">
                <a:latin typeface="Arial" panose="020B0604020202020204" pitchFamily="34" charset="0"/>
                <a:cs typeface="Arial" panose="020B0604020202020204" pitchFamily="34" charset="0"/>
              </a:rPr>
              <a:t>Cafodd yr adroddiad hwn ei lunio gan ddefnyddio adroddiad cyfleuster Gwybodaeth Fusnes y Cofnod Staff Electronig. Mae’r adroddiad yn cynnwys pob gweithiwr cyflogedig (pawb sydd â chontract cyflogaeth). Nid yw gweithwyr asiantaeth a staff dan gontract wedi’u cynnwys yn yr adroddiad, oherwydd byddan nhw’n cael eu cynnwys yn rhifau’r asiantaeth/cwmni sy’n eu darparu ac nid yn rhifau’r cyflogwr y maent wedi’u neilltuo iddo.</a:t>
            </a:r>
          </a:p>
          <a:p>
            <a:endParaRPr lang="cy-GB" sz="400" dirty="0">
              <a:latin typeface="Arial" panose="020B0604020202020204" pitchFamily="34" charset="0"/>
              <a:cs typeface="Arial" panose="020B0604020202020204" pitchFamily="34" charset="0"/>
            </a:endParaRPr>
          </a:p>
          <a:p>
            <a:r>
              <a:rPr lang="cy-GB" sz="1200" dirty="0">
                <a:latin typeface="Arial" panose="020B0604020202020204" pitchFamily="34" charset="0"/>
                <a:cs typeface="Arial" panose="020B0604020202020204" pitchFamily="34" charset="0"/>
              </a:rPr>
              <a:t>Cafwyd yr holl ddata am y bwlch cyflog rhwng y rhywiau, a ddarperir yn yr adroddiad hwn, drwy’r </a:t>
            </a:r>
            <a:r>
              <a:rPr lang="cy-GB" sz="1200" dirty="0" err="1">
                <a:latin typeface="Arial" panose="020B0604020202020204" pitchFamily="34" charset="0"/>
                <a:cs typeface="Arial" panose="020B0604020202020204" pitchFamily="34" charset="0"/>
              </a:rPr>
              <a:t>dangosfyrddau</a:t>
            </a:r>
            <a:r>
              <a:rPr lang="cy-GB" sz="1200" dirty="0">
                <a:latin typeface="Arial" panose="020B0604020202020204" pitchFamily="34" charset="0"/>
                <a:cs typeface="Arial" panose="020B0604020202020204" pitchFamily="34" charset="0"/>
              </a:rPr>
              <a:t> cenedlaethol ynghylch y Bwlch Cyflog rhwng y Rhywiau, drwy adroddiad cyfleuster Gwybodaeth Fusnes y Cofnod Staff Electronig. Mae’r data yn cynnwys staff y mae’r Agenda ar gyfer Newid yn berthnasol iddynt a staff â thelerau ac amodau nad ydynt yn perthyn i’r Agenda ar gyfer Newid. Mae Dyfarniadau Rhagoriaeth Glinigol ar gyfer staff meddygol wedi’u cynnwys mewn cyfrifiadau cyflogau cyffredin a thaliadau bonws.</a:t>
            </a:r>
          </a:p>
          <a:p>
            <a:endParaRPr lang="cy-GB" sz="400" dirty="0">
              <a:latin typeface="Arial" panose="020B0604020202020204" pitchFamily="34" charset="0"/>
              <a:cs typeface="Arial" panose="020B0604020202020204" pitchFamily="34" charset="0"/>
            </a:endParaRPr>
          </a:p>
          <a:p>
            <a:r>
              <a:rPr lang="cy-GB" sz="1200" dirty="0">
                <a:latin typeface="Arial" panose="020B0604020202020204" pitchFamily="34" charset="0"/>
                <a:cs typeface="Arial" panose="020B0604020202020204" pitchFamily="34" charset="0"/>
              </a:rPr>
              <a:t>Caiff y bwlch cyflog rhwng y rhywiau ei ddiffinio fel y gwahaniaeth rhwng y cyflog cymedrig neu </a:t>
            </a:r>
            <a:r>
              <a:rPr lang="cy-GB" sz="1200" dirty="0" err="1">
                <a:latin typeface="Arial" panose="020B0604020202020204" pitchFamily="34" charset="0"/>
                <a:cs typeface="Arial" panose="020B0604020202020204" pitchFamily="34" charset="0"/>
              </a:rPr>
              <a:t>ganolrifol</a:t>
            </a:r>
            <a:r>
              <a:rPr lang="cy-GB" sz="1200" dirty="0">
                <a:latin typeface="Arial" panose="020B0604020202020204" pitchFamily="34" charset="0"/>
                <a:cs typeface="Arial" panose="020B0604020202020204" pitchFamily="34" charset="0"/>
              </a:rPr>
              <a:t> fesul awr a gaiff dynion a menywod.</a:t>
            </a:r>
          </a:p>
        </p:txBody>
      </p:sp>
      <p:sp>
        <p:nvSpPr>
          <p:cNvPr id="16" name="Rectangle 15"/>
          <p:cNvSpPr/>
          <p:nvPr/>
        </p:nvSpPr>
        <p:spPr>
          <a:xfrm>
            <a:off x="284939" y="197200"/>
            <a:ext cx="4189040" cy="461665"/>
          </a:xfrm>
          <a:prstGeom prst="rect">
            <a:avLst/>
          </a:prstGeom>
          <a:noFill/>
        </p:spPr>
        <p:txBody>
          <a:bodyPr wrap="square" lIns="91440" tIns="45720" rIns="91440" bIns="45720">
            <a:spAutoFit/>
          </a:bodyPr>
          <a:lstStyle/>
          <a:p>
            <a:r>
              <a:rPr lang="en-US" sz="2400" b="0" cap="none" spc="0" dirty="0" err="1">
                <a:ln w="0"/>
                <a:effectLst>
                  <a:outerShdw blurRad="38100" dist="19050" dir="2700000" algn="tl" rotWithShape="0">
                    <a:schemeClr val="dk1">
                      <a:alpha val="40000"/>
                    </a:schemeClr>
                  </a:outerShdw>
                </a:effectLst>
              </a:rPr>
              <a:t>Bwlch</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Cyflog</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rhwng</a:t>
            </a:r>
            <a:r>
              <a:rPr lang="en-US" sz="2400" b="0" cap="none" spc="0" dirty="0">
                <a:ln w="0"/>
                <a:effectLst>
                  <a:outerShdw blurRad="38100" dist="19050" dir="2700000" algn="tl" rotWithShape="0">
                    <a:schemeClr val="dk1">
                      <a:alpha val="40000"/>
                    </a:schemeClr>
                  </a:outerShdw>
                </a:effectLst>
              </a:rPr>
              <a:t> y </a:t>
            </a:r>
            <a:r>
              <a:rPr lang="en-US" sz="2400" b="0" cap="none" spc="0" dirty="0" err="1">
                <a:ln w="0"/>
                <a:effectLst>
                  <a:outerShdw blurRad="38100" dist="19050" dir="2700000" algn="tl" rotWithShape="0">
                    <a:schemeClr val="dk1">
                      <a:alpha val="40000"/>
                    </a:schemeClr>
                  </a:outerShdw>
                </a:effectLst>
              </a:rPr>
              <a:t>Rhywiau</a:t>
            </a:r>
            <a:endParaRPr lang="en-US" sz="2400" b="0" cap="none" spc="0" dirty="0">
              <a:ln w="0"/>
              <a:effectLst>
                <a:outerShdw blurRad="38100" dist="19050" dir="2700000" algn="tl" rotWithShape="0">
                  <a:schemeClr val="dk1">
                    <a:alpha val="40000"/>
                  </a:schemeClr>
                </a:outerShdw>
              </a:effectLst>
            </a:endParaRPr>
          </a:p>
        </p:txBody>
      </p:sp>
      <p:graphicFrame>
        <p:nvGraphicFramePr>
          <p:cNvPr id="18" name="Chart 17"/>
          <p:cNvGraphicFramePr>
            <a:graphicFrameLocks/>
          </p:cNvGraphicFramePr>
          <p:nvPr>
            <p:extLst>
              <p:ext uri="{D42A27DB-BD31-4B8C-83A1-F6EECF244321}">
                <p14:modId xmlns:p14="http://schemas.microsoft.com/office/powerpoint/2010/main" val="2074769761"/>
              </p:ext>
            </p:extLst>
          </p:nvPr>
        </p:nvGraphicFramePr>
        <p:xfrm>
          <a:off x="284939" y="3527560"/>
          <a:ext cx="4665072" cy="23150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a:graphicFrameLocks/>
          </p:cNvGraphicFramePr>
          <p:nvPr>
            <p:extLst>
              <p:ext uri="{D42A27DB-BD31-4B8C-83A1-F6EECF244321}">
                <p14:modId xmlns:p14="http://schemas.microsoft.com/office/powerpoint/2010/main" val="1161728218"/>
              </p:ext>
            </p:extLst>
          </p:nvPr>
        </p:nvGraphicFramePr>
        <p:xfrm>
          <a:off x="289913" y="6875359"/>
          <a:ext cx="4660098" cy="2833441"/>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5115776" y="3527560"/>
            <a:ext cx="1629405" cy="1169551"/>
          </a:xfrm>
          <a:prstGeom prst="rect">
            <a:avLst/>
          </a:prstGeom>
          <a:noFill/>
        </p:spPr>
        <p:txBody>
          <a:bodyPr wrap="square" rtlCol="0">
            <a:spAutoFit/>
          </a:bodyPr>
          <a:lstStyle/>
          <a:p>
            <a:r>
              <a:rPr lang="cy-GB" sz="1400" b="1" dirty="0">
                <a:latin typeface="Arial" panose="020B0604020202020204" pitchFamily="34" charset="0"/>
                <a:cs typeface="Arial" panose="020B0604020202020204" pitchFamily="34" charset="0"/>
              </a:rPr>
              <a:t>Bwlch cyflog cymedrig: £3.62 (17.6%)</a:t>
            </a:r>
          </a:p>
          <a:p>
            <a:endParaRPr lang="cy-GB" sz="1400" b="1" dirty="0">
              <a:latin typeface="Arial" panose="020B0604020202020204" pitchFamily="34" charset="0"/>
              <a:cs typeface="Arial" panose="020B0604020202020204" pitchFamily="34" charset="0"/>
            </a:endParaRPr>
          </a:p>
          <a:p>
            <a:r>
              <a:rPr lang="cy-GB" sz="1400" b="1" dirty="0">
                <a:latin typeface="Arial" panose="020B0604020202020204" pitchFamily="34" charset="0"/>
                <a:cs typeface="Arial" panose="020B0604020202020204" pitchFamily="34" charset="0"/>
              </a:rPr>
              <a:t>2019: 22.95%</a:t>
            </a:r>
          </a:p>
        </p:txBody>
      </p:sp>
      <p:sp>
        <p:nvSpPr>
          <p:cNvPr id="25" name="TextBox 24"/>
          <p:cNvSpPr txBox="1"/>
          <p:nvPr/>
        </p:nvSpPr>
        <p:spPr>
          <a:xfrm>
            <a:off x="5056399" y="6995999"/>
            <a:ext cx="1629405" cy="1169551"/>
          </a:xfrm>
          <a:prstGeom prst="rect">
            <a:avLst/>
          </a:prstGeom>
          <a:noFill/>
        </p:spPr>
        <p:txBody>
          <a:bodyPr wrap="square" rtlCol="0">
            <a:spAutoFit/>
          </a:bodyPr>
          <a:lstStyle/>
          <a:p>
            <a:r>
              <a:rPr lang="en-GB" sz="1400" b="1" dirty="0" err="1">
                <a:latin typeface="Arial" panose="020B0604020202020204" pitchFamily="34" charset="0"/>
                <a:cs typeface="Arial" panose="020B0604020202020204" pitchFamily="34" charset="0"/>
              </a:rPr>
              <a:t>Bwlch</a:t>
            </a:r>
            <a:r>
              <a:rPr lang="en-GB" sz="1400" b="1" dirty="0">
                <a:latin typeface="Arial" panose="020B0604020202020204" pitchFamily="34" charset="0"/>
                <a:cs typeface="Arial" panose="020B0604020202020204" pitchFamily="34" charset="0"/>
              </a:rPr>
              <a:t> </a:t>
            </a:r>
            <a:r>
              <a:rPr lang="en-GB" sz="1400" b="1" dirty="0" err="1">
                <a:latin typeface="Arial" panose="020B0604020202020204" pitchFamily="34" charset="0"/>
                <a:cs typeface="Arial" panose="020B0604020202020204" pitchFamily="34" charset="0"/>
              </a:rPr>
              <a:t>cyflog</a:t>
            </a:r>
            <a:r>
              <a:rPr lang="en-GB" sz="1400" b="1" dirty="0">
                <a:latin typeface="Arial" panose="020B0604020202020204" pitchFamily="34" charset="0"/>
                <a:cs typeface="Arial" panose="020B0604020202020204" pitchFamily="34" charset="0"/>
              </a:rPr>
              <a:t> </a:t>
            </a:r>
            <a:r>
              <a:rPr lang="en-GB" sz="1400" b="1" dirty="0" err="1">
                <a:latin typeface="Arial" panose="020B0604020202020204" pitchFamily="34" charset="0"/>
                <a:cs typeface="Arial" panose="020B0604020202020204" pitchFamily="34" charset="0"/>
              </a:rPr>
              <a:t>canolrifol</a:t>
            </a:r>
            <a:r>
              <a:rPr lang="en-GB" sz="1400" b="1" dirty="0">
                <a:latin typeface="Arial" panose="020B0604020202020204" pitchFamily="34" charset="0"/>
                <a:cs typeface="Arial" panose="020B0604020202020204" pitchFamily="34" charset="0"/>
              </a:rPr>
              <a:t>: £0.11 (0.69%)</a:t>
            </a: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2019: 8.37%</a:t>
            </a:r>
          </a:p>
        </p:txBody>
      </p:sp>
      <p:sp>
        <p:nvSpPr>
          <p:cNvPr id="3" name="TextBox 2"/>
          <p:cNvSpPr txBox="1"/>
          <p:nvPr/>
        </p:nvSpPr>
        <p:spPr>
          <a:xfrm>
            <a:off x="284939" y="5842659"/>
            <a:ext cx="6341491" cy="1015663"/>
          </a:xfrm>
          <a:prstGeom prst="rect">
            <a:avLst/>
          </a:prstGeom>
          <a:noFill/>
        </p:spPr>
        <p:txBody>
          <a:bodyPr wrap="square" rtlCol="0">
            <a:spAutoFit/>
          </a:bodyPr>
          <a:lstStyle/>
          <a:p>
            <a:r>
              <a:rPr lang="cy-GB" sz="1200" dirty="0">
                <a:latin typeface="Arial" panose="020B0604020202020204" pitchFamily="34" charset="0"/>
                <a:cs typeface="Arial" panose="020B0604020202020204" pitchFamily="34" charset="0"/>
              </a:rPr>
              <a:t>Y bwlch cyflog cymedrig rhwng y rhywiau yw’r gwahaniaeth rhwng yr enillion cyfartalog fesul awr a gaiff dynion a menywod.</a:t>
            </a:r>
          </a:p>
          <a:p>
            <a:r>
              <a:rPr lang="cy-GB" sz="1200" dirty="0">
                <a:latin typeface="Arial" panose="020B0604020202020204" pitchFamily="34" charset="0"/>
                <a:cs typeface="Arial" panose="020B0604020202020204" pitchFamily="34" charset="0"/>
              </a:rPr>
              <a:t>Y bwlch cyflog </a:t>
            </a:r>
            <a:r>
              <a:rPr lang="cy-GB" sz="1200" dirty="0" err="1">
                <a:latin typeface="Arial" panose="020B0604020202020204" pitchFamily="34" charset="0"/>
                <a:cs typeface="Arial" panose="020B0604020202020204" pitchFamily="34" charset="0"/>
              </a:rPr>
              <a:t>canolrifol</a:t>
            </a:r>
            <a:r>
              <a:rPr lang="cy-GB" sz="1200" dirty="0">
                <a:latin typeface="Arial" panose="020B0604020202020204" pitchFamily="34" charset="0"/>
                <a:cs typeface="Arial" panose="020B0604020202020204" pitchFamily="34" charset="0"/>
              </a:rPr>
              <a:t> fesul awr yw’r gwahaniaeth rhwng y pwyntiau canol yn yr ystodau enillion fesul awr rhwng dynion a menywod. Nid yw’n cynnwys taliadau goramser ond mae’n cynnwys taliadau chwyddo am weithio sifftiau a gweithio ar benwythnosau.</a:t>
            </a:r>
          </a:p>
        </p:txBody>
      </p:sp>
      <p:sp>
        <p:nvSpPr>
          <p:cNvPr id="6" name="TextBox 5"/>
          <p:cNvSpPr txBox="1"/>
          <p:nvPr/>
        </p:nvSpPr>
        <p:spPr>
          <a:xfrm>
            <a:off x="5115776" y="4843849"/>
            <a:ext cx="1510653" cy="1015663"/>
          </a:xfrm>
          <a:prstGeom prst="rect">
            <a:avLst/>
          </a:prstGeom>
          <a:noFill/>
          <a:ln>
            <a:solidFill>
              <a:schemeClr val="tx1"/>
            </a:solidFill>
            <a:prstDash val="dash"/>
          </a:ln>
        </p:spPr>
        <p:txBody>
          <a:bodyPr wrap="square" rtlCol="0">
            <a:spAutoFit/>
          </a:bodyPr>
          <a:lstStyle/>
          <a:p>
            <a:r>
              <a:rPr lang="cy-GB" sz="1200" dirty="0">
                <a:latin typeface="Arial" panose="020B0604020202020204" pitchFamily="34" charset="0"/>
                <a:cs typeface="Arial" panose="020B0604020202020204" pitchFamily="34" charset="0"/>
              </a:rPr>
              <a:t>*Yn cynnwys staff cronfa</a:t>
            </a:r>
          </a:p>
          <a:p>
            <a:r>
              <a:rPr lang="cy-GB" sz="1200" dirty="0">
                <a:latin typeface="Arial" panose="020B0604020202020204" pitchFamily="34" charset="0"/>
                <a:cs typeface="Arial" panose="020B0604020202020204" pitchFamily="34" charset="0"/>
              </a:rPr>
              <a:t>*Ddim yn cynnwys gweithwyr asiantaeth</a:t>
            </a:r>
          </a:p>
        </p:txBody>
      </p:sp>
      <p:sp>
        <p:nvSpPr>
          <p:cNvPr id="14" name="TextBox 13"/>
          <p:cNvSpPr txBox="1"/>
          <p:nvPr/>
        </p:nvSpPr>
        <p:spPr>
          <a:xfrm>
            <a:off x="5115775" y="8248725"/>
            <a:ext cx="1510652" cy="1015663"/>
          </a:xfrm>
          <a:prstGeom prst="rect">
            <a:avLst/>
          </a:prstGeom>
          <a:noFill/>
          <a:ln>
            <a:solidFill>
              <a:schemeClr val="tx1"/>
            </a:solidFill>
            <a:prstDash val="dash"/>
          </a:ln>
        </p:spPr>
        <p:txBody>
          <a:bodyPr wrap="square" rtlCol="0">
            <a:spAutoFit/>
          </a:bodyPr>
          <a:lstStyle/>
          <a:p>
            <a:r>
              <a:rPr lang="cy-GB" sz="1200" dirty="0">
                <a:latin typeface="Arial" panose="020B0604020202020204" pitchFamily="34" charset="0"/>
                <a:cs typeface="Arial" panose="020B0604020202020204" pitchFamily="34" charset="0"/>
              </a:rPr>
              <a:t>*Yn cynnwys staff cronfa</a:t>
            </a:r>
          </a:p>
          <a:p>
            <a:r>
              <a:rPr lang="cy-GB" sz="1200" dirty="0">
                <a:latin typeface="Arial" panose="020B0604020202020204" pitchFamily="34" charset="0"/>
                <a:cs typeface="Arial" panose="020B0604020202020204" pitchFamily="34" charset="0"/>
              </a:rPr>
              <a:t>*Ddim yn cynnwys gweithwyr asiantaeth</a:t>
            </a:r>
          </a:p>
        </p:txBody>
      </p:sp>
      <p:sp>
        <p:nvSpPr>
          <p:cNvPr id="7" name="Rectangle 6">
            <a:extLst>
              <a:ext uri="{FF2B5EF4-FFF2-40B4-BE49-F238E27FC236}">
                <a16:creationId xmlns:a16="http://schemas.microsoft.com/office/drawing/2014/main" id="{F4603E05-E706-4943-BF21-34E808B7A37D}"/>
              </a:ext>
            </a:extLst>
          </p:cNvPr>
          <p:cNvSpPr/>
          <p:nvPr/>
        </p:nvSpPr>
        <p:spPr>
          <a:xfrm>
            <a:off x="1466850" y="5553075"/>
            <a:ext cx="876300" cy="2000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err="1">
                <a:solidFill>
                  <a:srgbClr val="000000"/>
                </a:solidFill>
                <a:cs typeface="Calibri"/>
              </a:rPr>
              <a:t>Gwrywaidd</a:t>
            </a:r>
            <a:endParaRPr lang="en-GB" sz="1050" b="1" dirty="0" err="1">
              <a:solidFill>
                <a:srgbClr val="000000"/>
              </a:solidFill>
            </a:endParaRPr>
          </a:p>
        </p:txBody>
      </p:sp>
      <p:sp>
        <p:nvSpPr>
          <p:cNvPr id="15" name="Rectangle 14">
            <a:extLst>
              <a:ext uri="{FF2B5EF4-FFF2-40B4-BE49-F238E27FC236}">
                <a16:creationId xmlns:a16="http://schemas.microsoft.com/office/drawing/2014/main" id="{A16BC20F-99E0-4EE3-8380-393C4EDE11AA}"/>
              </a:ext>
            </a:extLst>
          </p:cNvPr>
          <p:cNvSpPr/>
          <p:nvPr/>
        </p:nvSpPr>
        <p:spPr>
          <a:xfrm>
            <a:off x="3428999" y="5553074"/>
            <a:ext cx="876300" cy="2000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dirty="0" err="1">
                <a:solidFill>
                  <a:srgbClr val="000000"/>
                </a:solidFill>
                <a:cs typeface="Calibri"/>
              </a:rPr>
              <a:t>Benywaidd</a:t>
            </a:r>
            <a:endParaRPr lang="en-GB" sz="1050" b="1" dirty="0" err="1">
              <a:solidFill>
                <a:srgbClr val="000000"/>
              </a:solidFill>
            </a:endParaRPr>
          </a:p>
        </p:txBody>
      </p:sp>
      <p:sp>
        <p:nvSpPr>
          <p:cNvPr id="17" name="Rectangle 16">
            <a:extLst>
              <a:ext uri="{FF2B5EF4-FFF2-40B4-BE49-F238E27FC236}">
                <a16:creationId xmlns:a16="http://schemas.microsoft.com/office/drawing/2014/main" id="{DFA23590-1105-4857-BF14-FCE413AA92B9}"/>
              </a:ext>
            </a:extLst>
          </p:cNvPr>
          <p:cNvSpPr/>
          <p:nvPr/>
        </p:nvSpPr>
        <p:spPr>
          <a:xfrm>
            <a:off x="1419224" y="9420224"/>
            <a:ext cx="876300" cy="2000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err="1">
                <a:solidFill>
                  <a:srgbClr val="000000"/>
                </a:solidFill>
                <a:cs typeface="Calibri"/>
              </a:rPr>
              <a:t>Gwrywaidd</a:t>
            </a:r>
            <a:endParaRPr lang="en-GB" sz="1050" b="1" dirty="0" err="1">
              <a:solidFill>
                <a:srgbClr val="000000"/>
              </a:solidFill>
            </a:endParaRPr>
          </a:p>
        </p:txBody>
      </p:sp>
      <p:sp>
        <p:nvSpPr>
          <p:cNvPr id="20" name="Rectangle 19">
            <a:extLst>
              <a:ext uri="{FF2B5EF4-FFF2-40B4-BE49-F238E27FC236}">
                <a16:creationId xmlns:a16="http://schemas.microsoft.com/office/drawing/2014/main" id="{8F65F7F4-D38B-41E9-9EE3-6D7654FFBC9E}"/>
              </a:ext>
            </a:extLst>
          </p:cNvPr>
          <p:cNvSpPr/>
          <p:nvPr/>
        </p:nvSpPr>
        <p:spPr>
          <a:xfrm>
            <a:off x="3381374" y="9420224"/>
            <a:ext cx="876300" cy="2000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dirty="0" err="1">
                <a:solidFill>
                  <a:srgbClr val="000000"/>
                </a:solidFill>
                <a:cs typeface="Calibri"/>
              </a:rPr>
              <a:t>Benywaidd</a:t>
            </a:r>
            <a:endParaRPr lang="en-GB" sz="1050" b="1" dirty="0" err="1">
              <a:solidFill>
                <a:srgbClr val="000000"/>
              </a:solidFill>
            </a:endParaRPr>
          </a:p>
        </p:txBody>
      </p:sp>
    </p:spTree>
    <p:extLst>
      <p:ext uri="{BB962C8B-B14F-4D97-AF65-F5344CB8AC3E}">
        <p14:creationId xmlns:p14="http://schemas.microsoft.com/office/powerpoint/2010/main" val="3854999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4</a:t>
            </a:fld>
            <a:endParaRPr lang="en-GB"/>
          </a:p>
        </p:txBody>
      </p:sp>
      <p:sp>
        <p:nvSpPr>
          <p:cNvPr id="2" name="TextBox 1"/>
          <p:cNvSpPr txBox="1"/>
          <p:nvPr/>
        </p:nvSpPr>
        <p:spPr>
          <a:xfrm>
            <a:off x="157127" y="1305882"/>
            <a:ext cx="6455272" cy="461665"/>
          </a:xfrm>
          <a:prstGeom prst="rect">
            <a:avLst/>
          </a:prstGeom>
          <a:noFill/>
        </p:spPr>
        <p:txBody>
          <a:bodyPr wrap="square" rtlCol="0">
            <a:spAutoFit/>
          </a:bodyPr>
          <a:lstStyle/>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sp>
        <p:nvSpPr>
          <p:cNvPr id="16" name="Rectangle 15"/>
          <p:cNvSpPr/>
          <p:nvPr/>
        </p:nvSpPr>
        <p:spPr>
          <a:xfrm>
            <a:off x="98216" y="684660"/>
            <a:ext cx="6573093" cy="461665"/>
          </a:xfrm>
          <a:prstGeom prst="rect">
            <a:avLst/>
          </a:prstGeom>
          <a:noFill/>
        </p:spPr>
        <p:txBody>
          <a:bodyPr wrap="square" lIns="91440" tIns="45720" rIns="91440" bIns="45720">
            <a:spAutoFit/>
          </a:bodyPr>
          <a:lstStyle/>
          <a:p>
            <a:pPr algn="ctr"/>
            <a:r>
              <a:rPr lang="en-US" sz="2400" b="0" cap="none" spc="0" dirty="0" err="1">
                <a:ln w="0"/>
                <a:effectLst>
                  <a:outerShdw blurRad="38100" dist="19050" dir="2700000" algn="tl" rotWithShape="0">
                    <a:schemeClr val="dk1">
                      <a:alpha val="40000"/>
                    </a:schemeClr>
                  </a:outerShdw>
                </a:effectLst>
              </a:rPr>
              <a:t>Bwlch</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Cyflog</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rhwng</a:t>
            </a:r>
            <a:r>
              <a:rPr lang="en-US" sz="2400" b="0" cap="none" spc="0" dirty="0">
                <a:ln w="0"/>
                <a:effectLst>
                  <a:outerShdw blurRad="38100" dist="19050" dir="2700000" algn="tl" rotWithShape="0">
                    <a:schemeClr val="dk1">
                      <a:alpha val="40000"/>
                    </a:schemeClr>
                  </a:outerShdw>
                </a:effectLst>
              </a:rPr>
              <a:t> y </a:t>
            </a:r>
            <a:r>
              <a:rPr lang="en-US" sz="2400" b="0" cap="none" spc="0" dirty="0" err="1">
                <a:ln w="0"/>
                <a:effectLst>
                  <a:outerShdw blurRad="38100" dist="19050" dir="2700000" algn="tl" rotWithShape="0">
                    <a:schemeClr val="dk1">
                      <a:alpha val="40000"/>
                    </a:schemeClr>
                  </a:outerShdw>
                </a:effectLst>
              </a:rPr>
              <a:t>Rhywiau</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yn</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ôl</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grwpiau</a:t>
            </a:r>
            <a:r>
              <a:rPr lang="en-US" sz="2400" b="0" cap="none" spc="0" dirty="0">
                <a:ln w="0"/>
                <a:effectLst>
                  <a:outerShdw blurRad="38100" dist="19050" dir="2700000" algn="tl" rotWithShape="0">
                    <a:schemeClr val="dk1">
                      <a:alpha val="40000"/>
                    </a:schemeClr>
                  </a:outerShdw>
                </a:effectLst>
              </a:rPr>
              <a:t> staff</a:t>
            </a:r>
          </a:p>
        </p:txBody>
      </p:sp>
      <p:sp>
        <p:nvSpPr>
          <p:cNvPr id="10" name="Rectangle 9"/>
          <p:cNvSpPr/>
          <p:nvPr/>
        </p:nvSpPr>
        <p:spPr>
          <a:xfrm>
            <a:off x="183812" y="5029516"/>
            <a:ext cx="3965266" cy="369332"/>
          </a:xfrm>
          <a:prstGeom prst="rect">
            <a:avLst/>
          </a:prstGeom>
          <a:noFill/>
        </p:spPr>
        <p:txBody>
          <a:bodyPr wrap="square" lIns="91440" tIns="45720" rIns="91440" bIns="45720">
            <a:spAutoFit/>
          </a:bodyPr>
          <a:lstStyle/>
          <a:p>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Bwlch</a:t>
            </a:r>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o ran </a:t>
            </a:r>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Taliadau</a:t>
            </a:r>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a:t>
            </a:r>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Bonws</a:t>
            </a:r>
            <a:endPar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TextBox 2"/>
          <p:cNvSpPr txBox="1"/>
          <p:nvPr/>
        </p:nvSpPr>
        <p:spPr>
          <a:xfrm>
            <a:off x="162882" y="3032023"/>
            <a:ext cx="6212405" cy="2800767"/>
          </a:xfrm>
          <a:prstGeom prst="rect">
            <a:avLst/>
          </a:prstGeom>
          <a:noFill/>
        </p:spPr>
        <p:txBody>
          <a:bodyPr wrap="square" rtlCol="0">
            <a:spAutoFit/>
          </a:bodyPr>
          <a:lstStyle/>
          <a:p>
            <a:pPr lvl="0"/>
            <a:r>
              <a:rPr lang="cy-GB" sz="1400" dirty="0">
                <a:latin typeface="Arial" panose="020B0604020202020204" pitchFamily="34" charset="0"/>
                <a:cs typeface="Arial" panose="020B0604020202020204" pitchFamily="34" charset="0"/>
              </a:rPr>
              <a:t>Mae meddygon ymgynghorol yn cael taliadau o’r enw ‘Dyfarniadau Rhagoriaeth Glinigol’. Er eu bod yn daliadau dan gontract, cânt eu hystyried yn daliadau bonws. Roedd cyfartaledd taliadau bonws staff gwrywaidd </a:t>
            </a:r>
            <a:r>
              <a:rPr lang="cy-GB" sz="1400" b="1" dirty="0">
                <a:latin typeface="Arial" panose="020B0604020202020204" pitchFamily="34" charset="0"/>
                <a:cs typeface="Arial" panose="020B0604020202020204" pitchFamily="34" charset="0"/>
              </a:rPr>
              <a:t>£3,118.29 </a:t>
            </a:r>
            <a:r>
              <a:rPr lang="cy-GB" sz="1400" dirty="0">
                <a:latin typeface="Arial" panose="020B0604020202020204" pitchFamily="34" charset="0"/>
                <a:cs typeface="Arial" panose="020B0604020202020204" pitchFamily="34" charset="0"/>
              </a:rPr>
              <a:t>yn uwch na chyfartaledd taliadau bonws staff benywaidd (o gymharu â £2,425.7 yn 2019), ac roedd taliadau bonws </a:t>
            </a:r>
            <a:r>
              <a:rPr lang="cy-GB" sz="1400" dirty="0" err="1">
                <a:latin typeface="Arial" panose="020B0604020202020204" pitchFamily="34" charset="0"/>
                <a:cs typeface="Arial" panose="020B0604020202020204" pitchFamily="34" charset="0"/>
              </a:rPr>
              <a:t>canolrifol</a:t>
            </a:r>
            <a:r>
              <a:rPr lang="cy-GB" sz="1400" dirty="0">
                <a:latin typeface="Arial" panose="020B0604020202020204" pitchFamily="34" charset="0"/>
                <a:cs typeface="Arial" panose="020B0604020202020204" pitchFamily="34" charset="0"/>
              </a:rPr>
              <a:t> staff gwrywaidd </a:t>
            </a:r>
            <a:r>
              <a:rPr lang="cy-GB" sz="1400" b="1" dirty="0">
                <a:latin typeface="Arial" panose="020B0604020202020204" pitchFamily="34" charset="0"/>
                <a:cs typeface="Arial" panose="020B0604020202020204" pitchFamily="34" charset="0"/>
              </a:rPr>
              <a:t>£3,334.08</a:t>
            </a:r>
            <a:r>
              <a:rPr lang="cy-GB" sz="1400" dirty="0">
                <a:latin typeface="Arial" panose="020B0604020202020204" pitchFamily="34" charset="0"/>
                <a:cs typeface="Arial" panose="020B0604020202020204" pitchFamily="34" charset="0"/>
              </a:rPr>
              <a:t> yn uwch na thaliadau bonws </a:t>
            </a:r>
            <a:r>
              <a:rPr lang="cy-GB" sz="1400" dirty="0" err="1">
                <a:latin typeface="Arial" panose="020B0604020202020204" pitchFamily="34" charset="0"/>
                <a:cs typeface="Arial" panose="020B0604020202020204" pitchFamily="34" charset="0"/>
              </a:rPr>
              <a:t>canolrifol</a:t>
            </a:r>
            <a:r>
              <a:rPr lang="cy-GB" sz="1400" dirty="0">
                <a:latin typeface="Arial" panose="020B0604020202020204" pitchFamily="34" charset="0"/>
                <a:cs typeface="Arial" panose="020B0604020202020204" pitchFamily="34" charset="0"/>
              </a:rPr>
              <a:t> staff benywaidd (o gymharu â £3,081.74 yn 2019). O blith y gweithwyr cyflogedig a gafodd daliad bonws: roedd 50 yn staff benywaidd ac roedd 111 yn staff gwrywaidd (o gymharu â 49 a 106 yn 2019).</a:t>
            </a:r>
          </a:p>
          <a:p>
            <a:r>
              <a:rPr lang="cy-GB" dirty="0"/>
              <a:t> </a:t>
            </a:r>
          </a:p>
          <a:p>
            <a:endParaRPr lang="cy-GB" sz="1400" dirty="0">
              <a:latin typeface="Arial" panose="020B0604020202020204" pitchFamily="34" charset="0"/>
              <a:cs typeface="Arial" panose="020B0604020202020204" pitchFamily="34" charset="0"/>
            </a:endParaRPr>
          </a:p>
          <a:p>
            <a:endParaRPr lang="cy-GB" dirty="0"/>
          </a:p>
        </p:txBody>
      </p:sp>
      <p:pic>
        <p:nvPicPr>
          <p:cNvPr id="6" name="Picture 5" descr="File:Money bag (example).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734" y="8349362"/>
            <a:ext cx="843148" cy="843148"/>
          </a:xfrm>
          <a:prstGeom prst="rect">
            <a:avLst/>
          </a:prstGeom>
        </p:spPr>
      </p:pic>
      <p:sp>
        <p:nvSpPr>
          <p:cNvPr id="14" name="Rectangle 13"/>
          <p:cNvSpPr/>
          <p:nvPr/>
        </p:nvSpPr>
        <p:spPr>
          <a:xfrm>
            <a:off x="197917" y="6860130"/>
            <a:ext cx="3198592" cy="369332"/>
          </a:xfrm>
          <a:prstGeom prst="rect">
            <a:avLst/>
          </a:prstGeom>
          <a:noFill/>
        </p:spPr>
        <p:txBody>
          <a:bodyPr wrap="square" lIns="91440" tIns="45720" rIns="91440" bIns="45720">
            <a:spAutoFit/>
          </a:bodyPr>
          <a:lstStyle/>
          <a:p>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Staff a </a:t>
            </a:r>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gafodd</a:t>
            </a:r>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a:t>
            </a:r>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Daliad</a:t>
            </a:r>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a:t>
            </a:r>
            <a:r>
              <a:rPr lang="en-US" b="0" cap="none" spc="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Bonws</a:t>
            </a:r>
            <a:endPar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15" name="Picture 14" descr="File:Money bag (example).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936" y="7745097"/>
            <a:ext cx="843148" cy="843148"/>
          </a:xfrm>
          <a:prstGeom prst="rect">
            <a:avLst/>
          </a:prstGeom>
        </p:spPr>
      </p:pic>
      <p:sp>
        <p:nvSpPr>
          <p:cNvPr id="8" name="TextBox 7"/>
          <p:cNvSpPr txBox="1"/>
          <p:nvPr/>
        </p:nvSpPr>
        <p:spPr>
          <a:xfrm>
            <a:off x="1182639" y="7583632"/>
            <a:ext cx="1767754" cy="646331"/>
          </a:xfrm>
          <a:prstGeom prst="rect">
            <a:avLst/>
          </a:prstGeom>
          <a:noFill/>
        </p:spPr>
        <p:txBody>
          <a:bodyPr wrap="square" rtlCol="0">
            <a:spAutoFit/>
          </a:bodyPr>
          <a:lstStyle/>
          <a:p>
            <a:pPr algn="ctr"/>
            <a:r>
              <a:rPr lang="en-GB" b="1" dirty="0"/>
              <a:t>4.32% </a:t>
            </a:r>
          </a:p>
          <a:p>
            <a:pPr algn="ctr"/>
            <a:r>
              <a:rPr lang="en-GB" b="1" dirty="0"/>
              <a:t>(4.68% </a:t>
            </a:r>
            <a:r>
              <a:rPr lang="en-GB" b="1" dirty="0" err="1"/>
              <a:t>yn</a:t>
            </a:r>
            <a:r>
              <a:rPr lang="en-GB" b="1" dirty="0"/>
              <a:t> 2019) </a:t>
            </a:r>
            <a:endParaRPr lang="en-GB" dirty="0"/>
          </a:p>
        </p:txBody>
      </p:sp>
      <p:pic>
        <p:nvPicPr>
          <p:cNvPr id="20" name="Picture 19"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9078" y="7188668"/>
            <a:ext cx="992406" cy="1212201"/>
          </a:xfrm>
          <a:prstGeom prst="rect">
            <a:avLst/>
          </a:prstGeom>
        </p:spPr>
      </p:pic>
      <p:pic>
        <p:nvPicPr>
          <p:cNvPr id="21" name="Picture 20" descr="File:Female icon black.svg - Wikimedia Common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3764" y="8387413"/>
            <a:ext cx="770863" cy="1321387"/>
          </a:xfrm>
          <a:prstGeom prst="rect">
            <a:avLst/>
          </a:prstGeom>
        </p:spPr>
      </p:pic>
      <p:sp>
        <p:nvSpPr>
          <p:cNvPr id="22" name="Rectangle 21"/>
          <p:cNvSpPr/>
          <p:nvPr/>
        </p:nvSpPr>
        <p:spPr>
          <a:xfrm>
            <a:off x="5698331" y="8553573"/>
            <a:ext cx="32573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B</a:t>
            </a:r>
          </a:p>
        </p:txBody>
      </p:sp>
      <p:sp>
        <p:nvSpPr>
          <p:cNvPr id="23" name="Rectangle 22"/>
          <p:cNvSpPr/>
          <p:nvPr/>
        </p:nvSpPr>
        <p:spPr>
          <a:xfrm flipH="1">
            <a:off x="4406597" y="7657009"/>
            <a:ext cx="35626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G</a:t>
            </a:r>
          </a:p>
        </p:txBody>
      </p:sp>
      <p:sp>
        <p:nvSpPr>
          <p:cNvPr id="9" name="TextBox 8"/>
          <p:cNvSpPr txBox="1"/>
          <p:nvPr/>
        </p:nvSpPr>
        <p:spPr>
          <a:xfrm>
            <a:off x="5141484" y="7394834"/>
            <a:ext cx="1765154" cy="923330"/>
          </a:xfrm>
          <a:prstGeom prst="rect">
            <a:avLst/>
          </a:prstGeom>
          <a:noFill/>
        </p:spPr>
        <p:txBody>
          <a:bodyPr wrap="square" rtlCol="0">
            <a:spAutoFit/>
          </a:bodyPr>
          <a:lstStyle/>
          <a:p>
            <a:pPr algn="ctr"/>
            <a:r>
              <a:rPr lang="en-GB" b="1" dirty="0"/>
              <a:t>3.81% (111 </a:t>
            </a:r>
            <a:r>
              <a:rPr lang="en-GB" b="1" dirty="0" err="1"/>
              <a:t>Gofal</a:t>
            </a:r>
            <a:r>
              <a:rPr lang="en-GB" b="1" dirty="0"/>
              <a:t> Iechyd)</a:t>
            </a:r>
          </a:p>
          <a:p>
            <a:pPr algn="ctr"/>
            <a:r>
              <a:rPr lang="en-GB" b="1" dirty="0"/>
              <a:t>(4.13% </a:t>
            </a:r>
            <a:r>
              <a:rPr lang="en-GB" b="1" dirty="0" err="1"/>
              <a:t>yn</a:t>
            </a:r>
            <a:r>
              <a:rPr lang="en-GB" b="1" dirty="0"/>
              <a:t> 2019) </a:t>
            </a:r>
            <a:endParaRPr lang="en-GB" dirty="0"/>
          </a:p>
        </p:txBody>
      </p:sp>
      <p:sp>
        <p:nvSpPr>
          <p:cNvPr id="24" name="TextBox 23"/>
          <p:cNvSpPr txBox="1"/>
          <p:nvPr/>
        </p:nvSpPr>
        <p:spPr>
          <a:xfrm>
            <a:off x="3163529" y="8858231"/>
            <a:ext cx="2515386" cy="646331"/>
          </a:xfrm>
          <a:prstGeom prst="rect">
            <a:avLst/>
          </a:prstGeom>
          <a:noFill/>
        </p:spPr>
        <p:txBody>
          <a:bodyPr wrap="square" rtlCol="0">
            <a:spAutoFit/>
          </a:bodyPr>
          <a:lstStyle/>
          <a:p>
            <a:pPr algn="ctr"/>
            <a:r>
              <a:rPr lang="en-GB" b="1" dirty="0"/>
              <a:t>0.51% (50 </a:t>
            </a:r>
            <a:r>
              <a:rPr lang="en-GB" b="1" dirty="0" err="1"/>
              <a:t>Gofal</a:t>
            </a:r>
            <a:r>
              <a:rPr lang="en-GB" b="1" dirty="0"/>
              <a:t> Iechyd)</a:t>
            </a:r>
          </a:p>
          <a:p>
            <a:pPr algn="ctr"/>
            <a:r>
              <a:rPr lang="en-GB" b="1" dirty="0"/>
              <a:t>(0.55% </a:t>
            </a:r>
            <a:r>
              <a:rPr lang="en-GB" b="1" dirty="0" err="1"/>
              <a:t>yn</a:t>
            </a:r>
            <a:r>
              <a:rPr lang="en-GB" b="1" dirty="0"/>
              <a:t> 2019) </a:t>
            </a:r>
            <a:endParaRPr lang="en-GB" dirty="0"/>
          </a:p>
        </p:txBody>
      </p:sp>
      <p:sp>
        <p:nvSpPr>
          <p:cNvPr id="11" name="TextBox 10"/>
          <p:cNvSpPr txBox="1"/>
          <p:nvPr/>
        </p:nvSpPr>
        <p:spPr>
          <a:xfrm>
            <a:off x="3701788" y="5532605"/>
            <a:ext cx="1886985" cy="646331"/>
          </a:xfrm>
          <a:prstGeom prst="rect">
            <a:avLst/>
          </a:prstGeom>
          <a:noFill/>
        </p:spPr>
        <p:txBody>
          <a:bodyPr wrap="square" rtlCol="0">
            <a:spAutoFit/>
          </a:bodyPr>
          <a:lstStyle/>
          <a:p>
            <a:r>
              <a:rPr lang="en-GB" b="1" dirty="0" err="1"/>
              <a:t>Cymedrig</a:t>
            </a:r>
            <a:r>
              <a:rPr lang="en-GB" b="1" dirty="0"/>
              <a:t> 37%</a:t>
            </a:r>
          </a:p>
          <a:p>
            <a:r>
              <a:rPr lang="en-GB" b="1" dirty="0" err="1"/>
              <a:t>Canolrifol</a:t>
            </a:r>
            <a:r>
              <a:rPr lang="en-GB" b="1" dirty="0"/>
              <a:t> 50%</a:t>
            </a:r>
          </a:p>
        </p:txBody>
      </p:sp>
      <p:sp>
        <p:nvSpPr>
          <p:cNvPr id="29" name="Rectangle 28"/>
          <p:cNvSpPr/>
          <p:nvPr/>
        </p:nvSpPr>
        <p:spPr>
          <a:xfrm>
            <a:off x="157127" y="2676803"/>
            <a:ext cx="4381535" cy="461665"/>
          </a:xfrm>
          <a:prstGeom prst="rect">
            <a:avLst/>
          </a:prstGeom>
          <a:noFill/>
        </p:spPr>
        <p:txBody>
          <a:bodyPr wrap="square" lIns="91440" tIns="45720" rIns="91440" bIns="45720">
            <a:spAutoFit/>
          </a:bodyPr>
          <a:lstStyle/>
          <a:p>
            <a:r>
              <a:rPr lang="en-US" sz="2400" b="0" cap="none" spc="0" dirty="0" err="1">
                <a:ln w="0"/>
                <a:effectLst>
                  <a:outerShdw blurRad="38100" dist="19050" dir="2700000" algn="tl" rotWithShape="0">
                    <a:schemeClr val="dk1">
                      <a:alpha val="40000"/>
                    </a:schemeClr>
                  </a:outerShdw>
                </a:effectLst>
              </a:rPr>
              <a:t>Bwlch</a:t>
            </a:r>
            <a:r>
              <a:rPr lang="en-US" sz="2400" b="0" cap="none" spc="0" dirty="0">
                <a:ln w="0"/>
                <a:effectLst>
                  <a:outerShdw blurRad="38100" dist="19050" dir="2700000" algn="tl" rotWithShape="0">
                    <a:schemeClr val="dk1">
                      <a:alpha val="40000"/>
                    </a:schemeClr>
                  </a:outerShdw>
                </a:effectLst>
              </a:rPr>
              <a:t> o ran </a:t>
            </a:r>
            <a:r>
              <a:rPr lang="en-US" sz="2400" b="0" cap="none" spc="0" dirty="0" err="1">
                <a:ln w="0"/>
                <a:effectLst>
                  <a:outerShdw blurRad="38100" dist="19050" dir="2700000" algn="tl" rotWithShape="0">
                    <a:schemeClr val="dk1">
                      <a:alpha val="40000"/>
                    </a:schemeClr>
                  </a:outerShdw>
                </a:effectLst>
              </a:rPr>
              <a:t>Taliadau</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Bonws</a:t>
            </a:r>
            <a:endParaRPr lang="en-US" sz="2400" b="0" cap="none" spc="0" dirty="0">
              <a:ln w="0"/>
              <a:effectLst>
                <a:outerShdw blurRad="38100" dist="19050" dir="2700000" algn="tl" rotWithShape="0">
                  <a:schemeClr val="dk1">
                    <a:alpha val="40000"/>
                  </a:schemeClr>
                </a:outerShdw>
              </a:effectLst>
            </a:endParaRPr>
          </a:p>
        </p:txBody>
      </p:sp>
      <p:pic>
        <p:nvPicPr>
          <p:cNvPr id="33" name="Picture 32"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811" y="1406051"/>
            <a:ext cx="708699" cy="1026357"/>
          </a:xfrm>
          <a:prstGeom prst="rect">
            <a:avLst/>
          </a:prstGeom>
        </p:spPr>
      </p:pic>
      <p:sp>
        <p:nvSpPr>
          <p:cNvPr id="34" name="TextBox 33"/>
          <p:cNvSpPr txBox="1"/>
          <p:nvPr/>
        </p:nvSpPr>
        <p:spPr>
          <a:xfrm>
            <a:off x="1058490" y="1106803"/>
            <a:ext cx="3233669" cy="1877437"/>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Mae gan staff gwrywaidd gyfradd uwch fesul awr ym mhob grŵp staff ar wahân i’r grŵp Nyrsio a Bydwreigiaeth. Yn y grŵp Gweinyddol a Chlerigol y mae’r bwlch cyflog mwyaf rhwng y rhywiau, sef </a:t>
            </a:r>
            <a:r>
              <a:rPr lang="cy-GB" sz="1400" b="1" dirty="0">
                <a:latin typeface="Arial" panose="020B0604020202020204" pitchFamily="34" charset="0"/>
                <a:cs typeface="Arial" panose="020B0604020202020204" pitchFamily="34" charset="0"/>
              </a:rPr>
              <a:t>£4.74 neu 25.7%.</a:t>
            </a:r>
          </a:p>
          <a:p>
            <a:endParaRPr lang="cy-GB" dirty="0"/>
          </a:p>
        </p:txBody>
      </p:sp>
      <p:sp>
        <p:nvSpPr>
          <p:cNvPr id="35" name="TextBox 34"/>
          <p:cNvSpPr txBox="1"/>
          <p:nvPr/>
        </p:nvSpPr>
        <p:spPr>
          <a:xfrm>
            <a:off x="4406597" y="1460110"/>
            <a:ext cx="1979916" cy="954107"/>
          </a:xfrm>
          <a:prstGeom prst="rect">
            <a:avLst/>
          </a:prstGeom>
          <a:noFill/>
        </p:spPr>
        <p:txBody>
          <a:bodyPr wrap="square" rtlCol="0">
            <a:spAutoFit/>
          </a:bodyPr>
          <a:lstStyle/>
          <a:p>
            <a:pPr lvl="0"/>
            <a:r>
              <a:rPr lang="cy-GB" sz="1400" dirty="0">
                <a:latin typeface="Arial" panose="020B0604020202020204" pitchFamily="34" charset="0"/>
                <a:cs typeface="Arial" panose="020B0604020202020204" pitchFamily="34" charset="0"/>
              </a:rPr>
              <a:t>Y bwlch cyflog rhwng y rhywiau yn y grŵp Meddygol a Deintyddol yw </a:t>
            </a:r>
            <a:r>
              <a:rPr lang="cy-GB" sz="1400" b="1" dirty="0">
                <a:latin typeface="Arial" panose="020B0604020202020204" pitchFamily="34" charset="0"/>
                <a:cs typeface="Arial" panose="020B0604020202020204" pitchFamily="34" charset="0"/>
              </a:rPr>
              <a:t>£2.72</a:t>
            </a:r>
            <a:r>
              <a:rPr lang="cy-GB" sz="1400" dirty="0">
                <a:latin typeface="Arial" panose="020B0604020202020204" pitchFamily="34" charset="0"/>
                <a:cs typeface="Arial" panose="020B0604020202020204" pitchFamily="34" charset="0"/>
              </a:rPr>
              <a:t>. </a:t>
            </a:r>
          </a:p>
        </p:txBody>
      </p:sp>
      <p:sp>
        <p:nvSpPr>
          <p:cNvPr id="25" name="Rectangle 24"/>
          <p:cNvSpPr/>
          <p:nvPr/>
        </p:nvSpPr>
        <p:spPr>
          <a:xfrm flipH="1">
            <a:off x="292806" y="1780024"/>
            <a:ext cx="356260" cy="461665"/>
          </a:xfrm>
          <a:prstGeom prst="rect">
            <a:avLst/>
          </a:prstGeom>
          <a:noFill/>
        </p:spPr>
        <p:txBody>
          <a:bodyPr wrap="square" lIns="91440" tIns="45720" rIns="91440" bIns="45720">
            <a:spAutoFit/>
          </a:bodyPr>
          <a:lstStyle/>
          <a:p>
            <a:pPr algn="ctr"/>
            <a:r>
              <a:rPr lang="en-US" sz="2400" dirty="0">
                <a:ln w="0"/>
                <a:effectLst>
                  <a:outerShdw blurRad="38100" dist="19050" dir="2700000" algn="tl" rotWithShape="0">
                    <a:schemeClr val="dk1">
                      <a:alpha val="40000"/>
                    </a:schemeClr>
                  </a:outerShdw>
                </a:effectLst>
              </a:rPr>
              <a:t>G</a:t>
            </a:r>
            <a:endParaRPr lang="en-US" sz="2400" b="0" cap="none" spc="0" dirty="0">
              <a:ln w="0"/>
              <a:solidFill>
                <a:schemeClr val="tx1"/>
              </a:solidFill>
              <a:effectLst>
                <a:outerShdw blurRad="38100" dist="19050" dir="2700000" algn="tl" rotWithShape="0">
                  <a:schemeClr val="dk1">
                    <a:alpha val="40000"/>
                  </a:schemeClr>
                </a:outerShdw>
              </a:effectLst>
            </a:endParaRPr>
          </a:p>
        </p:txBody>
      </p:sp>
      <p:pic>
        <p:nvPicPr>
          <p:cNvPr id="5" name="Picture 4"/>
          <p:cNvPicPr>
            <a:picLocks noChangeAspect="1"/>
          </p:cNvPicPr>
          <p:nvPr/>
        </p:nvPicPr>
        <p:blipFill>
          <a:blip r:embed="rId6"/>
          <a:stretch>
            <a:fillRect/>
          </a:stretch>
        </p:blipFill>
        <p:spPr>
          <a:xfrm>
            <a:off x="1797213" y="5371799"/>
            <a:ext cx="1756224" cy="1238363"/>
          </a:xfrm>
          <a:prstGeom prst="rect">
            <a:avLst/>
          </a:prstGeom>
        </p:spPr>
      </p:pic>
    </p:spTree>
    <p:extLst>
      <p:ext uri="{BB962C8B-B14F-4D97-AF65-F5344CB8AC3E}">
        <p14:creationId xmlns:p14="http://schemas.microsoft.com/office/powerpoint/2010/main" val="9990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5</a:t>
            </a:fld>
            <a:endParaRPr lang="en-GB"/>
          </a:p>
        </p:txBody>
      </p:sp>
      <p:sp>
        <p:nvSpPr>
          <p:cNvPr id="16" name="Rectangle 15"/>
          <p:cNvSpPr/>
          <p:nvPr/>
        </p:nvSpPr>
        <p:spPr>
          <a:xfrm>
            <a:off x="255552" y="639589"/>
            <a:ext cx="2517569" cy="461665"/>
          </a:xfrm>
          <a:prstGeom prst="rect">
            <a:avLst/>
          </a:prstGeom>
          <a:noFill/>
        </p:spPr>
        <p:txBody>
          <a:bodyPr wrap="square" lIns="91440" tIns="45720" rIns="91440" bIns="45720">
            <a:spAutoFit/>
          </a:bodyPr>
          <a:lstStyle/>
          <a:p>
            <a:r>
              <a:rPr lang="en-US" sz="2400" b="0" cap="none" spc="0" dirty="0" err="1">
                <a:ln w="0"/>
                <a:effectLst>
                  <a:outerShdw blurRad="38100" dist="19050" dir="2700000" algn="tl" rotWithShape="0">
                    <a:schemeClr val="dk1">
                      <a:alpha val="40000"/>
                    </a:schemeClr>
                  </a:outerShdw>
                </a:effectLst>
              </a:rPr>
              <a:t>Chwarteli</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Cyflog</a:t>
            </a:r>
            <a:endParaRPr lang="en-US" sz="2400" b="0" cap="none" spc="0" dirty="0">
              <a:ln w="0"/>
              <a:effectLst>
                <a:outerShdw blurRad="38100" dist="19050" dir="2700000" algn="tl" rotWithShape="0">
                  <a:schemeClr val="dk1">
                    <a:alpha val="40000"/>
                  </a:schemeClr>
                </a:outerShdw>
              </a:effectLst>
            </a:endParaRPr>
          </a:p>
        </p:txBody>
      </p:sp>
      <p:graphicFrame>
        <p:nvGraphicFramePr>
          <p:cNvPr id="26" name="Chart 25"/>
          <p:cNvGraphicFramePr>
            <a:graphicFrameLocks/>
          </p:cNvGraphicFramePr>
          <p:nvPr>
            <p:extLst>
              <p:ext uri="{D42A27DB-BD31-4B8C-83A1-F6EECF244321}">
                <p14:modId xmlns:p14="http://schemas.microsoft.com/office/powerpoint/2010/main" val="51143854"/>
              </p:ext>
            </p:extLst>
          </p:nvPr>
        </p:nvGraphicFramePr>
        <p:xfrm>
          <a:off x="358129" y="1248206"/>
          <a:ext cx="3070872" cy="271487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616038" y="1152357"/>
            <a:ext cx="2998518" cy="3539430"/>
          </a:xfrm>
          <a:prstGeom prst="rect">
            <a:avLst/>
          </a:prstGeom>
          <a:noFill/>
        </p:spPr>
        <p:txBody>
          <a:bodyPr wrap="square" rtlCol="0">
            <a:spAutoFit/>
          </a:bodyPr>
          <a:lstStyle/>
          <a:p>
            <a:r>
              <a:rPr lang="cy-GB" sz="1400" dirty="0">
                <a:latin typeface="Arial" panose="020B0604020202020204" pitchFamily="34" charset="0"/>
                <a:cs typeface="Arial" panose="020B0604020202020204" pitchFamily="34" charset="0"/>
              </a:rPr>
              <a:t>Mae ein gweithlu ni yn adlewyrchu GIG Cymru yn ei gyfanrwydd (ffynhonnell: Adroddiad Cydraddoldeb Blynyddol GIG Cymru) sy’n dangos bod proffil ein gweithlu ni yn adlewyrchu’r gweithlu cenedlaethol. Mae’r </a:t>
            </a:r>
            <a:r>
              <a:rPr lang="cy-GB" sz="1400" dirty="0" err="1">
                <a:latin typeface="Arial" panose="020B0604020202020204" pitchFamily="34" charset="0"/>
                <a:cs typeface="Arial" panose="020B0604020202020204" pitchFamily="34" charset="0"/>
              </a:rPr>
              <a:t>ffeithluniau</a:t>
            </a:r>
            <a:r>
              <a:rPr lang="cy-GB" sz="1400" dirty="0">
                <a:latin typeface="Arial" panose="020B0604020202020204" pitchFamily="34" charset="0"/>
                <a:cs typeface="Arial" panose="020B0604020202020204" pitchFamily="34" charset="0"/>
              </a:rPr>
              <a:t> isod yn dangos cyfran y dynion a’r menywod wedi’i rhannu yn bedwar chwartel ar gyfer bandiau cyflog. Nid oedd staff benywaidd yn cael eu cynrychioli’n ddigonol yn chwarteli 1 a 4, o gymharu â chyfran y gweithlu sy’n fenywod (78.1%). </a:t>
            </a:r>
          </a:p>
          <a:p>
            <a:pPr lvl="0"/>
            <a:endParaRPr lang="cy-GB" sz="1400" dirty="0">
              <a:latin typeface="Arial" panose="020B0604020202020204" pitchFamily="34" charset="0"/>
              <a:cs typeface="Arial" panose="020B0604020202020204" pitchFamily="34" charset="0"/>
            </a:endParaRPr>
          </a:p>
        </p:txBody>
      </p:sp>
      <p:graphicFrame>
        <p:nvGraphicFramePr>
          <p:cNvPr id="17" name="Chart 16"/>
          <p:cNvGraphicFramePr/>
          <p:nvPr>
            <p:extLst>
              <p:ext uri="{D42A27DB-BD31-4B8C-83A1-F6EECF244321}">
                <p14:modId xmlns:p14="http://schemas.microsoft.com/office/powerpoint/2010/main" val="2429781298"/>
              </p:ext>
            </p:extLst>
          </p:nvPr>
        </p:nvGraphicFramePr>
        <p:xfrm>
          <a:off x="236764" y="5267461"/>
          <a:ext cx="2478974" cy="16720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p:cNvGraphicFramePr/>
          <p:nvPr>
            <p:extLst>
              <p:ext uri="{D42A27DB-BD31-4B8C-83A1-F6EECF244321}">
                <p14:modId xmlns:p14="http://schemas.microsoft.com/office/powerpoint/2010/main" val="1129356811"/>
              </p:ext>
            </p:extLst>
          </p:nvPr>
        </p:nvGraphicFramePr>
        <p:xfrm>
          <a:off x="2665824" y="5366398"/>
          <a:ext cx="2933206" cy="1678931"/>
        </p:xfrm>
        <a:graphic>
          <a:graphicData uri="http://schemas.openxmlformats.org/drawingml/2006/chart">
            <c:chart xmlns:c="http://schemas.openxmlformats.org/drawingml/2006/chart" xmlns:r="http://schemas.openxmlformats.org/officeDocument/2006/relationships" r:id="rId5"/>
          </a:graphicData>
        </a:graphic>
      </p:graphicFrame>
      <p:sp>
        <p:nvSpPr>
          <p:cNvPr id="30" name="TextBox 29"/>
          <p:cNvSpPr txBox="1"/>
          <p:nvPr/>
        </p:nvSpPr>
        <p:spPr>
          <a:xfrm>
            <a:off x="358128" y="4952010"/>
            <a:ext cx="1993186" cy="369332"/>
          </a:xfrm>
          <a:prstGeom prst="rect">
            <a:avLst/>
          </a:prstGeom>
          <a:noFill/>
        </p:spPr>
        <p:txBody>
          <a:bodyPr wrap="square" rtlCol="0">
            <a:spAutoFit/>
          </a:bodyPr>
          <a:lstStyle/>
          <a:p>
            <a:r>
              <a:rPr lang="en-GB" dirty="0" err="1"/>
              <a:t>Chwartel</a:t>
            </a:r>
            <a:r>
              <a:rPr lang="en-GB" dirty="0"/>
              <a:t> </a:t>
            </a:r>
            <a:r>
              <a:rPr lang="en-GB" dirty="0" err="1"/>
              <a:t>Isaf</a:t>
            </a:r>
            <a:endParaRPr lang="en-GB" dirty="0"/>
          </a:p>
        </p:txBody>
      </p:sp>
      <p:sp>
        <p:nvSpPr>
          <p:cNvPr id="31" name="TextBox 30"/>
          <p:cNvSpPr txBox="1"/>
          <p:nvPr/>
        </p:nvSpPr>
        <p:spPr>
          <a:xfrm>
            <a:off x="3173104" y="4925252"/>
            <a:ext cx="2368218" cy="369332"/>
          </a:xfrm>
          <a:prstGeom prst="rect">
            <a:avLst/>
          </a:prstGeom>
          <a:noFill/>
        </p:spPr>
        <p:txBody>
          <a:bodyPr wrap="square" rtlCol="0">
            <a:spAutoFit/>
          </a:bodyPr>
          <a:lstStyle/>
          <a:p>
            <a:r>
              <a:rPr lang="en-GB" dirty="0" err="1"/>
              <a:t>Chwartel</a:t>
            </a:r>
            <a:r>
              <a:rPr lang="en-GB" dirty="0"/>
              <a:t> </a:t>
            </a:r>
            <a:r>
              <a:rPr lang="en-GB" dirty="0" err="1"/>
              <a:t>Canol</a:t>
            </a:r>
            <a:r>
              <a:rPr lang="en-GB" dirty="0"/>
              <a:t> </a:t>
            </a:r>
            <a:r>
              <a:rPr lang="en-GB" dirty="0" err="1"/>
              <a:t>Isaf</a:t>
            </a:r>
            <a:endParaRPr lang="en-GB" dirty="0"/>
          </a:p>
        </p:txBody>
      </p:sp>
      <p:graphicFrame>
        <p:nvGraphicFramePr>
          <p:cNvPr id="34" name="Chart 33"/>
          <p:cNvGraphicFramePr/>
          <p:nvPr>
            <p:extLst>
              <p:ext uri="{D42A27DB-BD31-4B8C-83A1-F6EECF244321}">
                <p14:modId xmlns:p14="http://schemas.microsoft.com/office/powerpoint/2010/main" val="1844999625"/>
              </p:ext>
            </p:extLst>
          </p:nvPr>
        </p:nvGraphicFramePr>
        <p:xfrm>
          <a:off x="-160317" y="7503377"/>
          <a:ext cx="3277589" cy="1668528"/>
        </p:xfrm>
        <a:graphic>
          <a:graphicData uri="http://schemas.openxmlformats.org/drawingml/2006/chart">
            <c:chart xmlns:c="http://schemas.openxmlformats.org/drawingml/2006/chart" xmlns:r="http://schemas.openxmlformats.org/officeDocument/2006/relationships" r:id="rId6"/>
          </a:graphicData>
        </a:graphic>
      </p:graphicFrame>
      <p:sp>
        <p:nvSpPr>
          <p:cNvPr id="35" name="TextBox 34"/>
          <p:cNvSpPr txBox="1"/>
          <p:nvPr/>
        </p:nvSpPr>
        <p:spPr>
          <a:xfrm>
            <a:off x="358128" y="7142802"/>
            <a:ext cx="2461161" cy="369332"/>
          </a:xfrm>
          <a:prstGeom prst="rect">
            <a:avLst/>
          </a:prstGeom>
          <a:noFill/>
        </p:spPr>
        <p:txBody>
          <a:bodyPr wrap="square" rtlCol="0">
            <a:spAutoFit/>
          </a:bodyPr>
          <a:lstStyle/>
          <a:p>
            <a:r>
              <a:rPr lang="en-GB" dirty="0" err="1"/>
              <a:t>Chwartel</a:t>
            </a:r>
            <a:r>
              <a:rPr lang="en-GB" dirty="0"/>
              <a:t> </a:t>
            </a:r>
            <a:r>
              <a:rPr lang="en-GB" dirty="0" err="1"/>
              <a:t>Canol</a:t>
            </a:r>
            <a:r>
              <a:rPr lang="en-GB" dirty="0"/>
              <a:t> </a:t>
            </a:r>
            <a:r>
              <a:rPr lang="en-GB" dirty="0" err="1"/>
              <a:t>Uchaf</a:t>
            </a:r>
            <a:endParaRPr lang="en-GB" dirty="0"/>
          </a:p>
        </p:txBody>
      </p:sp>
      <p:graphicFrame>
        <p:nvGraphicFramePr>
          <p:cNvPr id="38" name="Chart 37"/>
          <p:cNvGraphicFramePr/>
          <p:nvPr>
            <p:extLst>
              <p:ext uri="{D42A27DB-BD31-4B8C-83A1-F6EECF244321}">
                <p14:modId xmlns:p14="http://schemas.microsoft.com/office/powerpoint/2010/main" val="3912758739"/>
              </p:ext>
            </p:extLst>
          </p:nvPr>
        </p:nvGraphicFramePr>
        <p:xfrm>
          <a:off x="2412243" y="7336732"/>
          <a:ext cx="3473669" cy="1770458"/>
        </p:xfrm>
        <a:graphic>
          <a:graphicData uri="http://schemas.openxmlformats.org/drawingml/2006/chart">
            <c:chart xmlns:c="http://schemas.openxmlformats.org/drawingml/2006/chart" xmlns:r="http://schemas.openxmlformats.org/officeDocument/2006/relationships" r:id="rId7"/>
          </a:graphicData>
        </a:graphic>
      </p:graphicFrame>
      <p:sp>
        <p:nvSpPr>
          <p:cNvPr id="39" name="TextBox 38"/>
          <p:cNvSpPr txBox="1"/>
          <p:nvPr/>
        </p:nvSpPr>
        <p:spPr>
          <a:xfrm>
            <a:off x="3173104" y="7134045"/>
            <a:ext cx="2121187" cy="369332"/>
          </a:xfrm>
          <a:prstGeom prst="rect">
            <a:avLst/>
          </a:prstGeom>
          <a:noFill/>
        </p:spPr>
        <p:txBody>
          <a:bodyPr wrap="square" rtlCol="0">
            <a:spAutoFit/>
          </a:bodyPr>
          <a:lstStyle/>
          <a:p>
            <a:r>
              <a:rPr lang="en-GB" dirty="0" err="1"/>
              <a:t>Chwartel</a:t>
            </a:r>
            <a:r>
              <a:rPr lang="en-GB" dirty="0"/>
              <a:t> </a:t>
            </a:r>
            <a:r>
              <a:rPr lang="en-GB" dirty="0" err="1"/>
              <a:t>Uchaf</a:t>
            </a:r>
            <a:endParaRPr lang="en-GB" dirty="0"/>
          </a:p>
        </p:txBody>
      </p:sp>
      <p:sp>
        <p:nvSpPr>
          <p:cNvPr id="40" name="Rectangle 39"/>
          <p:cNvSpPr/>
          <p:nvPr/>
        </p:nvSpPr>
        <p:spPr>
          <a:xfrm>
            <a:off x="297995" y="4513864"/>
            <a:ext cx="4106638" cy="461665"/>
          </a:xfrm>
          <a:prstGeom prst="rect">
            <a:avLst/>
          </a:prstGeom>
          <a:noFill/>
        </p:spPr>
        <p:txBody>
          <a:bodyPr wrap="square" lIns="91440" tIns="45720" rIns="91440" bIns="45720">
            <a:spAutoFit/>
          </a:bodyPr>
          <a:lstStyle/>
          <a:p>
            <a:r>
              <a:rPr lang="en-US" sz="2400" b="0" cap="none" spc="0" dirty="0" err="1">
                <a:ln w="0"/>
                <a:effectLst>
                  <a:outerShdw blurRad="38100" dist="19050" dir="2700000" algn="tl" rotWithShape="0">
                    <a:schemeClr val="dk1">
                      <a:alpha val="40000"/>
                    </a:schemeClr>
                  </a:outerShdw>
                </a:effectLst>
              </a:rPr>
              <a:t>Rhannu’n</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Chwarteli</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Cyflog</a:t>
            </a:r>
            <a:endParaRPr lang="en-US" sz="2400" b="0" cap="none" spc="0" dirty="0">
              <a:ln w="0"/>
              <a:effectLst>
                <a:outerShdw blurRad="38100" dist="19050" dir="2700000" algn="tl" rotWithShape="0">
                  <a:schemeClr val="dk1">
                    <a:alpha val="40000"/>
                  </a:schemeClr>
                </a:outerShdw>
              </a:effectLst>
            </a:endParaRPr>
          </a:p>
        </p:txBody>
      </p:sp>
      <p:sp>
        <p:nvSpPr>
          <p:cNvPr id="2" name="TextBox 1">
            <a:extLst>
              <a:ext uri="{FF2B5EF4-FFF2-40B4-BE49-F238E27FC236}">
                <a16:creationId xmlns:a16="http://schemas.microsoft.com/office/drawing/2014/main" id="{997BAA43-3D93-4349-AF07-9C580F3AAC1C}"/>
              </a:ext>
            </a:extLst>
          </p:cNvPr>
          <p:cNvSpPr txBox="1"/>
          <p:nvPr/>
        </p:nvSpPr>
        <p:spPr>
          <a:xfrm>
            <a:off x="752475" y="1828800"/>
            <a:ext cx="904875" cy="261610"/>
          </a:xfrm>
          <a:prstGeom prst="rect">
            <a:avLst/>
          </a:prstGeom>
          <a:solidFill>
            <a:schemeClr val="bg1">
              <a:lumMod val="95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100" b="1" dirty="0" err="1"/>
              <a:t>Gwrywaidd</a:t>
            </a:r>
          </a:p>
        </p:txBody>
      </p:sp>
      <p:sp>
        <p:nvSpPr>
          <p:cNvPr id="18" name="TextBox 17">
            <a:extLst>
              <a:ext uri="{FF2B5EF4-FFF2-40B4-BE49-F238E27FC236}">
                <a16:creationId xmlns:a16="http://schemas.microsoft.com/office/drawing/2014/main" id="{1EEC87E6-9536-4D10-919A-EBC4888035B4}"/>
              </a:ext>
            </a:extLst>
          </p:cNvPr>
          <p:cNvSpPr txBox="1"/>
          <p:nvPr/>
        </p:nvSpPr>
        <p:spPr>
          <a:xfrm>
            <a:off x="2466974" y="3086100"/>
            <a:ext cx="847725" cy="430887"/>
          </a:xfrm>
          <a:prstGeom prst="rect">
            <a:avLst/>
          </a:prstGeom>
          <a:solidFill>
            <a:schemeClr val="bg1">
              <a:lumMod val="95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100" b="1" dirty="0" err="1"/>
              <a:t>Benywaidd</a:t>
            </a:r>
            <a:endParaRPr lang="en-GB" sz="1100" b="1" dirty="0" err="1">
              <a:cs typeface="Calibri"/>
            </a:endParaRPr>
          </a:p>
          <a:p>
            <a:pPr algn="ctr"/>
            <a:r>
              <a:rPr lang="en-GB" sz="1100" b="1" dirty="0">
                <a:cs typeface="Calibri"/>
              </a:rPr>
              <a:t>78.1%</a:t>
            </a:r>
          </a:p>
        </p:txBody>
      </p:sp>
      <p:sp>
        <p:nvSpPr>
          <p:cNvPr id="3" name="Rectangle 2">
            <a:extLst>
              <a:ext uri="{FF2B5EF4-FFF2-40B4-BE49-F238E27FC236}">
                <a16:creationId xmlns:a16="http://schemas.microsoft.com/office/drawing/2014/main" id="{C2540E85-CC49-49A4-A403-4682B698D1C5}"/>
              </a:ext>
            </a:extLst>
          </p:cNvPr>
          <p:cNvSpPr/>
          <p:nvPr/>
        </p:nvSpPr>
        <p:spPr>
          <a:xfrm>
            <a:off x="1438275" y="3705225"/>
            <a:ext cx="1095375" cy="1428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77D712F2-1179-4481-88D3-09C0A6A4273C}"/>
              </a:ext>
            </a:extLst>
          </p:cNvPr>
          <p:cNvGrpSpPr/>
          <p:nvPr/>
        </p:nvGrpSpPr>
        <p:grpSpPr>
          <a:xfrm>
            <a:off x="609600" y="6572250"/>
            <a:ext cx="1952625" cy="371475"/>
            <a:chOff x="609600" y="6572250"/>
            <a:chExt cx="1952625" cy="371475"/>
          </a:xfrm>
        </p:grpSpPr>
        <p:sp>
          <p:nvSpPr>
            <p:cNvPr id="6" name="Rectangle 5">
              <a:extLst>
                <a:ext uri="{FF2B5EF4-FFF2-40B4-BE49-F238E27FC236}">
                  <a16:creationId xmlns:a16="http://schemas.microsoft.com/office/drawing/2014/main" id="{7200CE3F-D9D8-4746-9F52-BA8C0F331301}"/>
                </a:ext>
              </a:extLst>
            </p:cNvPr>
            <p:cNvSpPr/>
            <p:nvPr/>
          </p:nvSpPr>
          <p:spPr>
            <a:xfrm>
              <a:off x="609600" y="6572250"/>
              <a:ext cx="195262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solidFill>
                    <a:srgbClr val="000000"/>
                  </a:solidFill>
                  <a:cs typeface="Calibri" panose="020F0502020204030204"/>
                </a:rPr>
                <a:t>Gwrywaidd</a:t>
              </a:r>
              <a:r>
                <a:rPr lang="en-GB" sz="1200" dirty="0">
                  <a:solidFill>
                    <a:srgbClr val="000000"/>
                  </a:solidFill>
                  <a:cs typeface="Calibri" panose="020F0502020204030204"/>
                </a:rPr>
                <a:t>         </a:t>
              </a:r>
              <a:r>
                <a:rPr lang="en-GB" sz="1200" dirty="0" err="1">
                  <a:solidFill>
                    <a:srgbClr val="000000"/>
                  </a:solidFill>
                  <a:cs typeface="Calibri" panose="020F0502020204030204"/>
                </a:rPr>
                <a:t>Benywaidd</a:t>
              </a:r>
            </a:p>
          </p:txBody>
        </p:sp>
        <p:sp>
          <p:nvSpPr>
            <p:cNvPr id="7" name="Rectangle 6">
              <a:extLst>
                <a:ext uri="{FF2B5EF4-FFF2-40B4-BE49-F238E27FC236}">
                  <a16:creationId xmlns:a16="http://schemas.microsoft.com/office/drawing/2014/main" id="{4BFE958E-BCD9-45D1-BB89-23244145A1A8}"/>
                </a:ext>
              </a:extLst>
            </p:cNvPr>
            <p:cNvSpPr/>
            <p:nvPr/>
          </p:nvSpPr>
          <p:spPr>
            <a:xfrm>
              <a:off x="641175" y="6723179"/>
              <a:ext cx="69293" cy="68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5F6F853-76BB-4C30-94AA-1F6A46BF1218}"/>
                </a:ext>
              </a:extLst>
            </p:cNvPr>
            <p:cNvSpPr/>
            <p:nvPr/>
          </p:nvSpPr>
          <p:spPr>
            <a:xfrm>
              <a:off x="1653517" y="6723187"/>
              <a:ext cx="69293" cy="68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9765E2CF-E3FD-4B4A-81FB-5AE509BC6293}"/>
              </a:ext>
            </a:extLst>
          </p:cNvPr>
          <p:cNvGrpSpPr/>
          <p:nvPr/>
        </p:nvGrpSpPr>
        <p:grpSpPr>
          <a:xfrm>
            <a:off x="3376572" y="6572258"/>
            <a:ext cx="1952625" cy="371475"/>
            <a:chOff x="609600" y="6572250"/>
            <a:chExt cx="1952625" cy="371475"/>
          </a:xfrm>
        </p:grpSpPr>
        <p:sp>
          <p:nvSpPr>
            <p:cNvPr id="25" name="Rectangle 24">
              <a:extLst>
                <a:ext uri="{FF2B5EF4-FFF2-40B4-BE49-F238E27FC236}">
                  <a16:creationId xmlns:a16="http://schemas.microsoft.com/office/drawing/2014/main" id="{650DE544-1EB0-4598-ADB3-9CE3F9532CAB}"/>
                </a:ext>
              </a:extLst>
            </p:cNvPr>
            <p:cNvSpPr/>
            <p:nvPr/>
          </p:nvSpPr>
          <p:spPr>
            <a:xfrm>
              <a:off x="609600" y="6572250"/>
              <a:ext cx="195262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solidFill>
                    <a:srgbClr val="000000"/>
                  </a:solidFill>
                  <a:cs typeface="Calibri" panose="020F0502020204030204"/>
                </a:rPr>
                <a:t>Gwrywaidd</a:t>
              </a:r>
              <a:r>
                <a:rPr lang="en-GB" sz="1200" dirty="0">
                  <a:solidFill>
                    <a:srgbClr val="000000"/>
                  </a:solidFill>
                  <a:cs typeface="Calibri" panose="020F0502020204030204"/>
                </a:rPr>
                <a:t>         </a:t>
              </a:r>
              <a:r>
                <a:rPr lang="en-GB" sz="1200" dirty="0" err="1">
                  <a:solidFill>
                    <a:srgbClr val="000000"/>
                  </a:solidFill>
                  <a:cs typeface="Calibri" panose="020F0502020204030204"/>
                </a:rPr>
                <a:t>Benywaidd</a:t>
              </a:r>
            </a:p>
          </p:txBody>
        </p:sp>
        <p:sp>
          <p:nvSpPr>
            <p:cNvPr id="28" name="Rectangle 27">
              <a:extLst>
                <a:ext uri="{FF2B5EF4-FFF2-40B4-BE49-F238E27FC236}">
                  <a16:creationId xmlns:a16="http://schemas.microsoft.com/office/drawing/2014/main" id="{53D58EEC-8E57-402E-AC15-F3A654AEDA98}"/>
                </a:ext>
              </a:extLst>
            </p:cNvPr>
            <p:cNvSpPr/>
            <p:nvPr/>
          </p:nvSpPr>
          <p:spPr>
            <a:xfrm>
              <a:off x="641175" y="6723179"/>
              <a:ext cx="69293" cy="68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02183C50-D901-4CB7-91E6-D52652EB7392}"/>
                </a:ext>
              </a:extLst>
            </p:cNvPr>
            <p:cNvSpPr/>
            <p:nvPr/>
          </p:nvSpPr>
          <p:spPr>
            <a:xfrm>
              <a:off x="1653517" y="6723187"/>
              <a:ext cx="69293" cy="68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CF54F74B-5360-47A5-970E-D2B16913C195}"/>
              </a:ext>
            </a:extLst>
          </p:cNvPr>
          <p:cNvGrpSpPr/>
          <p:nvPr/>
        </p:nvGrpSpPr>
        <p:grpSpPr>
          <a:xfrm>
            <a:off x="609669" y="8695599"/>
            <a:ext cx="1952625" cy="371475"/>
            <a:chOff x="609600" y="6572250"/>
            <a:chExt cx="1952625" cy="371475"/>
          </a:xfrm>
        </p:grpSpPr>
        <p:sp>
          <p:nvSpPr>
            <p:cNvPr id="33" name="Rectangle 32">
              <a:extLst>
                <a:ext uri="{FF2B5EF4-FFF2-40B4-BE49-F238E27FC236}">
                  <a16:creationId xmlns:a16="http://schemas.microsoft.com/office/drawing/2014/main" id="{D2F4463F-71D9-43DB-8473-31AD52B953CD}"/>
                </a:ext>
              </a:extLst>
            </p:cNvPr>
            <p:cNvSpPr/>
            <p:nvPr/>
          </p:nvSpPr>
          <p:spPr>
            <a:xfrm>
              <a:off x="609600" y="6572250"/>
              <a:ext cx="195262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solidFill>
                    <a:srgbClr val="000000"/>
                  </a:solidFill>
                  <a:cs typeface="Calibri" panose="020F0502020204030204"/>
                </a:rPr>
                <a:t>Gwrywaidd</a:t>
              </a:r>
              <a:r>
                <a:rPr lang="en-GB" sz="1200" dirty="0">
                  <a:solidFill>
                    <a:srgbClr val="000000"/>
                  </a:solidFill>
                  <a:cs typeface="Calibri" panose="020F0502020204030204"/>
                </a:rPr>
                <a:t>         </a:t>
              </a:r>
              <a:r>
                <a:rPr lang="en-GB" sz="1200" dirty="0" err="1">
                  <a:solidFill>
                    <a:srgbClr val="000000"/>
                  </a:solidFill>
                  <a:cs typeface="Calibri" panose="020F0502020204030204"/>
                </a:rPr>
                <a:t>Benywaidd</a:t>
              </a:r>
            </a:p>
          </p:txBody>
        </p:sp>
        <p:sp>
          <p:nvSpPr>
            <p:cNvPr id="36" name="Rectangle 35">
              <a:extLst>
                <a:ext uri="{FF2B5EF4-FFF2-40B4-BE49-F238E27FC236}">
                  <a16:creationId xmlns:a16="http://schemas.microsoft.com/office/drawing/2014/main" id="{BB9A4CDA-0260-4F43-921F-03A2193B70EF}"/>
                </a:ext>
              </a:extLst>
            </p:cNvPr>
            <p:cNvSpPr/>
            <p:nvPr/>
          </p:nvSpPr>
          <p:spPr>
            <a:xfrm>
              <a:off x="641175" y="6723179"/>
              <a:ext cx="69293" cy="68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B3BB7061-32CB-47FB-BFFC-8BD8629EC482}"/>
                </a:ext>
              </a:extLst>
            </p:cNvPr>
            <p:cNvSpPr/>
            <p:nvPr/>
          </p:nvSpPr>
          <p:spPr>
            <a:xfrm>
              <a:off x="1653517" y="6723187"/>
              <a:ext cx="69293" cy="68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39211D08-1595-4C0D-9241-B16ED36AD822}"/>
              </a:ext>
            </a:extLst>
          </p:cNvPr>
          <p:cNvGrpSpPr/>
          <p:nvPr/>
        </p:nvGrpSpPr>
        <p:grpSpPr>
          <a:xfrm>
            <a:off x="3376605" y="8695608"/>
            <a:ext cx="1952625" cy="371475"/>
            <a:chOff x="609600" y="6572250"/>
            <a:chExt cx="1952625" cy="371475"/>
          </a:xfrm>
        </p:grpSpPr>
        <p:sp>
          <p:nvSpPr>
            <p:cNvPr id="42" name="Rectangle 41">
              <a:extLst>
                <a:ext uri="{FF2B5EF4-FFF2-40B4-BE49-F238E27FC236}">
                  <a16:creationId xmlns:a16="http://schemas.microsoft.com/office/drawing/2014/main" id="{28192A1F-6E97-458B-AEE0-E366E2CBC710}"/>
                </a:ext>
              </a:extLst>
            </p:cNvPr>
            <p:cNvSpPr/>
            <p:nvPr/>
          </p:nvSpPr>
          <p:spPr>
            <a:xfrm>
              <a:off x="609600" y="6572250"/>
              <a:ext cx="195262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solidFill>
                    <a:srgbClr val="000000"/>
                  </a:solidFill>
                  <a:cs typeface="Calibri" panose="020F0502020204030204"/>
                </a:rPr>
                <a:t>Gwrywaidd</a:t>
              </a:r>
              <a:r>
                <a:rPr lang="en-GB" sz="1200" dirty="0">
                  <a:solidFill>
                    <a:srgbClr val="000000"/>
                  </a:solidFill>
                  <a:cs typeface="Calibri" panose="020F0502020204030204"/>
                </a:rPr>
                <a:t>         </a:t>
              </a:r>
              <a:r>
                <a:rPr lang="en-GB" sz="1200" dirty="0" err="1">
                  <a:solidFill>
                    <a:srgbClr val="000000"/>
                  </a:solidFill>
                  <a:cs typeface="Calibri" panose="020F0502020204030204"/>
                </a:rPr>
                <a:t>Benywaidd</a:t>
              </a:r>
            </a:p>
          </p:txBody>
        </p:sp>
        <p:sp>
          <p:nvSpPr>
            <p:cNvPr id="43" name="Rectangle 42">
              <a:extLst>
                <a:ext uri="{FF2B5EF4-FFF2-40B4-BE49-F238E27FC236}">
                  <a16:creationId xmlns:a16="http://schemas.microsoft.com/office/drawing/2014/main" id="{98433721-F9F9-405C-A3B7-EF058F5E4C17}"/>
                </a:ext>
              </a:extLst>
            </p:cNvPr>
            <p:cNvSpPr/>
            <p:nvPr/>
          </p:nvSpPr>
          <p:spPr>
            <a:xfrm>
              <a:off x="641175" y="6723179"/>
              <a:ext cx="69293" cy="68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C08B2B3D-29A4-4D05-A50F-42711AD32E07}"/>
                </a:ext>
              </a:extLst>
            </p:cNvPr>
            <p:cNvSpPr/>
            <p:nvPr/>
          </p:nvSpPr>
          <p:spPr>
            <a:xfrm>
              <a:off x="1653517" y="6723187"/>
              <a:ext cx="69293" cy="68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763691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6</a:t>
            </a:fld>
            <a:endParaRPr lang="en-GB"/>
          </a:p>
        </p:txBody>
      </p:sp>
      <p:sp>
        <p:nvSpPr>
          <p:cNvPr id="16" name="Rectangle 15"/>
          <p:cNvSpPr/>
          <p:nvPr/>
        </p:nvSpPr>
        <p:spPr>
          <a:xfrm>
            <a:off x="219692" y="269069"/>
            <a:ext cx="2517569" cy="461665"/>
          </a:xfrm>
          <a:prstGeom prst="rect">
            <a:avLst/>
          </a:prstGeom>
          <a:noFill/>
        </p:spPr>
        <p:txBody>
          <a:bodyPr wrap="square" lIns="91440" tIns="45720" rIns="91440" bIns="45720">
            <a:spAutoFit/>
          </a:bodyPr>
          <a:lstStyle/>
          <a:p>
            <a:r>
              <a:rPr lang="en-US" sz="2400" b="0" cap="none" spc="0" dirty="0" err="1">
                <a:ln w="0"/>
                <a:effectLst>
                  <a:outerShdw blurRad="38100" dist="19050" dir="2700000" algn="tl" rotWithShape="0">
                    <a:schemeClr val="dk1">
                      <a:alpha val="40000"/>
                    </a:schemeClr>
                  </a:outerShdw>
                </a:effectLst>
              </a:rPr>
              <a:t>Cau’r</a:t>
            </a:r>
            <a:r>
              <a:rPr lang="en-US" sz="2400" b="0" cap="none" spc="0" dirty="0">
                <a:ln w="0"/>
                <a:effectLst>
                  <a:outerShdw blurRad="38100" dist="19050" dir="2700000" algn="tl" rotWithShape="0">
                    <a:schemeClr val="dk1">
                      <a:alpha val="40000"/>
                    </a:schemeClr>
                  </a:outerShdw>
                </a:effectLst>
              </a:rPr>
              <a:t> </a:t>
            </a:r>
            <a:r>
              <a:rPr lang="en-US" sz="2400" b="0" cap="none" spc="0" dirty="0" err="1">
                <a:ln w="0"/>
                <a:effectLst>
                  <a:outerShdw blurRad="38100" dist="19050" dir="2700000" algn="tl" rotWithShape="0">
                    <a:schemeClr val="dk1">
                      <a:alpha val="40000"/>
                    </a:schemeClr>
                  </a:outerShdw>
                </a:effectLst>
              </a:rPr>
              <a:t>bwlch</a:t>
            </a:r>
            <a:endParaRPr lang="en-US" sz="2400" b="0" cap="none" spc="0" dirty="0">
              <a:ln w="0"/>
              <a:effectLst>
                <a:outerShdw blurRad="38100" dist="19050" dir="2700000" algn="tl" rotWithShape="0">
                  <a:schemeClr val="dk1">
                    <a:alpha val="40000"/>
                  </a:schemeClr>
                </a:outerShdw>
              </a:effectLst>
            </a:endParaRPr>
          </a:p>
        </p:txBody>
      </p:sp>
      <p:sp>
        <p:nvSpPr>
          <p:cNvPr id="5" name="TextBox 4"/>
          <p:cNvSpPr txBox="1"/>
          <p:nvPr/>
        </p:nvSpPr>
        <p:spPr>
          <a:xfrm>
            <a:off x="219692" y="676598"/>
            <a:ext cx="6377791" cy="9541073"/>
          </a:xfrm>
          <a:prstGeom prst="rect">
            <a:avLst/>
          </a:prstGeom>
          <a:noFill/>
        </p:spPr>
        <p:txBody>
          <a:bodyPr wrap="square" rtlCol="0">
            <a:spAutoFit/>
          </a:bodyPr>
          <a:lstStyle/>
          <a:p>
            <a:pPr lvl="0"/>
            <a:r>
              <a:rPr lang="cy-GB" sz="1200" dirty="0">
                <a:latin typeface="Arial" panose="020B0604020202020204" pitchFamily="34" charset="0"/>
                <a:cs typeface="Arial" panose="020B0604020202020204" pitchFamily="34" charset="0"/>
              </a:rPr>
              <a:t>Ein nod yw sicrhau cydbwysedd rhwng y rhywiau ar draws ein gweithlu yn ei gyfanrwydd. Er bod yna fwlch cyflog rhwng y rhywiau o hyd yn y Bwrdd Iechyd, mae’n llai na’r tro diwethaf i ni adrodd yn ei gylch yn 2019. Mae cyfartaledd y bwlch cyflog wedi lleihau o £4.61 fesul awr (23%) yn 2019 i £3.62 fesul awr (17.6%) eleni. Mae’r bwlch cyflog </a:t>
            </a:r>
            <a:r>
              <a:rPr lang="cy-GB" sz="1200" dirty="0" err="1">
                <a:latin typeface="Arial" panose="020B0604020202020204" pitchFamily="34" charset="0"/>
                <a:cs typeface="Arial" panose="020B0604020202020204" pitchFamily="34" charset="0"/>
              </a:rPr>
              <a:t>canolrifol</a:t>
            </a:r>
            <a:r>
              <a:rPr lang="cy-GB" sz="1200" dirty="0">
                <a:latin typeface="Arial" panose="020B0604020202020204" pitchFamily="34" charset="0"/>
                <a:cs typeface="Arial" panose="020B0604020202020204" pitchFamily="34" charset="0"/>
              </a:rPr>
              <a:t> wedi lleihau o £1.27 fesul awr (8.37%) yn 2019 i £0.11p fesul awr (0.69%) eleni.</a:t>
            </a:r>
          </a:p>
          <a:p>
            <a:pPr lvl="0"/>
            <a:endParaRPr lang="cy-GB" sz="800" dirty="0">
              <a:latin typeface="Arial" panose="020B0604020202020204" pitchFamily="34" charset="0"/>
              <a:cs typeface="Arial" panose="020B0604020202020204" pitchFamily="34" charset="0"/>
            </a:endParaRPr>
          </a:p>
          <a:p>
            <a:pPr lvl="0"/>
            <a:r>
              <a:rPr lang="cy-GB" sz="1200" dirty="0">
                <a:latin typeface="Arial" panose="020B0604020202020204" pitchFamily="34" charset="0"/>
                <a:cs typeface="Arial" panose="020B0604020202020204" pitchFamily="34" charset="0"/>
              </a:rPr>
              <a:t>Yn unol â Chynllun Cydraddoldeb Strategol Hywel Dda 2020 – 2024:</a:t>
            </a:r>
          </a:p>
          <a:p>
            <a:pPr lvl="0"/>
            <a:r>
              <a:rPr lang="cy-GB" sz="1200" dirty="0">
                <a:latin typeface="Arial" panose="020B0604020202020204" pitchFamily="34" charset="0"/>
                <a:cs typeface="Arial" panose="020B0604020202020204" pitchFamily="34" charset="0"/>
              </a:rPr>
              <a:t>“Bydd Adran y Gweithlu a Datblygu Sefydliadol a’r Tîm Partneriaethau Strategol, Amrywiaeth a Chynhwysiant yn cydweithio’n agos i adnabod a datrys problemau, a byddant yn cydweithredu i greu amgylchedd gweithio teg a chynhwysol. O fewn y thema sy’n ymwneud â bod yn gyflogwr delfrydol a’r amcan cysylltiedig, byddwn yn cynnwys camau gweithredu i adnabod problemau sy’n ymwneud â’r Bwlch Cyflog rhwng y Rhywiau ac i fynd i’r afael â’r problemau hynny. Gydag amser, byddwn hefyd yn ceisio adnabod problemau’n ymwneud â’r bwlch cyflog sy’n gysylltiedig ag un neu fwy o nodweddion gwarchodedig ychwanegol, os ydynt yn bodoli, a byddwn yn ceisio mynd i’r afael â’r problemau hynny.” [Cyfieithiad]</a:t>
            </a:r>
          </a:p>
          <a:p>
            <a:pPr lvl="0"/>
            <a:endParaRPr lang="cy-GB" sz="800" dirty="0">
              <a:latin typeface="Arial" panose="020B0604020202020204" pitchFamily="34" charset="0"/>
              <a:cs typeface="Arial" panose="020B0604020202020204" pitchFamily="34" charset="0"/>
            </a:endParaRPr>
          </a:p>
          <a:p>
            <a:pPr lvl="0"/>
            <a:r>
              <a:rPr lang="cy-GB" sz="1200" dirty="0">
                <a:latin typeface="Arial" panose="020B0604020202020204" pitchFamily="34" charset="0"/>
                <a:cs typeface="Arial" panose="020B0604020202020204" pitchFamily="34" charset="0"/>
              </a:rPr>
              <a:t>Dyma’r camau gweithredu eraill yr ydym wedi ymrwymo i’w cymryd:</a:t>
            </a:r>
          </a:p>
          <a:p>
            <a:r>
              <a:rPr lang="cy-GB" sz="800" b="1" dirty="0"/>
              <a:t> </a:t>
            </a:r>
            <a:endParaRPr lang="cy-GB" sz="800" dirty="0"/>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Archwilio’r gweithwyr cyflogedig sydd yn ‘Chwartel Uchaf’ Bwrdd Iechyd Prifysgol Hywel Dda, er mwyn adolygu’r rhesymeg a’r casgliadau a oedd yn gysylltiedig â phennu pob cydnabyddiaeth ariannol;</a:t>
            </a:r>
          </a:p>
          <a:p>
            <a:r>
              <a:rPr lang="cy-GB" sz="800" dirty="0">
                <a:latin typeface="Arial" panose="020B0604020202020204" pitchFamily="34" charset="0"/>
                <a:cs typeface="Arial" panose="020B0604020202020204" pitchFamily="34" charset="0"/>
              </a:rPr>
              <a:t> </a:t>
            </a: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Sicrhau paneli cymysg o ran rhywedd at ddibenion dewis staff a phennu cydnabyddiaeth ariannol iddynt, wrth benodi staff Bandiau 8a+, rheolwyr uchel iawn a meddygon ymgynghorol (gan gynnwys wrth bennu Dyfarniadau Rhagoriaeth Glinigol);</a:t>
            </a:r>
          </a:p>
          <a:p>
            <a:r>
              <a:rPr lang="cy-GB" sz="800" dirty="0">
                <a:latin typeface="Arial" panose="020B0604020202020204" pitchFamily="34" charset="0"/>
                <a:cs typeface="Arial" panose="020B0604020202020204" pitchFamily="34" charset="0"/>
              </a:rPr>
              <a:t> </a:t>
            </a: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Adolygu pa mor dda y mae Bwrdd Iechyd Prifysgol Hywel Dda yn rheoli datblygiad gyrfa menywod ar ôl seibiannau cyflogaeth, er enghraifft absenoldeb mamolaeth, gan lunio ymyriadau fel y bo angen;</a:t>
            </a:r>
          </a:p>
          <a:p>
            <a:pPr marL="171450" lvl="0" indent="-171450">
              <a:buFont typeface="Arial" panose="020B0604020202020204" pitchFamily="34" charset="0"/>
              <a:buChar char="•"/>
            </a:pPr>
            <a:endParaRPr lang="cy-GB" sz="8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Hyrwyddo’n weithredol bolisïau cyfredol ynghylch patrymau gweithio hyblyg a phatrymau gweithio sy’n addas i deuluoedd, ar gyfer pobl o bob rhywedd;</a:t>
            </a:r>
          </a:p>
          <a:p>
            <a:pPr marL="171450" lvl="0" indent="-171450">
              <a:buFont typeface="Arial" panose="020B0604020202020204" pitchFamily="34" charset="0"/>
              <a:buChar char="•"/>
            </a:pPr>
            <a:endParaRPr lang="cy-GB" sz="8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Archwilio sut y gallwn sicrhau bod ein swyddi uchel gwag yn cael eu hyrwyddo’n well i fenywod a sefydliadau neu fudiadau sy’n cynorthwyo menywod;</a:t>
            </a:r>
          </a:p>
          <a:p>
            <a:pPr marL="171450" lvl="0" indent="-171450">
              <a:buFont typeface="Arial" panose="020B0604020202020204" pitchFamily="34" charset="0"/>
              <a:buChar char="•"/>
            </a:pPr>
            <a:endParaRPr lang="cy-GB" sz="8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Archwilio sut y gallwn hybu talent menywod yn well. Cymell y genhedlaeth nesaf o arweinwyr benywaidd drwy sefydlu grŵp gorchwyl a gorffen mewnol i archwilio sut y gallwn gynorthwyo menywod yn well i ymgymryd â rolau rheolwyr canol a rheolwyr uwch;</a:t>
            </a:r>
          </a:p>
          <a:p>
            <a:pPr marL="171450" lvl="0" indent="-171450">
              <a:buFont typeface="Arial" panose="020B0604020202020204" pitchFamily="34" charset="0"/>
              <a:buChar char="•"/>
            </a:pPr>
            <a:endParaRPr lang="cy-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Archwilio cyfleoedd i gyflwyno patrymau gweithio mwy hyblyg neu weithio sifftiau amgen ar draws y sefydliad, ac archwilio sut y gellid cyflwyno hynny i ystod ehangach o rolau;</a:t>
            </a:r>
          </a:p>
          <a:p>
            <a:pPr marL="171450" lvl="0" indent="-171450">
              <a:buFont typeface="Arial" panose="020B0604020202020204" pitchFamily="34" charset="0"/>
              <a:buChar char="•"/>
            </a:pPr>
            <a:endParaRPr lang="cy-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Gweithio gyda sefydliadau eraill y GIG a phartneriaid i ddysgu o arfer gorau ac archwilio cyfleoedd i ddatblygu gweithgareddau ar y cyd;</a:t>
            </a:r>
          </a:p>
          <a:p>
            <a:pPr marL="171450" lvl="0" indent="-171450">
              <a:buFont typeface="Arial" panose="020B0604020202020204" pitchFamily="34" charset="0"/>
              <a:buChar char="•"/>
            </a:pPr>
            <a:endParaRPr lang="cy-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cy-GB" sz="1200" dirty="0">
                <a:latin typeface="Arial" panose="020B0604020202020204" pitchFamily="34" charset="0"/>
                <a:cs typeface="Arial" panose="020B0604020202020204" pitchFamily="34" charset="0"/>
              </a:rPr>
              <a:t>Adolygu’r polisi a’r broses er mwyn sicrhau nad oes unrhyw ragfarn ar sail rhywedd yng nghyflogau cychwynnol gweithwyr cyflogedig newydd, a monitro hynny’n rheolaidd.</a:t>
            </a:r>
          </a:p>
          <a:p>
            <a:endParaRPr lang="cy-GB" sz="1400" dirty="0">
              <a:latin typeface="Arial" panose="020B0604020202020204" pitchFamily="34" charset="0"/>
              <a:cs typeface="Arial" panose="020B0604020202020204" pitchFamily="34" charset="0"/>
            </a:endParaRPr>
          </a:p>
          <a:p>
            <a:endParaRPr lang="cy-GB" sz="1400" dirty="0">
              <a:latin typeface="Arial" panose="020B0604020202020204" pitchFamily="34" charset="0"/>
              <a:cs typeface="Arial" panose="020B0604020202020204" pitchFamily="34" charset="0"/>
            </a:endParaRPr>
          </a:p>
          <a:p>
            <a:pPr lvl="0"/>
            <a:endParaRPr lang="cy-GB" sz="1400" dirty="0">
              <a:latin typeface="Arial" panose="020B0604020202020204" pitchFamily="34" charset="0"/>
              <a:cs typeface="Arial" panose="020B0604020202020204" pitchFamily="34" charset="0"/>
            </a:endParaRPr>
          </a:p>
        </p:txBody>
      </p:sp>
      <p:graphicFrame>
        <p:nvGraphicFramePr>
          <p:cNvPr id="34" name="Chart 33"/>
          <p:cNvGraphicFramePr/>
          <p:nvPr/>
        </p:nvGraphicFramePr>
        <p:xfrm>
          <a:off x="-160317" y="7503377"/>
          <a:ext cx="3277589" cy="16685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Chart 37"/>
          <p:cNvGraphicFramePr/>
          <p:nvPr/>
        </p:nvGraphicFramePr>
        <p:xfrm>
          <a:off x="2412243" y="7336732"/>
          <a:ext cx="3473669" cy="177045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06803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549728" y="1882179"/>
            <a:ext cx="5758543" cy="2862322"/>
          </a:xfrm>
          <a:prstGeom prst="rect">
            <a:avLst/>
          </a:prstGeom>
          <a:noFill/>
        </p:spPr>
        <p:txBody>
          <a:bodyPr wrap="square" rtlCol="0">
            <a:spAutoFit/>
          </a:bodyPr>
          <a:lstStyle/>
          <a:p>
            <a:pPr algn="ctr"/>
            <a:r>
              <a:rPr lang="en-GB" sz="2000" b="1" dirty="0" err="1">
                <a:latin typeface="Arial" panose="020B0604020202020204" pitchFamily="34" charset="0"/>
                <a:cs typeface="Arial" panose="020B0604020202020204" pitchFamily="34" charset="0"/>
              </a:rPr>
              <a:t>Diwedd</a:t>
            </a:r>
            <a:endParaRPr lang="en-GB" sz="2000" b="1" dirty="0">
              <a:latin typeface="Arial" panose="020B0604020202020204" pitchFamily="34" charset="0"/>
              <a:cs typeface="Arial" panose="020B0604020202020204" pitchFamily="34" charset="0"/>
            </a:endParaRPr>
          </a:p>
          <a:p>
            <a:pPr algn="ctr"/>
            <a:endParaRPr lang="en-GB" sz="2000" b="1" dirty="0">
              <a:latin typeface="Arial" panose="020B0604020202020204" pitchFamily="34" charset="0"/>
              <a:cs typeface="Arial" panose="020B0604020202020204" pitchFamily="34" charset="0"/>
            </a:endParaRPr>
          </a:p>
          <a:p>
            <a:pPr algn="ctr"/>
            <a:r>
              <a:rPr lang="cy-GB" sz="2000" b="1" dirty="0">
                <a:latin typeface="Arial" panose="020B0604020202020204" pitchFamily="34" charset="0"/>
                <a:cs typeface="Arial" panose="020B0604020202020204" pitchFamily="34" charset="0"/>
              </a:rPr>
              <a:t>Bwrdd Iechyd Prifysgol Hywel Dda</a:t>
            </a:r>
          </a:p>
          <a:p>
            <a:pPr algn="ctr"/>
            <a:endParaRPr lang="cy-GB" sz="2000" b="1" dirty="0">
              <a:latin typeface="Arial" panose="020B0604020202020204" pitchFamily="34" charset="0"/>
              <a:cs typeface="Arial" panose="020B0604020202020204" pitchFamily="34" charset="0"/>
            </a:endParaRPr>
          </a:p>
          <a:p>
            <a:pPr algn="ctr"/>
            <a:r>
              <a:rPr lang="cy-GB" sz="2000" b="1" dirty="0">
                <a:latin typeface="Arial" panose="020B0604020202020204" pitchFamily="34" charset="0"/>
                <a:cs typeface="Arial" panose="020B0604020202020204" pitchFamily="34" charset="0"/>
              </a:rPr>
              <a:t>Adroddiad ynghylch y </a:t>
            </a:r>
          </a:p>
          <a:p>
            <a:pPr algn="ctr"/>
            <a:r>
              <a:rPr lang="cy-GB" sz="2000" b="1" dirty="0">
                <a:latin typeface="Arial" panose="020B0604020202020204" pitchFamily="34" charset="0"/>
                <a:cs typeface="Arial" panose="020B0604020202020204" pitchFamily="34" charset="0"/>
              </a:rPr>
              <a:t>Bwlch Cyflog rhwng y Rhywiau</a:t>
            </a:r>
          </a:p>
          <a:p>
            <a:pPr algn="ctr"/>
            <a:r>
              <a:rPr lang="cy-GB" sz="2000" b="1" dirty="0">
                <a:latin typeface="Arial" panose="020B0604020202020204" pitchFamily="34" charset="0"/>
                <a:cs typeface="Arial" panose="020B0604020202020204" pitchFamily="34" charset="0"/>
              </a:rPr>
              <a:t> </a:t>
            </a:r>
          </a:p>
          <a:p>
            <a:pPr algn="ctr"/>
            <a:r>
              <a:rPr lang="cy-GB" sz="2000" b="1" dirty="0">
                <a:latin typeface="Arial" panose="020B0604020202020204" pitchFamily="34" charset="0"/>
                <a:cs typeface="Arial" panose="020B0604020202020204" pitchFamily="34" charset="0"/>
              </a:rPr>
              <a:t>Y cyfnod yr adroddir yn ei gylch: </a:t>
            </a:r>
          </a:p>
          <a:p>
            <a:pPr algn="ctr"/>
            <a:r>
              <a:rPr lang="cy-GB" sz="2000" b="1" dirty="0">
                <a:latin typeface="Arial" panose="020B0604020202020204" pitchFamily="34" charset="0"/>
                <a:cs typeface="Arial" panose="020B0604020202020204" pitchFamily="34" charset="0"/>
              </a:rPr>
              <a:t>1 Ebrill 2020 - 31 Mawrth 2021</a:t>
            </a:r>
          </a:p>
        </p:txBody>
      </p:sp>
      <p:sp>
        <p:nvSpPr>
          <p:cNvPr id="2" name="Slide Number Placeholder 1"/>
          <p:cNvSpPr>
            <a:spLocks noGrp="1"/>
          </p:cNvSpPr>
          <p:nvPr>
            <p:ph type="sldNum" sz="quarter" idx="12"/>
          </p:nvPr>
        </p:nvSpPr>
        <p:spPr/>
        <p:txBody>
          <a:bodyPr/>
          <a:lstStyle/>
          <a:p>
            <a:fld id="{74710304-EE0D-4BCA-B415-2E7F52169AEF}" type="slidenum">
              <a:rPr lang="en-GB" smtClean="0"/>
              <a:t>7</a:t>
            </a:fld>
            <a:endParaRPr lang="en-GB"/>
          </a:p>
        </p:txBody>
      </p:sp>
      <p:pic>
        <p:nvPicPr>
          <p:cNvPr id="7" name="Picture 6" descr="Gender symbol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768340"/>
            <a:ext cx="6858000" cy="4137660"/>
          </a:xfrm>
          <a:prstGeom prst="rect">
            <a:avLst/>
          </a:prstGeom>
        </p:spPr>
      </p:pic>
    </p:spTree>
    <p:extLst>
      <p:ext uri="{BB962C8B-B14F-4D97-AF65-F5344CB8AC3E}">
        <p14:creationId xmlns:p14="http://schemas.microsoft.com/office/powerpoint/2010/main" val="14653094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1" ma:contentTypeDescription="Create a new document." ma:contentTypeScope="" ma:versionID="72b6d533236c2aa025fea08bde7fee60">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fc9eb55e925d3100cc3deca9c5401ce2"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690C13-D336-40DF-A4DB-EA6B8408170E}">
  <ds:schemaRefs>
    <ds:schemaRef ds:uri="http://purl.org/dc/terms/"/>
    <ds:schemaRef ds:uri="258d5018-feb4-45ec-8043-ac7152467c64"/>
    <ds:schemaRef ds:uri="http://schemas.microsoft.com/office/2006/documentManagement/types"/>
    <ds:schemaRef ds:uri="2795bbee-07b4-4e79-98d8-0419d9871cad"/>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C18A4DB-AEFC-44E7-B339-56A4DC42FF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6FC6CEA-E056-468F-9246-DF74E34B27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3571</TotalTime>
  <Words>1588</Words>
  <Application>Microsoft Office PowerPoint</Application>
  <PresentationFormat>A4 Paper (210x297 mm)</PresentationFormat>
  <Paragraphs>121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Owen (Hywel Dda UHB - Head of Recruitment and Workforce Equality, Diversity &amp; Inclusion)</dc:creator>
  <cp:lastModifiedBy>Sioned Bowen (Hywel Dda UHB - Welsh Language Support Officer)</cp:lastModifiedBy>
  <cp:revision>353</cp:revision>
  <cp:lastPrinted>2022-02-14T09:15:48Z</cp:lastPrinted>
  <dcterms:created xsi:type="dcterms:W3CDTF">2021-06-25T09:36:35Z</dcterms:created>
  <dcterms:modified xsi:type="dcterms:W3CDTF">2022-02-22T09:11:10Z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