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9"/>
  </p:notesMasterIdLst>
  <p:sldIdLst>
    <p:sldId id="342" r:id="rId5"/>
    <p:sldId id="361" r:id="rId6"/>
    <p:sldId id="360" r:id="rId7"/>
    <p:sldId id="284" r:id="rId8"/>
    <p:sldId id="286" r:id="rId9"/>
    <p:sldId id="354" r:id="rId10"/>
    <p:sldId id="276" r:id="rId11"/>
    <p:sldId id="275" r:id="rId12"/>
    <p:sldId id="344" r:id="rId13"/>
    <p:sldId id="267" r:id="rId14"/>
    <p:sldId id="291" r:id="rId15"/>
    <p:sldId id="322" r:id="rId16"/>
    <p:sldId id="323" r:id="rId17"/>
    <p:sldId id="324" r:id="rId18"/>
    <p:sldId id="325" r:id="rId19"/>
    <p:sldId id="345" r:id="rId20"/>
    <p:sldId id="340" r:id="rId21"/>
    <p:sldId id="331" r:id="rId22"/>
    <p:sldId id="332" r:id="rId23"/>
    <p:sldId id="333" r:id="rId24"/>
    <p:sldId id="334" r:id="rId25"/>
    <p:sldId id="335" r:id="rId26"/>
    <p:sldId id="346" r:id="rId27"/>
    <p:sldId id="292" r:id="rId28"/>
    <p:sldId id="318" r:id="rId29"/>
    <p:sldId id="347" r:id="rId30"/>
    <p:sldId id="270" r:id="rId31"/>
    <p:sldId id="294" r:id="rId32"/>
    <p:sldId id="314" r:id="rId33"/>
    <p:sldId id="315" r:id="rId34"/>
    <p:sldId id="316" r:id="rId35"/>
    <p:sldId id="317" r:id="rId36"/>
    <p:sldId id="364" r:id="rId37"/>
    <p:sldId id="348" r:id="rId38"/>
    <p:sldId id="289" r:id="rId39"/>
    <p:sldId id="272" r:id="rId40"/>
    <p:sldId id="296" r:id="rId41"/>
    <p:sldId id="310" r:id="rId42"/>
    <p:sldId id="311" r:id="rId43"/>
    <p:sldId id="312" r:id="rId44"/>
    <p:sldId id="313" r:id="rId45"/>
    <p:sldId id="363" r:id="rId46"/>
    <p:sldId id="349" r:id="rId47"/>
    <p:sldId id="274" r:id="rId48"/>
    <p:sldId id="297" r:id="rId49"/>
    <p:sldId id="308" r:id="rId50"/>
    <p:sldId id="301" r:id="rId51"/>
    <p:sldId id="309" r:id="rId52"/>
    <p:sldId id="350" r:id="rId53"/>
    <p:sldId id="273" r:id="rId54"/>
    <p:sldId id="298" r:id="rId55"/>
    <p:sldId id="279" r:id="rId56"/>
    <p:sldId id="303" r:id="rId57"/>
    <p:sldId id="302" r:id="rId58"/>
    <p:sldId id="304" r:id="rId59"/>
    <p:sldId id="362" r:id="rId60"/>
    <p:sldId id="351" r:id="rId61"/>
    <p:sldId id="271" r:id="rId62"/>
    <p:sldId id="295" r:id="rId63"/>
    <p:sldId id="330" r:id="rId64"/>
    <p:sldId id="359" r:id="rId65"/>
    <p:sldId id="358" r:id="rId66"/>
    <p:sldId id="365" r:id="rId67"/>
    <p:sldId id="343" r:id="rId68"/>
  </p:sldIdLst>
  <p:sldSz cx="6858000" cy="9906000" type="A4"/>
  <p:notesSz cx="6797675" cy="9926638"/>
  <p:custDataLst>
    <p:tags r:id="rId7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6CB5C4"/>
    <a:srgbClr val="F9FED8"/>
    <a:srgbClr val="EE30C5"/>
    <a:srgbClr val="EF41E7"/>
    <a:srgbClr val="C070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7" autoAdjust="0"/>
    <p:restoredTop sz="94660"/>
  </p:normalViewPr>
  <p:slideViewPr>
    <p:cSldViewPr snapToGrid="0">
      <p:cViewPr varScale="1">
        <p:scale>
          <a:sx n="76" d="100"/>
          <a:sy n="76" d="100"/>
        </p:scale>
        <p:origin x="1500"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gs" Target="tags/tag1.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ynwen Rees Jones" userId="412cf071-9f41-41e1-8b87-d13c06c8f792" providerId="ADAL" clId="{2CA1BBEE-30F3-402B-A674-187387C545A7}"/>
    <pc:docChg chg="undo custSel modSld">
      <pc:chgData name="Lynwen Rees Jones" userId="412cf071-9f41-41e1-8b87-d13c06c8f792" providerId="ADAL" clId="{2CA1BBEE-30F3-402B-A674-187387C545A7}" dt="2021-08-12T09:26:41.363" v="412" actId="14100"/>
      <pc:docMkLst>
        <pc:docMk/>
      </pc:docMkLst>
      <pc:sldChg chg="modSp mod">
        <pc:chgData name="Lynwen Rees Jones" userId="412cf071-9f41-41e1-8b87-d13c06c8f792" providerId="ADAL" clId="{2CA1BBEE-30F3-402B-A674-187387C545A7}" dt="2021-08-12T08:57:21.098" v="60" actId="20577"/>
        <pc:sldMkLst>
          <pc:docMk/>
          <pc:sldMk cId="1778001689" sldId="267"/>
        </pc:sldMkLst>
        <pc:spChg chg="mod">
          <ac:chgData name="Lynwen Rees Jones" userId="412cf071-9f41-41e1-8b87-d13c06c8f792" providerId="ADAL" clId="{2CA1BBEE-30F3-402B-A674-187387C545A7}" dt="2021-08-12T08:57:04.027" v="52" actId="20577"/>
          <ac:spMkLst>
            <pc:docMk/>
            <pc:sldMk cId="1778001689" sldId="267"/>
            <ac:spMk id="2" creationId="{00000000-0000-0000-0000-000000000000}"/>
          </ac:spMkLst>
        </pc:spChg>
        <pc:spChg chg="mod">
          <ac:chgData name="Lynwen Rees Jones" userId="412cf071-9f41-41e1-8b87-d13c06c8f792" providerId="ADAL" clId="{2CA1BBEE-30F3-402B-A674-187387C545A7}" dt="2021-08-12T08:57:08.316" v="53" actId="20577"/>
          <ac:spMkLst>
            <pc:docMk/>
            <pc:sldMk cId="1778001689" sldId="267"/>
            <ac:spMk id="17" creationId="{397D6920-0522-F841-A0DB-A30C1D5A011E}"/>
          </ac:spMkLst>
        </pc:spChg>
        <pc:spChg chg="mod">
          <ac:chgData name="Lynwen Rees Jones" userId="412cf071-9f41-41e1-8b87-d13c06c8f792" providerId="ADAL" clId="{2CA1BBEE-30F3-402B-A674-187387C545A7}" dt="2021-08-12T08:57:21.098" v="60" actId="20577"/>
          <ac:spMkLst>
            <pc:docMk/>
            <pc:sldMk cId="1778001689" sldId="267"/>
            <ac:spMk id="50" creationId="{00000000-0000-0000-0000-000000000000}"/>
          </ac:spMkLst>
        </pc:spChg>
      </pc:sldChg>
      <pc:sldChg chg="modSp mod">
        <pc:chgData name="Lynwen Rees Jones" userId="412cf071-9f41-41e1-8b87-d13c06c8f792" providerId="ADAL" clId="{2CA1BBEE-30F3-402B-A674-187387C545A7}" dt="2021-08-12T09:05:47.522" v="141"/>
        <pc:sldMkLst>
          <pc:docMk/>
          <pc:sldMk cId="1216010255" sldId="270"/>
        </pc:sldMkLst>
        <pc:spChg chg="mod">
          <ac:chgData name="Lynwen Rees Jones" userId="412cf071-9f41-41e1-8b87-d13c06c8f792" providerId="ADAL" clId="{2CA1BBEE-30F3-402B-A674-187387C545A7}" dt="2021-08-12T09:05:47.522" v="141"/>
          <ac:spMkLst>
            <pc:docMk/>
            <pc:sldMk cId="1216010255" sldId="270"/>
            <ac:spMk id="14" creationId="{00000000-0000-0000-0000-000000000000}"/>
          </ac:spMkLst>
        </pc:spChg>
        <pc:spChg chg="mod">
          <ac:chgData name="Lynwen Rees Jones" userId="412cf071-9f41-41e1-8b87-d13c06c8f792" providerId="ADAL" clId="{2CA1BBEE-30F3-402B-A674-187387C545A7}" dt="2021-08-12T09:05:27.147" v="140"/>
          <ac:spMkLst>
            <pc:docMk/>
            <pc:sldMk cId="1216010255" sldId="270"/>
            <ac:spMk id="19" creationId="{00000000-0000-0000-0000-000000000000}"/>
          </ac:spMkLst>
        </pc:spChg>
      </pc:sldChg>
      <pc:sldChg chg="modSp mod">
        <pc:chgData name="Lynwen Rees Jones" userId="412cf071-9f41-41e1-8b87-d13c06c8f792" providerId="ADAL" clId="{2CA1BBEE-30F3-402B-A674-187387C545A7}" dt="2021-08-12T09:23:52.746" v="387" actId="20577"/>
        <pc:sldMkLst>
          <pc:docMk/>
          <pc:sldMk cId="4153700339" sldId="271"/>
        </pc:sldMkLst>
        <pc:spChg chg="mod">
          <ac:chgData name="Lynwen Rees Jones" userId="412cf071-9f41-41e1-8b87-d13c06c8f792" providerId="ADAL" clId="{2CA1BBEE-30F3-402B-A674-187387C545A7}" dt="2021-08-12T09:23:52.746" v="387" actId="20577"/>
          <ac:spMkLst>
            <pc:docMk/>
            <pc:sldMk cId="4153700339" sldId="271"/>
            <ac:spMk id="5" creationId="{00000000-0000-0000-0000-000000000000}"/>
          </ac:spMkLst>
        </pc:spChg>
      </pc:sldChg>
      <pc:sldChg chg="modSp mod">
        <pc:chgData name="Lynwen Rees Jones" userId="412cf071-9f41-41e1-8b87-d13c06c8f792" providerId="ADAL" clId="{2CA1BBEE-30F3-402B-A674-187387C545A7}" dt="2021-08-12T09:11:20.727" v="211"/>
        <pc:sldMkLst>
          <pc:docMk/>
          <pc:sldMk cId="1385658423" sldId="272"/>
        </pc:sldMkLst>
        <pc:spChg chg="mod">
          <ac:chgData name="Lynwen Rees Jones" userId="412cf071-9f41-41e1-8b87-d13c06c8f792" providerId="ADAL" clId="{2CA1BBEE-30F3-402B-A674-187387C545A7}" dt="2021-08-12T09:10:46.639" v="208" actId="20577"/>
          <ac:spMkLst>
            <pc:docMk/>
            <pc:sldMk cId="1385658423" sldId="272"/>
            <ac:spMk id="7" creationId="{00000000-0000-0000-0000-000000000000}"/>
          </ac:spMkLst>
        </pc:spChg>
        <pc:spChg chg="mod">
          <ac:chgData name="Lynwen Rees Jones" userId="412cf071-9f41-41e1-8b87-d13c06c8f792" providerId="ADAL" clId="{2CA1BBEE-30F3-402B-A674-187387C545A7}" dt="2021-08-12T09:10:31.007" v="194" actId="20577"/>
          <ac:spMkLst>
            <pc:docMk/>
            <pc:sldMk cId="1385658423" sldId="272"/>
            <ac:spMk id="8" creationId="{00000000-0000-0000-0000-000000000000}"/>
          </ac:spMkLst>
        </pc:spChg>
        <pc:spChg chg="mod">
          <ac:chgData name="Lynwen Rees Jones" userId="412cf071-9f41-41e1-8b87-d13c06c8f792" providerId="ADAL" clId="{2CA1BBEE-30F3-402B-A674-187387C545A7}" dt="2021-08-12T09:11:20.727" v="211"/>
          <ac:spMkLst>
            <pc:docMk/>
            <pc:sldMk cId="1385658423" sldId="272"/>
            <ac:spMk id="10" creationId="{00000000-0000-0000-0000-000000000000}"/>
          </ac:spMkLst>
        </pc:spChg>
        <pc:spChg chg="mod">
          <ac:chgData name="Lynwen Rees Jones" userId="412cf071-9f41-41e1-8b87-d13c06c8f792" providerId="ADAL" clId="{2CA1BBEE-30F3-402B-A674-187387C545A7}" dt="2021-08-12T09:10:37.766" v="207" actId="20577"/>
          <ac:spMkLst>
            <pc:docMk/>
            <pc:sldMk cId="1385658423" sldId="272"/>
            <ac:spMk id="13" creationId="{00000000-0000-0000-0000-000000000000}"/>
          </ac:spMkLst>
        </pc:spChg>
        <pc:spChg chg="mod">
          <ac:chgData name="Lynwen Rees Jones" userId="412cf071-9f41-41e1-8b87-d13c06c8f792" providerId="ADAL" clId="{2CA1BBEE-30F3-402B-A674-187387C545A7}" dt="2021-08-12T09:11:05.233" v="210" actId="20577"/>
          <ac:spMkLst>
            <pc:docMk/>
            <pc:sldMk cId="1385658423" sldId="272"/>
            <ac:spMk id="20" creationId="{00000000-0000-0000-0000-000000000000}"/>
          </ac:spMkLst>
        </pc:spChg>
      </pc:sldChg>
      <pc:sldChg chg="modSp mod">
        <pc:chgData name="Lynwen Rees Jones" userId="412cf071-9f41-41e1-8b87-d13c06c8f792" providerId="ADAL" clId="{2CA1BBEE-30F3-402B-A674-187387C545A7}" dt="2021-08-12T09:20:37.140" v="345" actId="20577"/>
        <pc:sldMkLst>
          <pc:docMk/>
          <pc:sldMk cId="155233992" sldId="273"/>
        </pc:sldMkLst>
        <pc:spChg chg="mod">
          <ac:chgData name="Lynwen Rees Jones" userId="412cf071-9f41-41e1-8b87-d13c06c8f792" providerId="ADAL" clId="{2CA1BBEE-30F3-402B-A674-187387C545A7}" dt="2021-08-12T09:20:37.140" v="345" actId="20577"/>
          <ac:spMkLst>
            <pc:docMk/>
            <pc:sldMk cId="155233992" sldId="273"/>
            <ac:spMk id="5" creationId="{00000000-0000-0000-0000-000000000000}"/>
          </ac:spMkLst>
        </pc:spChg>
      </pc:sldChg>
      <pc:sldChg chg="modSp mod">
        <pc:chgData name="Lynwen Rees Jones" userId="412cf071-9f41-41e1-8b87-d13c06c8f792" providerId="ADAL" clId="{2CA1BBEE-30F3-402B-A674-187387C545A7}" dt="2021-08-12T09:15:31.034" v="270" actId="20577"/>
        <pc:sldMkLst>
          <pc:docMk/>
          <pc:sldMk cId="915266061" sldId="274"/>
        </pc:sldMkLst>
        <pc:spChg chg="mod">
          <ac:chgData name="Lynwen Rees Jones" userId="412cf071-9f41-41e1-8b87-d13c06c8f792" providerId="ADAL" clId="{2CA1BBEE-30F3-402B-A674-187387C545A7}" dt="2021-08-12T09:15:02.567" v="252" actId="20577"/>
          <ac:spMkLst>
            <pc:docMk/>
            <pc:sldMk cId="915266061" sldId="274"/>
            <ac:spMk id="10" creationId="{00000000-0000-0000-0000-000000000000}"/>
          </ac:spMkLst>
        </pc:spChg>
        <pc:spChg chg="mod">
          <ac:chgData name="Lynwen Rees Jones" userId="412cf071-9f41-41e1-8b87-d13c06c8f792" providerId="ADAL" clId="{2CA1BBEE-30F3-402B-A674-187387C545A7}" dt="2021-08-12T09:15:08.042" v="253" actId="20577"/>
          <ac:spMkLst>
            <pc:docMk/>
            <pc:sldMk cId="915266061" sldId="274"/>
            <ac:spMk id="11" creationId="{00000000-0000-0000-0000-000000000000}"/>
          </ac:spMkLst>
        </pc:spChg>
        <pc:spChg chg="mod">
          <ac:chgData name="Lynwen Rees Jones" userId="412cf071-9f41-41e1-8b87-d13c06c8f792" providerId="ADAL" clId="{2CA1BBEE-30F3-402B-A674-187387C545A7}" dt="2021-08-12T09:15:15.893" v="263" actId="20577"/>
          <ac:spMkLst>
            <pc:docMk/>
            <pc:sldMk cId="915266061" sldId="274"/>
            <ac:spMk id="14" creationId="{00000000-0000-0000-0000-000000000000}"/>
          </ac:spMkLst>
        </pc:spChg>
        <pc:spChg chg="mod">
          <ac:chgData name="Lynwen Rees Jones" userId="412cf071-9f41-41e1-8b87-d13c06c8f792" providerId="ADAL" clId="{2CA1BBEE-30F3-402B-A674-187387C545A7}" dt="2021-08-12T09:15:23.197" v="267" actId="20577"/>
          <ac:spMkLst>
            <pc:docMk/>
            <pc:sldMk cId="915266061" sldId="274"/>
            <ac:spMk id="22" creationId="{00000000-0000-0000-0000-000000000000}"/>
          </ac:spMkLst>
        </pc:spChg>
        <pc:spChg chg="mod">
          <ac:chgData name="Lynwen Rees Jones" userId="412cf071-9f41-41e1-8b87-d13c06c8f792" providerId="ADAL" clId="{2CA1BBEE-30F3-402B-A674-187387C545A7}" dt="2021-08-12T09:15:31.034" v="270" actId="20577"/>
          <ac:spMkLst>
            <pc:docMk/>
            <pc:sldMk cId="915266061" sldId="274"/>
            <ac:spMk id="23" creationId="{00000000-0000-0000-0000-000000000000}"/>
          </ac:spMkLst>
        </pc:spChg>
      </pc:sldChg>
      <pc:sldChg chg="modSp mod">
        <pc:chgData name="Lynwen Rees Jones" userId="412cf071-9f41-41e1-8b87-d13c06c8f792" providerId="ADAL" clId="{2CA1BBEE-30F3-402B-A674-187387C545A7}" dt="2021-08-12T08:56:29.038" v="48"/>
        <pc:sldMkLst>
          <pc:docMk/>
          <pc:sldMk cId="3296741008" sldId="275"/>
        </pc:sldMkLst>
        <pc:spChg chg="mod">
          <ac:chgData name="Lynwen Rees Jones" userId="412cf071-9f41-41e1-8b87-d13c06c8f792" providerId="ADAL" clId="{2CA1BBEE-30F3-402B-A674-187387C545A7}" dt="2021-08-12T08:55:49.591" v="47"/>
          <ac:spMkLst>
            <pc:docMk/>
            <pc:sldMk cId="3296741008" sldId="275"/>
            <ac:spMk id="5" creationId="{00000000-0000-0000-0000-000000000000}"/>
          </ac:spMkLst>
        </pc:spChg>
        <pc:spChg chg="mod">
          <ac:chgData name="Lynwen Rees Jones" userId="412cf071-9f41-41e1-8b87-d13c06c8f792" providerId="ADAL" clId="{2CA1BBEE-30F3-402B-A674-187387C545A7}" dt="2021-08-12T08:55:11.348" v="36"/>
          <ac:spMkLst>
            <pc:docMk/>
            <pc:sldMk cId="3296741008" sldId="275"/>
            <ac:spMk id="7" creationId="{00000000-0000-0000-0000-000000000000}"/>
          </ac:spMkLst>
        </pc:spChg>
        <pc:spChg chg="mod">
          <ac:chgData name="Lynwen Rees Jones" userId="412cf071-9f41-41e1-8b87-d13c06c8f792" providerId="ADAL" clId="{2CA1BBEE-30F3-402B-A674-187387C545A7}" dt="2021-08-12T08:56:29.038" v="48"/>
          <ac:spMkLst>
            <pc:docMk/>
            <pc:sldMk cId="3296741008" sldId="275"/>
            <ac:spMk id="11" creationId="{00000000-0000-0000-0000-000000000000}"/>
          </ac:spMkLst>
        </pc:spChg>
        <pc:spChg chg="mod">
          <ac:chgData name="Lynwen Rees Jones" userId="412cf071-9f41-41e1-8b87-d13c06c8f792" providerId="ADAL" clId="{2CA1BBEE-30F3-402B-A674-187387C545A7}" dt="2021-08-12T08:55:29.589" v="46"/>
          <ac:spMkLst>
            <pc:docMk/>
            <pc:sldMk cId="3296741008" sldId="275"/>
            <ac:spMk id="13" creationId="{00000000-0000-0000-0000-000000000000}"/>
          </ac:spMkLst>
        </pc:spChg>
        <pc:spChg chg="mod">
          <ac:chgData name="Lynwen Rees Jones" userId="412cf071-9f41-41e1-8b87-d13c06c8f792" providerId="ADAL" clId="{2CA1BBEE-30F3-402B-A674-187387C545A7}" dt="2021-08-12T08:55:17.947" v="45" actId="20577"/>
          <ac:spMkLst>
            <pc:docMk/>
            <pc:sldMk cId="3296741008" sldId="275"/>
            <ac:spMk id="19" creationId="{00000000-0000-0000-0000-000000000000}"/>
          </ac:spMkLst>
        </pc:spChg>
      </pc:sldChg>
      <pc:sldChg chg="modSp mod">
        <pc:chgData name="Lynwen Rees Jones" userId="412cf071-9f41-41e1-8b87-d13c06c8f792" providerId="ADAL" clId="{2CA1BBEE-30F3-402B-A674-187387C545A7}" dt="2021-08-12T08:54:44.438" v="31" actId="20577"/>
        <pc:sldMkLst>
          <pc:docMk/>
          <pc:sldMk cId="1734222410" sldId="276"/>
        </pc:sldMkLst>
        <pc:spChg chg="mod">
          <ac:chgData name="Lynwen Rees Jones" userId="412cf071-9f41-41e1-8b87-d13c06c8f792" providerId="ADAL" clId="{2CA1BBEE-30F3-402B-A674-187387C545A7}" dt="2021-08-12T08:54:14.868" v="18"/>
          <ac:spMkLst>
            <pc:docMk/>
            <pc:sldMk cId="1734222410" sldId="276"/>
            <ac:spMk id="6" creationId="{00000000-0000-0000-0000-000000000000}"/>
          </ac:spMkLst>
        </pc:spChg>
        <pc:spChg chg="mod">
          <ac:chgData name="Lynwen Rees Jones" userId="412cf071-9f41-41e1-8b87-d13c06c8f792" providerId="ADAL" clId="{2CA1BBEE-30F3-402B-A674-187387C545A7}" dt="2021-08-12T08:54:26.430" v="19" actId="20577"/>
          <ac:spMkLst>
            <pc:docMk/>
            <pc:sldMk cId="1734222410" sldId="276"/>
            <ac:spMk id="9" creationId="{00000000-0000-0000-0000-000000000000}"/>
          </ac:spMkLst>
        </pc:spChg>
        <pc:spChg chg="mod">
          <ac:chgData name="Lynwen Rees Jones" userId="412cf071-9f41-41e1-8b87-d13c06c8f792" providerId="ADAL" clId="{2CA1BBEE-30F3-402B-A674-187387C545A7}" dt="2021-08-12T08:54:39.392" v="30" actId="313"/>
          <ac:spMkLst>
            <pc:docMk/>
            <pc:sldMk cId="1734222410" sldId="276"/>
            <ac:spMk id="11" creationId="{00000000-0000-0000-0000-000000000000}"/>
          </ac:spMkLst>
        </pc:spChg>
        <pc:spChg chg="mod">
          <ac:chgData name="Lynwen Rees Jones" userId="412cf071-9f41-41e1-8b87-d13c06c8f792" providerId="ADAL" clId="{2CA1BBEE-30F3-402B-A674-187387C545A7}" dt="2021-08-12T08:54:44.438" v="31" actId="20577"/>
          <ac:spMkLst>
            <pc:docMk/>
            <pc:sldMk cId="1734222410" sldId="276"/>
            <ac:spMk id="15" creationId="{00000000-0000-0000-0000-000000000000}"/>
          </ac:spMkLst>
        </pc:spChg>
      </pc:sldChg>
      <pc:sldChg chg="modSp mod">
        <pc:chgData name="Lynwen Rees Jones" userId="412cf071-9f41-41e1-8b87-d13c06c8f792" providerId="ADAL" clId="{2CA1BBEE-30F3-402B-A674-187387C545A7}" dt="2021-08-12T09:21:31.087" v="354" actId="20577"/>
        <pc:sldMkLst>
          <pc:docMk/>
          <pc:sldMk cId="3990772587" sldId="279"/>
        </pc:sldMkLst>
        <pc:spChg chg="mod">
          <ac:chgData name="Lynwen Rees Jones" userId="412cf071-9f41-41e1-8b87-d13c06c8f792" providerId="ADAL" clId="{2CA1BBEE-30F3-402B-A674-187387C545A7}" dt="2021-08-12T09:21:31.087" v="354" actId="20577"/>
          <ac:spMkLst>
            <pc:docMk/>
            <pc:sldMk cId="3990772587" sldId="279"/>
            <ac:spMk id="3" creationId="{00000000-0000-0000-0000-000000000000}"/>
          </ac:spMkLst>
        </pc:spChg>
      </pc:sldChg>
      <pc:sldChg chg="modSp mod">
        <pc:chgData name="Lynwen Rees Jones" userId="412cf071-9f41-41e1-8b87-d13c06c8f792" providerId="ADAL" clId="{2CA1BBEE-30F3-402B-A674-187387C545A7}" dt="2021-08-12T08:52:59.043" v="11" actId="948"/>
        <pc:sldMkLst>
          <pc:docMk/>
          <pc:sldMk cId="2736992054" sldId="284"/>
        </pc:sldMkLst>
        <pc:spChg chg="mod">
          <ac:chgData name="Lynwen Rees Jones" userId="412cf071-9f41-41e1-8b87-d13c06c8f792" providerId="ADAL" clId="{2CA1BBEE-30F3-402B-A674-187387C545A7}" dt="2021-08-12T08:52:51.239" v="10" actId="948"/>
          <ac:spMkLst>
            <pc:docMk/>
            <pc:sldMk cId="2736992054" sldId="284"/>
            <ac:spMk id="7" creationId="{00000000-0000-0000-0000-000000000000}"/>
          </ac:spMkLst>
        </pc:spChg>
        <pc:spChg chg="mod">
          <ac:chgData name="Lynwen Rees Jones" userId="412cf071-9f41-41e1-8b87-d13c06c8f792" providerId="ADAL" clId="{2CA1BBEE-30F3-402B-A674-187387C545A7}" dt="2021-08-12T08:51:03.758" v="3"/>
          <ac:spMkLst>
            <pc:docMk/>
            <pc:sldMk cId="2736992054" sldId="284"/>
            <ac:spMk id="8" creationId="{00000000-0000-0000-0000-000000000000}"/>
          </ac:spMkLst>
        </pc:spChg>
        <pc:spChg chg="mod">
          <ac:chgData name="Lynwen Rees Jones" userId="412cf071-9f41-41e1-8b87-d13c06c8f792" providerId="ADAL" clId="{2CA1BBEE-30F3-402B-A674-187387C545A7}" dt="2021-08-12T08:52:59.043" v="11" actId="948"/>
          <ac:spMkLst>
            <pc:docMk/>
            <pc:sldMk cId="2736992054" sldId="284"/>
            <ac:spMk id="11" creationId="{00000000-0000-0000-0000-000000000000}"/>
          </ac:spMkLst>
        </pc:spChg>
        <pc:spChg chg="mod">
          <ac:chgData name="Lynwen Rees Jones" userId="412cf071-9f41-41e1-8b87-d13c06c8f792" providerId="ADAL" clId="{2CA1BBEE-30F3-402B-A674-187387C545A7}" dt="2021-08-12T08:51:40.942" v="8"/>
          <ac:spMkLst>
            <pc:docMk/>
            <pc:sldMk cId="2736992054" sldId="284"/>
            <ac:spMk id="13" creationId="{00000000-0000-0000-0000-000000000000}"/>
          </ac:spMkLst>
        </pc:spChg>
      </pc:sldChg>
      <pc:sldChg chg="modSp mod">
        <pc:chgData name="Lynwen Rees Jones" userId="412cf071-9f41-41e1-8b87-d13c06c8f792" providerId="ADAL" clId="{2CA1BBEE-30F3-402B-A674-187387C545A7}" dt="2021-08-12T08:53:50.680" v="17" actId="20577"/>
        <pc:sldMkLst>
          <pc:docMk/>
          <pc:sldMk cId="951776280" sldId="286"/>
        </pc:sldMkLst>
        <pc:spChg chg="mod">
          <ac:chgData name="Lynwen Rees Jones" userId="412cf071-9f41-41e1-8b87-d13c06c8f792" providerId="ADAL" clId="{2CA1BBEE-30F3-402B-A674-187387C545A7}" dt="2021-08-12T08:53:14.227" v="12"/>
          <ac:spMkLst>
            <pc:docMk/>
            <pc:sldMk cId="951776280" sldId="286"/>
            <ac:spMk id="5" creationId="{00000000-0000-0000-0000-000000000000}"/>
          </ac:spMkLst>
        </pc:spChg>
        <pc:spChg chg="mod">
          <ac:chgData name="Lynwen Rees Jones" userId="412cf071-9f41-41e1-8b87-d13c06c8f792" providerId="ADAL" clId="{2CA1BBEE-30F3-402B-A674-187387C545A7}" dt="2021-08-12T08:53:21.951" v="13"/>
          <ac:spMkLst>
            <pc:docMk/>
            <pc:sldMk cId="951776280" sldId="286"/>
            <ac:spMk id="6" creationId="{00000000-0000-0000-0000-000000000000}"/>
          </ac:spMkLst>
        </pc:spChg>
        <pc:spChg chg="mod">
          <ac:chgData name="Lynwen Rees Jones" userId="412cf071-9f41-41e1-8b87-d13c06c8f792" providerId="ADAL" clId="{2CA1BBEE-30F3-402B-A674-187387C545A7}" dt="2021-08-12T08:53:43.834" v="14"/>
          <ac:spMkLst>
            <pc:docMk/>
            <pc:sldMk cId="951776280" sldId="286"/>
            <ac:spMk id="12" creationId="{00000000-0000-0000-0000-000000000000}"/>
          </ac:spMkLst>
        </pc:spChg>
        <pc:spChg chg="mod">
          <ac:chgData name="Lynwen Rees Jones" userId="412cf071-9f41-41e1-8b87-d13c06c8f792" providerId="ADAL" clId="{2CA1BBEE-30F3-402B-A674-187387C545A7}" dt="2021-08-12T08:53:50.680" v="17" actId="20577"/>
          <ac:spMkLst>
            <pc:docMk/>
            <pc:sldMk cId="951776280" sldId="286"/>
            <ac:spMk id="13" creationId="{00000000-0000-0000-0000-000000000000}"/>
          </ac:spMkLst>
        </pc:spChg>
      </pc:sldChg>
      <pc:sldChg chg="modSp mod">
        <pc:chgData name="Lynwen Rees Jones" userId="412cf071-9f41-41e1-8b87-d13c06c8f792" providerId="ADAL" clId="{2CA1BBEE-30F3-402B-A674-187387C545A7}" dt="2021-08-12T09:10:19.080" v="193" actId="20577"/>
        <pc:sldMkLst>
          <pc:docMk/>
          <pc:sldMk cId="4084541456" sldId="289"/>
        </pc:sldMkLst>
        <pc:spChg chg="mod">
          <ac:chgData name="Lynwen Rees Jones" userId="412cf071-9f41-41e1-8b87-d13c06c8f792" providerId="ADAL" clId="{2CA1BBEE-30F3-402B-A674-187387C545A7}" dt="2021-08-12T09:09:43.526" v="182" actId="313"/>
          <ac:spMkLst>
            <pc:docMk/>
            <pc:sldMk cId="4084541456" sldId="289"/>
            <ac:spMk id="7" creationId="{00000000-0000-0000-0000-000000000000}"/>
          </ac:spMkLst>
        </pc:spChg>
        <pc:spChg chg="mod">
          <ac:chgData name="Lynwen Rees Jones" userId="412cf071-9f41-41e1-8b87-d13c06c8f792" providerId="ADAL" clId="{2CA1BBEE-30F3-402B-A674-187387C545A7}" dt="2021-08-12T09:09:17.218" v="165"/>
          <ac:spMkLst>
            <pc:docMk/>
            <pc:sldMk cId="4084541456" sldId="289"/>
            <ac:spMk id="10" creationId="{00000000-0000-0000-0000-000000000000}"/>
          </ac:spMkLst>
        </pc:spChg>
        <pc:spChg chg="mod">
          <ac:chgData name="Lynwen Rees Jones" userId="412cf071-9f41-41e1-8b87-d13c06c8f792" providerId="ADAL" clId="{2CA1BBEE-30F3-402B-A674-187387C545A7}" dt="2021-08-12T09:09:54.633" v="183"/>
          <ac:spMkLst>
            <pc:docMk/>
            <pc:sldMk cId="4084541456" sldId="289"/>
            <ac:spMk id="12" creationId="{00000000-0000-0000-0000-000000000000}"/>
          </ac:spMkLst>
        </pc:spChg>
        <pc:spChg chg="mod">
          <ac:chgData name="Lynwen Rees Jones" userId="412cf071-9f41-41e1-8b87-d13c06c8f792" providerId="ADAL" clId="{2CA1BBEE-30F3-402B-A674-187387C545A7}" dt="2021-08-12T09:10:19.080" v="193" actId="20577"/>
          <ac:spMkLst>
            <pc:docMk/>
            <pc:sldMk cId="4084541456" sldId="289"/>
            <ac:spMk id="17" creationId="{00000000-0000-0000-0000-000000000000}"/>
          </ac:spMkLst>
        </pc:spChg>
      </pc:sldChg>
      <pc:sldChg chg="modSp mod">
        <pc:chgData name="Lynwen Rees Jones" userId="412cf071-9f41-41e1-8b87-d13c06c8f792" providerId="ADAL" clId="{2CA1BBEE-30F3-402B-A674-187387C545A7}" dt="2021-08-12T08:58:08.497" v="76" actId="20577"/>
        <pc:sldMkLst>
          <pc:docMk/>
          <pc:sldMk cId="1345500012" sldId="291"/>
        </pc:sldMkLst>
        <pc:spChg chg="mod">
          <ac:chgData name="Lynwen Rees Jones" userId="412cf071-9f41-41e1-8b87-d13c06c8f792" providerId="ADAL" clId="{2CA1BBEE-30F3-402B-A674-187387C545A7}" dt="2021-08-12T08:57:51.886" v="61"/>
          <ac:spMkLst>
            <pc:docMk/>
            <pc:sldMk cId="1345500012" sldId="291"/>
            <ac:spMk id="26" creationId="{77EBC731-B31F-AC44-93ED-C2CBD903D706}"/>
          </ac:spMkLst>
        </pc:spChg>
        <pc:spChg chg="mod">
          <ac:chgData name="Lynwen Rees Jones" userId="412cf071-9f41-41e1-8b87-d13c06c8f792" providerId="ADAL" clId="{2CA1BBEE-30F3-402B-A674-187387C545A7}" dt="2021-08-12T08:58:08.497" v="76" actId="20577"/>
          <ac:spMkLst>
            <pc:docMk/>
            <pc:sldMk cId="1345500012" sldId="291"/>
            <ac:spMk id="49" creationId="{00000000-0000-0000-0000-000000000000}"/>
          </ac:spMkLst>
        </pc:spChg>
      </pc:sldChg>
      <pc:sldChg chg="modSp mod">
        <pc:chgData name="Lynwen Rees Jones" userId="412cf071-9f41-41e1-8b87-d13c06c8f792" providerId="ADAL" clId="{2CA1BBEE-30F3-402B-A674-187387C545A7}" dt="2021-08-12T09:04:43.796" v="132" actId="20577"/>
        <pc:sldMkLst>
          <pc:docMk/>
          <pc:sldMk cId="3632429030" sldId="292"/>
        </pc:sldMkLst>
        <pc:spChg chg="mod">
          <ac:chgData name="Lynwen Rees Jones" userId="412cf071-9f41-41e1-8b87-d13c06c8f792" providerId="ADAL" clId="{2CA1BBEE-30F3-402B-A674-187387C545A7}" dt="2021-08-12T09:04:43.796" v="132" actId="20577"/>
          <ac:spMkLst>
            <pc:docMk/>
            <pc:sldMk cId="3632429030" sldId="292"/>
            <ac:spMk id="6" creationId="{00000000-0000-0000-0000-000000000000}"/>
          </ac:spMkLst>
        </pc:spChg>
      </pc:sldChg>
      <pc:sldChg chg="modSp mod">
        <pc:chgData name="Lynwen Rees Jones" userId="412cf071-9f41-41e1-8b87-d13c06c8f792" providerId="ADAL" clId="{2CA1BBEE-30F3-402B-A674-187387C545A7}" dt="2021-08-12T09:06:22.465" v="154" actId="20577"/>
        <pc:sldMkLst>
          <pc:docMk/>
          <pc:sldMk cId="3700331362" sldId="294"/>
        </pc:sldMkLst>
        <pc:spChg chg="mod">
          <ac:chgData name="Lynwen Rees Jones" userId="412cf071-9f41-41e1-8b87-d13c06c8f792" providerId="ADAL" clId="{2CA1BBEE-30F3-402B-A674-187387C545A7}" dt="2021-08-12T09:06:22.465" v="154" actId="20577"/>
          <ac:spMkLst>
            <pc:docMk/>
            <pc:sldMk cId="3700331362" sldId="294"/>
            <ac:spMk id="16" creationId="{00000000-0000-0000-0000-000000000000}"/>
          </ac:spMkLst>
        </pc:spChg>
      </pc:sldChg>
      <pc:sldChg chg="modSp mod">
        <pc:chgData name="Lynwen Rees Jones" userId="412cf071-9f41-41e1-8b87-d13c06c8f792" providerId="ADAL" clId="{2CA1BBEE-30F3-402B-A674-187387C545A7}" dt="2021-08-12T09:24:28.544" v="398"/>
        <pc:sldMkLst>
          <pc:docMk/>
          <pc:sldMk cId="2650040842" sldId="295"/>
        </pc:sldMkLst>
        <pc:spChg chg="mod">
          <ac:chgData name="Lynwen Rees Jones" userId="412cf071-9f41-41e1-8b87-d13c06c8f792" providerId="ADAL" clId="{2CA1BBEE-30F3-402B-A674-187387C545A7}" dt="2021-08-12T09:24:16.248" v="397" actId="14100"/>
          <ac:spMkLst>
            <pc:docMk/>
            <pc:sldMk cId="2650040842" sldId="295"/>
            <ac:spMk id="6" creationId="{00000000-0000-0000-0000-000000000000}"/>
          </ac:spMkLst>
        </pc:spChg>
        <pc:spChg chg="mod">
          <ac:chgData name="Lynwen Rees Jones" userId="412cf071-9f41-41e1-8b87-d13c06c8f792" providerId="ADAL" clId="{2CA1BBEE-30F3-402B-A674-187387C545A7}" dt="2021-08-12T09:24:28.544" v="398"/>
          <ac:spMkLst>
            <pc:docMk/>
            <pc:sldMk cId="2650040842" sldId="295"/>
            <ac:spMk id="17" creationId="{00000000-0000-0000-0000-000000000000}"/>
          </ac:spMkLst>
        </pc:spChg>
      </pc:sldChg>
      <pc:sldChg chg="modSp mod">
        <pc:chgData name="Lynwen Rees Jones" userId="412cf071-9f41-41e1-8b87-d13c06c8f792" providerId="ADAL" clId="{2CA1BBEE-30F3-402B-A674-187387C545A7}" dt="2021-08-12T09:13:13.147" v="235" actId="20577"/>
        <pc:sldMkLst>
          <pc:docMk/>
          <pc:sldMk cId="3005229134" sldId="296"/>
        </pc:sldMkLst>
        <pc:spChg chg="mod">
          <ac:chgData name="Lynwen Rees Jones" userId="412cf071-9f41-41e1-8b87-d13c06c8f792" providerId="ADAL" clId="{2CA1BBEE-30F3-402B-A674-187387C545A7}" dt="2021-08-12T09:13:13.147" v="235" actId="20577"/>
          <ac:spMkLst>
            <pc:docMk/>
            <pc:sldMk cId="3005229134" sldId="296"/>
            <ac:spMk id="2" creationId="{00000000-0000-0000-0000-000000000000}"/>
          </ac:spMkLst>
        </pc:spChg>
        <pc:spChg chg="mod">
          <ac:chgData name="Lynwen Rees Jones" userId="412cf071-9f41-41e1-8b87-d13c06c8f792" providerId="ADAL" clId="{2CA1BBEE-30F3-402B-A674-187387C545A7}" dt="2021-08-12T09:11:40.219" v="212"/>
          <ac:spMkLst>
            <pc:docMk/>
            <pc:sldMk cId="3005229134" sldId="296"/>
            <ac:spMk id="7" creationId="{00000000-0000-0000-0000-000000000000}"/>
          </ac:spMkLst>
        </pc:spChg>
        <pc:spChg chg="mod">
          <ac:chgData name="Lynwen Rees Jones" userId="412cf071-9f41-41e1-8b87-d13c06c8f792" providerId="ADAL" clId="{2CA1BBEE-30F3-402B-A674-187387C545A7}" dt="2021-08-12T09:12:33.989" v="214"/>
          <ac:spMkLst>
            <pc:docMk/>
            <pc:sldMk cId="3005229134" sldId="296"/>
            <ac:spMk id="11" creationId="{00000000-0000-0000-0000-000000000000}"/>
          </ac:spMkLst>
        </pc:spChg>
        <pc:spChg chg="mod">
          <ac:chgData name="Lynwen Rees Jones" userId="412cf071-9f41-41e1-8b87-d13c06c8f792" providerId="ADAL" clId="{2CA1BBEE-30F3-402B-A674-187387C545A7}" dt="2021-08-12T09:12:11.210" v="213"/>
          <ac:spMkLst>
            <pc:docMk/>
            <pc:sldMk cId="3005229134" sldId="296"/>
            <ac:spMk id="13" creationId="{00000000-0000-0000-0000-000000000000}"/>
          </ac:spMkLst>
        </pc:spChg>
        <pc:spChg chg="mod">
          <ac:chgData name="Lynwen Rees Jones" userId="412cf071-9f41-41e1-8b87-d13c06c8f792" providerId="ADAL" clId="{2CA1BBEE-30F3-402B-A674-187387C545A7}" dt="2021-08-12T09:12:42.523" v="216" actId="20577"/>
          <ac:spMkLst>
            <pc:docMk/>
            <pc:sldMk cId="3005229134" sldId="296"/>
            <ac:spMk id="19" creationId="{00000000-0000-0000-0000-000000000000}"/>
          </ac:spMkLst>
        </pc:spChg>
      </pc:sldChg>
      <pc:sldChg chg="modSp mod">
        <pc:chgData name="Lynwen Rees Jones" userId="412cf071-9f41-41e1-8b87-d13c06c8f792" providerId="ADAL" clId="{2CA1BBEE-30F3-402B-A674-187387C545A7}" dt="2021-08-12T09:16:04.799" v="273" actId="20577"/>
        <pc:sldMkLst>
          <pc:docMk/>
          <pc:sldMk cId="2287721187" sldId="297"/>
        </pc:sldMkLst>
        <pc:spChg chg="mod">
          <ac:chgData name="Lynwen Rees Jones" userId="412cf071-9f41-41e1-8b87-d13c06c8f792" providerId="ADAL" clId="{2CA1BBEE-30F3-402B-A674-187387C545A7}" dt="2021-08-12T09:15:58.846" v="272" actId="20577"/>
          <ac:spMkLst>
            <pc:docMk/>
            <pc:sldMk cId="2287721187" sldId="297"/>
            <ac:spMk id="14" creationId="{00000000-0000-0000-0000-000000000000}"/>
          </ac:spMkLst>
        </pc:spChg>
        <pc:spChg chg="mod">
          <ac:chgData name="Lynwen Rees Jones" userId="412cf071-9f41-41e1-8b87-d13c06c8f792" providerId="ADAL" clId="{2CA1BBEE-30F3-402B-A674-187387C545A7}" dt="2021-08-12T09:16:04.799" v="273" actId="20577"/>
          <ac:spMkLst>
            <pc:docMk/>
            <pc:sldMk cId="2287721187" sldId="297"/>
            <ac:spMk id="17" creationId="{00000000-0000-0000-0000-000000000000}"/>
          </ac:spMkLst>
        </pc:spChg>
      </pc:sldChg>
      <pc:sldChg chg="modSp mod">
        <pc:chgData name="Lynwen Rees Jones" userId="412cf071-9f41-41e1-8b87-d13c06c8f792" providerId="ADAL" clId="{2CA1BBEE-30F3-402B-A674-187387C545A7}" dt="2021-08-12T09:21:03.019" v="346" actId="20577"/>
        <pc:sldMkLst>
          <pc:docMk/>
          <pc:sldMk cId="3486703480" sldId="298"/>
        </pc:sldMkLst>
        <pc:spChg chg="mod">
          <ac:chgData name="Lynwen Rees Jones" userId="412cf071-9f41-41e1-8b87-d13c06c8f792" providerId="ADAL" clId="{2CA1BBEE-30F3-402B-A674-187387C545A7}" dt="2021-08-12T09:21:03.019" v="346" actId="20577"/>
          <ac:spMkLst>
            <pc:docMk/>
            <pc:sldMk cId="3486703480" sldId="298"/>
            <ac:spMk id="8" creationId="{00000000-0000-0000-0000-000000000000}"/>
          </ac:spMkLst>
        </pc:spChg>
      </pc:sldChg>
      <pc:sldChg chg="modSp mod">
        <pc:chgData name="Lynwen Rees Jones" userId="412cf071-9f41-41e1-8b87-d13c06c8f792" providerId="ADAL" clId="{2CA1BBEE-30F3-402B-A674-187387C545A7}" dt="2021-08-12T09:17:06.283" v="298" actId="20577"/>
        <pc:sldMkLst>
          <pc:docMk/>
          <pc:sldMk cId="3962138660" sldId="301"/>
        </pc:sldMkLst>
        <pc:graphicFrameChg chg="modGraphic">
          <ac:chgData name="Lynwen Rees Jones" userId="412cf071-9f41-41e1-8b87-d13c06c8f792" providerId="ADAL" clId="{2CA1BBEE-30F3-402B-A674-187387C545A7}" dt="2021-08-12T09:16:58.394" v="294" actId="20577"/>
          <ac:graphicFrameMkLst>
            <pc:docMk/>
            <pc:sldMk cId="3962138660" sldId="301"/>
            <ac:graphicFrameMk id="6" creationId="{00000000-0000-0000-0000-000000000000}"/>
          </ac:graphicFrameMkLst>
        </pc:graphicFrameChg>
        <pc:graphicFrameChg chg="modGraphic">
          <ac:chgData name="Lynwen Rees Jones" userId="412cf071-9f41-41e1-8b87-d13c06c8f792" providerId="ADAL" clId="{2CA1BBEE-30F3-402B-A674-187387C545A7}" dt="2021-08-12T09:17:06.283" v="298" actId="20577"/>
          <ac:graphicFrameMkLst>
            <pc:docMk/>
            <pc:sldMk cId="3962138660" sldId="301"/>
            <ac:graphicFrameMk id="8" creationId="{00000000-0000-0000-0000-000000000000}"/>
          </ac:graphicFrameMkLst>
        </pc:graphicFrameChg>
      </pc:sldChg>
      <pc:sldChg chg="modSp mod">
        <pc:chgData name="Lynwen Rees Jones" userId="412cf071-9f41-41e1-8b87-d13c06c8f792" providerId="ADAL" clId="{2CA1BBEE-30F3-402B-A674-187387C545A7}" dt="2021-08-12T09:22:45.343" v="362" actId="14100"/>
        <pc:sldMkLst>
          <pc:docMk/>
          <pc:sldMk cId="2805641933" sldId="304"/>
        </pc:sldMkLst>
        <pc:spChg chg="mod">
          <ac:chgData name="Lynwen Rees Jones" userId="412cf071-9f41-41e1-8b87-d13c06c8f792" providerId="ADAL" clId="{2CA1BBEE-30F3-402B-A674-187387C545A7}" dt="2021-08-12T09:22:45.343" v="362" actId="14100"/>
          <ac:spMkLst>
            <pc:docMk/>
            <pc:sldMk cId="2805641933" sldId="304"/>
            <ac:spMk id="5" creationId="{00000000-0000-0000-0000-000000000000}"/>
          </ac:spMkLst>
        </pc:spChg>
        <pc:spChg chg="mod">
          <ac:chgData name="Lynwen Rees Jones" userId="412cf071-9f41-41e1-8b87-d13c06c8f792" providerId="ADAL" clId="{2CA1BBEE-30F3-402B-A674-187387C545A7}" dt="2021-08-12T09:22:42.498" v="361" actId="14100"/>
          <ac:spMkLst>
            <pc:docMk/>
            <pc:sldMk cId="2805641933" sldId="304"/>
            <ac:spMk id="12" creationId="{00000000-0000-0000-0000-000000000000}"/>
          </ac:spMkLst>
        </pc:spChg>
        <pc:spChg chg="mod">
          <ac:chgData name="Lynwen Rees Jones" userId="412cf071-9f41-41e1-8b87-d13c06c8f792" providerId="ADAL" clId="{2CA1BBEE-30F3-402B-A674-187387C545A7}" dt="2021-08-12T09:22:38.461" v="358" actId="14100"/>
          <ac:spMkLst>
            <pc:docMk/>
            <pc:sldMk cId="2805641933" sldId="304"/>
            <ac:spMk id="13" creationId="{00000000-0000-0000-0000-000000000000}"/>
          </ac:spMkLst>
        </pc:spChg>
        <pc:spChg chg="mod">
          <ac:chgData name="Lynwen Rees Jones" userId="412cf071-9f41-41e1-8b87-d13c06c8f792" providerId="ADAL" clId="{2CA1BBEE-30F3-402B-A674-187387C545A7}" dt="2021-08-12T09:22:36.118" v="357" actId="14100"/>
          <ac:spMkLst>
            <pc:docMk/>
            <pc:sldMk cId="2805641933" sldId="304"/>
            <ac:spMk id="14" creationId="{00000000-0000-0000-0000-000000000000}"/>
          </ac:spMkLst>
        </pc:spChg>
      </pc:sldChg>
      <pc:sldChg chg="modSp mod">
        <pc:chgData name="Lynwen Rees Jones" userId="412cf071-9f41-41e1-8b87-d13c06c8f792" providerId="ADAL" clId="{2CA1BBEE-30F3-402B-A674-187387C545A7}" dt="2021-08-12T09:16:34.343" v="290" actId="20577"/>
        <pc:sldMkLst>
          <pc:docMk/>
          <pc:sldMk cId="3226008687" sldId="308"/>
        </pc:sldMkLst>
        <pc:spChg chg="mod">
          <ac:chgData name="Lynwen Rees Jones" userId="412cf071-9f41-41e1-8b87-d13c06c8f792" providerId="ADAL" clId="{2CA1BBEE-30F3-402B-A674-187387C545A7}" dt="2021-08-12T09:16:34.343" v="290" actId="20577"/>
          <ac:spMkLst>
            <pc:docMk/>
            <pc:sldMk cId="3226008687" sldId="308"/>
            <ac:spMk id="3" creationId="{00000000-0000-0000-0000-000000000000}"/>
          </ac:spMkLst>
        </pc:spChg>
      </pc:sldChg>
      <pc:sldChg chg="modSp mod">
        <pc:chgData name="Lynwen Rees Jones" userId="412cf071-9f41-41e1-8b87-d13c06c8f792" providerId="ADAL" clId="{2CA1BBEE-30F3-402B-A674-187387C545A7}" dt="2021-08-12T09:18:06.687" v="311" actId="14100"/>
        <pc:sldMkLst>
          <pc:docMk/>
          <pc:sldMk cId="25657255" sldId="309"/>
        </pc:sldMkLst>
        <pc:spChg chg="mod">
          <ac:chgData name="Lynwen Rees Jones" userId="412cf071-9f41-41e1-8b87-d13c06c8f792" providerId="ADAL" clId="{2CA1BBEE-30F3-402B-A674-187387C545A7}" dt="2021-08-12T09:18:03.623" v="310" actId="14100"/>
          <ac:spMkLst>
            <pc:docMk/>
            <pc:sldMk cId="25657255" sldId="309"/>
            <ac:spMk id="3" creationId="{00000000-0000-0000-0000-000000000000}"/>
          </ac:spMkLst>
        </pc:spChg>
        <pc:spChg chg="mod">
          <ac:chgData name="Lynwen Rees Jones" userId="412cf071-9f41-41e1-8b87-d13c06c8f792" providerId="ADAL" clId="{2CA1BBEE-30F3-402B-A674-187387C545A7}" dt="2021-08-12T09:18:01.207" v="309" actId="14100"/>
          <ac:spMkLst>
            <pc:docMk/>
            <pc:sldMk cId="25657255" sldId="309"/>
            <ac:spMk id="5" creationId="{00000000-0000-0000-0000-000000000000}"/>
          </ac:spMkLst>
        </pc:spChg>
        <pc:spChg chg="mod">
          <ac:chgData name="Lynwen Rees Jones" userId="412cf071-9f41-41e1-8b87-d13c06c8f792" providerId="ADAL" clId="{2CA1BBEE-30F3-402B-A674-187387C545A7}" dt="2021-08-12T09:17:49.690" v="307" actId="14100"/>
          <ac:spMkLst>
            <pc:docMk/>
            <pc:sldMk cId="25657255" sldId="309"/>
            <ac:spMk id="7" creationId="{00000000-0000-0000-0000-000000000000}"/>
          </ac:spMkLst>
        </pc:spChg>
        <pc:spChg chg="mod">
          <ac:chgData name="Lynwen Rees Jones" userId="412cf071-9f41-41e1-8b87-d13c06c8f792" providerId="ADAL" clId="{2CA1BBEE-30F3-402B-A674-187387C545A7}" dt="2021-08-12T09:17:47.079" v="306" actId="14100"/>
          <ac:spMkLst>
            <pc:docMk/>
            <pc:sldMk cId="25657255" sldId="309"/>
            <ac:spMk id="10" creationId="{00000000-0000-0000-0000-000000000000}"/>
          </ac:spMkLst>
        </pc:spChg>
        <pc:spChg chg="mod">
          <ac:chgData name="Lynwen Rees Jones" userId="412cf071-9f41-41e1-8b87-d13c06c8f792" providerId="ADAL" clId="{2CA1BBEE-30F3-402B-A674-187387C545A7}" dt="2021-08-12T09:17:45.254" v="305" actId="14100"/>
          <ac:spMkLst>
            <pc:docMk/>
            <pc:sldMk cId="25657255" sldId="309"/>
            <ac:spMk id="16" creationId="{00000000-0000-0000-0000-000000000000}"/>
          </ac:spMkLst>
        </pc:spChg>
        <pc:spChg chg="mod">
          <ac:chgData name="Lynwen Rees Jones" userId="412cf071-9f41-41e1-8b87-d13c06c8f792" providerId="ADAL" clId="{2CA1BBEE-30F3-402B-A674-187387C545A7}" dt="2021-08-12T09:18:06.687" v="311" actId="14100"/>
          <ac:spMkLst>
            <pc:docMk/>
            <pc:sldMk cId="25657255" sldId="309"/>
            <ac:spMk id="19" creationId="{00000000-0000-0000-0000-000000000000}"/>
          </ac:spMkLst>
        </pc:spChg>
        <pc:graphicFrameChg chg="modGraphic">
          <ac:chgData name="Lynwen Rees Jones" userId="412cf071-9f41-41e1-8b87-d13c06c8f792" providerId="ADAL" clId="{2CA1BBEE-30F3-402B-A674-187387C545A7}" dt="2021-08-12T09:17:21.798" v="302" actId="20577"/>
          <ac:graphicFrameMkLst>
            <pc:docMk/>
            <pc:sldMk cId="25657255" sldId="309"/>
            <ac:graphicFrameMk id="14" creationId="{00000000-0000-0000-0000-000000000000}"/>
          </ac:graphicFrameMkLst>
        </pc:graphicFrameChg>
      </pc:sldChg>
      <pc:sldChg chg="modSp mod">
        <pc:chgData name="Lynwen Rees Jones" userId="412cf071-9f41-41e1-8b87-d13c06c8f792" providerId="ADAL" clId="{2CA1BBEE-30F3-402B-A674-187387C545A7}" dt="2021-08-12T09:13:35.700" v="237" actId="20577"/>
        <pc:sldMkLst>
          <pc:docMk/>
          <pc:sldMk cId="3618990364" sldId="310"/>
        </pc:sldMkLst>
        <pc:spChg chg="mod">
          <ac:chgData name="Lynwen Rees Jones" userId="412cf071-9f41-41e1-8b87-d13c06c8f792" providerId="ADAL" clId="{2CA1BBEE-30F3-402B-A674-187387C545A7}" dt="2021-08-12T09:13:35.700" v="237" actId="20577"/>
          <ac:spMkLst>
            <pc:docMk/>
            <pc:sldMk cId="3618990364" sldId="310"/>
            <ac:spMk id="3" creationId="{00000000-0000-0000-0000-000000000000}"/>
          </ac:spMkLst>
        </pc:spChg>
      </pc:sldChg>
      <pc:sldChg chg="modSp mod">
        <pc:chgData name="Lynwen Rees Jones" userId="412cf071-9f41-41e1-8b87-d13c06c8f792" providerId="ADAL" clId="{2CA1BBEE-30F3-402B-A674-187387C545A7}" dt="2021-08-12T09:19:56.243" v="328" actId="14100"/>
        <pc:sldMkLst>
          <pc:docMk/>
          <pc:sldMk cId="3944530458" sldId="313"/>
        </pc:sldMkLst>
        <pc:spChg chg="mod">
          <ac:chgData name="Lynwen Rees Jones" userId="412cf071-9f41-41e1-8b87-d13c06c8f792" providerId="ADAL" clId="{2CA1BBEE-30F3-402B-A674-187387C545A7}" dt="2021-08-12T09:19:53.448" v="327" actId="14100"/>
          <ac:spMkLst>
            <pc:docMk/>
            <pc:sldMk cId="3944530458" sldId="313"/>
            <ac:spMk id="7" creationId="{00000000-0000-0000-0000-000000000000}"/>
          </ac:spMkLst>
        </pc:spChg>
        <pc:spChg chg="mod">
          <ac:chgData name="Lynwen Rees Jones" userId="412cf071-9f41-41e1-8b87-d13c06c8f792" providerId="ADAL" clId="{2CA1BBEE-30F3-402B-A674-187387C545A7}" dt="2021-08-12T09:19:48.824" v="324" actId="14100"/>
          <ac:spMkLst>
            <pc:docMk/>
            <pc:sldMk cId="3944530458" sldId="313"/>
            <ac:spMk id="10" creationId="{00000000-0000-0000-0000-000000000000}"/>
          </ac:spMkLst>
        </pc:spChg>
        <pc:spChg chg="mod">
          <ac:chgData name="Lynwen Rees Jones" userId="412cf071-9f41-41e1-8b87-d13c06c8f792" providerId="ADAL" clId="{2CA1BBEE-30F3-402B-A674-187387C545A7}" dt="2021-08-12T09:19:45.753" v="323" actId="14100"/>
          <ac:spMkLst>
            <pc:docMk/>
            <pc:sldMk cId="3944530458" sldId="313"/>
            <ac:spMk id="16" creationId="{00000000-0000-0000-0000-000000000000}"/>
          </ac:spMkLst>
        </pc:spChg>
        <pc:spChg chg="mod">
          <ac:chgData name="Lynwen Rees Jones" userId="412cf071-9f41-41e1-8b87-d13c06c8f792" providerId="ADAL" clId="{2CA1BBEE-30F3-402B-A674-187387C545A7}" dt="2021-08-12T09:19:56.243" v="328" actId="14100"/>
          <ac:spMkLst>
            <pc:docMk/>
            <pc:sldMk cId="3944530458" sldId="313"/>
            <ac:spMk id="19" creationId="{00000000-0000-0000-0000-000000000000}"/>
          </ac:spMkLst>
        </pc:spChg>
      </pc:sldChg>
      <pc:sldChg chg="modSp mod">
        <pc:chgData name="Lynwen Rees Jones" userId="412cf071-9f41-41e1-8b87-d13c06c8f792" providerId="ADAL" clId="{2CA1BBEE-30F3-402B-A674-187387C545A7}" dt="2021-08-12T09:07:10.203" v="157"/>
        <pc:sldMkLst>
          <pc:docMk/>
          <pc:sldMk cId="2979826307" sldId="314"/>
        </pc:sldMkLst>
        <pc:spChg chg="mod">
          <ac:chgData name="Lynwen Rees Jones" userId="412cf071-9f41-41e1-8b87-d13c06c8f792" providerId="ADAL" clId="{2CA1BBEE-30F3-402B-A674-187387C545A7}" dt="2021-08-12T09:07:10.203" v="157"/>
          <ac:spMkLst>
            <pc:docMk/>
            <pc:sldMk cId="2979826307" sldId="314"/>
            <ac:spMk id="3" creationId="{00000000-0000-0000-0000-000000000000}"/>
          </ac:spMkLst>
        </pc:spChg>
      </pc:sldChg>
      <pc:sldChg chg="modSp mod">
        <pc:chgData name="Lynwen Rees Jones" userId="412cf071-9f41-41e1-8b87-d13c06c8f792" providerId="ADAL" clId="{2CA1BBEE-30F3-402B-A674-187387C545A7}" dt="2021-08-12T09:19:30.885" v="322" actId="14100"/>
        <pc:sldMkLst>
          <pc:docMk/>
          <pc:sldMk cId="3009842815" sldId="317"/>
        </pc:sldMkLst>
        <pc:spChg chg="mod">
          <ac:chgData name="Lynwen Rees Jones" userId="412cf071-9f41-41e1-8b87-d13c06c8f792" providerId="ADAL" clId="{2CA1BBEE-30F3-402B-A674-187387C545A7}" dt="2021-08-12T09:19:28.558" v="321" actId="14100"/>
          <ac:spMkLst>
            <pc:docMk/>
            <pc:sldMk cId="3009842815" sldId="317"/>
            <ac:spMk id="7" creationId="{00000000-0000-0000-0000-000000000000}"/>
          </ac:spMkLst>
        </pc:spChg>
        <pc:spChg chg="mod">
          <ac:chgData name="Lynwen Rees Jones" userId="412cf071-9f41-41e1-8b87-d13c06c8f792" providerId="ADAL" clId="{2CA1BBEE-30F3-402B-A674-187387C545A7}" dt="2021-08-12T09:08:02.504" v="161" actId="14100"/>
          <ac:spMkLst>
            <pc:docMk/>
            <pc:sldMk cId="3009842815" sldId="317"/>
            <ac:spMk id="10" creationId="{00000000-0000-0000-0000-000000000000}"/>
          </ac:spMkLst>
        </pc:spChg>
        <pc:spChg chg="mod">
          <ac:chgData name="Lynwen Rees Jones" userId="412cf071-9f41-41e1-8b87-d13c06c8f792" providerId="ADAL" clId="{2CA1BBEE-30F3-402B-A674-187387C545A7}" dt="2021-08-12T09:08:00.160" v="160" actId="14100"/>
          <ac:spMkLst>
            <pc:docMk/>
            <pc:sldMk cId="3009842815" sldId="317"/>
            <ac:spMk id="16" creationId="{00000000-0000-0000-0000-000000000000}"/>
          </ac:spMkLst>
        </pc:spChg>
        <pc:spChg chg="mod">
          <ac:chgData name="Lynwen Rees Jones" userId="412cf071-9f41-41e1-8b87-d13c06c8f792" providerId="ADAL" clId="{2CA1BBEE-30F3-402B-A674-187387C545A7}" dt="2021-08-12T09:19:30.885" v="322" actId="14100"/>
          <ac:spMkLst>
            <pc:docMk/>
            <pc:sldMk cId="3009842815" sldId="317"/>
            <ac:spMk id="19" creationId="{00000000-0000-0000-0000-000000000000}"/>
          </ac:spMkLst>
        </pc:spChg>
      </pc:sldChg>
      <pc:sldChg chg="modSp mod">
        <pc:chgData name="Lynwen Rees Jones" userId="412cf071-9f41-41e1-8b87-d13c06c8f792" providerId="ADAL" clId="{2CA1BBEE-30F3-402B-A674-187387C545A7}" dt="2021-08-12T09:19:11.127" v="320" actId="14100"/>
        <pc:sldMkLst>
          <pc:docMk/>
          <pc:sldMk cId="2065022464" sldId="318"/>
        </pc:sldMkLst>
        <pc:spChg chg="mod">
          <ac:chgData name="Lynwen Rees Jones" userId="412cf071-9f41-41e1-8b87-d13c06c8f792" providerId="ADAL" clId="{2CA1BBEE-30F3-402B-A674-187387C545A7}" dt="2021-08-12T09:05:00.749" v="139" actId="20577"/>
          <ac:spMkLst>
            <pc:docMk/>
            <pc:sldMk cId="2065022464" sldId="318"/>
            <ac:spMk id="3" creationId="{00000000-0000-0000-0000-000000000000}"/>
          </ac:spMkLst>
        </pc:spChg>
        <pc:spChg chg="mod">
          <ac:chgData name="Lynwen Rees Jones" userId="412cf071-9f41-41e1-8b87-d13c06c8f792" providerId="ADAL" clId="{2CA1BBEE-30F3-402B-A674-187387C545A7}" dt="2021-08-12T09:19:11.127" v="320" actId="14100"/>
          <ac:spMkLst>
            <pc:docMk/>
            <pc:sldMk cId="2065022464" sldId="318"/>
            <ac:spMk id="5" creationId="{00000000-0000-0000-0000-000000000000}"/>
          </ac:spMkLst>
        </pc:spChg>
        <pc:spChg chg="mod">
          <ac:chgData name="Lynwen Rees Jones" userId="412cf071-9f41-41e1-8b87-d13c06c8f792" providerId="ADAL" clId="{2CA1BBEE-30F3-402B-A674-187387C545A7}" dt="2021-08-12T09:19:08.208" v="319" actId="14100"/>
          <ac:spMkLst>
            <pc:docMk/>
            <pc:sldMk cId="2065022464" sldId="318"/>
            <ac:spMk id="11" creationId="{00000000-0000-0000-0000-000000000000}"/>
          </ac:spMkLst>
        </pc:spChg>
      </pc:sldChg>
      <pc:sldChg chg="modSp mod">
        <pc:chgData name="Lynwen Rees Jones" userId="412cf071-9f41-41e1-8b87-d13c06c8f792" providerId="ADAL" clId="{2CA1BBEE-30F3-402B-A674-187387C545A7}" dt="2021-08-12T08:58:38.804" v="82" actId="20577"/>
        <pc:sldMkLst>
          <pc:docMk/>
          <pc:sldMk cId="204588483" sldId="322"/>
        </pc:sldMkLst>
        <pc:spChg chg="mod">
          <ac:chgData name="Lynwen Rees Jones" userId="412cf071-9f41-41e1-8b87-d13c06c8f792" providerId="ADAL" clId="{2CA1BBEE-30F3-402B-A674-187387C545A7}" dt="2021-08-12T08:58:38.804" v="82" actId="20577"/>
          <ac:spMkLst>
            <pc:docMk/>
            <pc:sldMk cId="204588483" sldId="322"/>
            <ac:spMk id="3" creationId="{00000000-0000-0000-0000-000000000000}"/>
          </ac:spMkLst>
        </pc:spChg>
      </pc:sldChg>
      <pc:sldChg chg="modSp mod">
        <pc:chgData name="Lynwen Rees Jones" userId="412cf071-9f41-41e1-8b87-d13c06c8f792" providerId="ADAL" clId="{2CA1BBEE-30F3-402B-A674-187387C545A7}" dt="2021-08-12T09:18:26.840" v="312" actId="14100"/>
        <pc:sldMkLst>
          <pc:docMk/>
          <pc:sldMk cId="2404341353" sldId="323"/>
        </pc:sldMkLst>
        <pc:spChg chg="mod">
          <ac:chgData name="Lynwen Rees Jones" userId="412cf071-9f41-41e1-8b87-d13c06c8f792" providerId="ADAL" clId="{2CA1BBEE-30F3-402B-A674-187387C545A7}" dt="2021-08-12T09:18:26.840" v="312" actId="14100"/>
          <ac:spMkLst>
            <pc:docMk/>
            <pc:sldMk cId="2404341353" sldId="323"/>
            <ac:spMk id="7" creationId="{00000000-0000-0000-0000-000000000000}"/>
          </ac:spMkLst>
        </pc:spChg>
      </pc:sldChg>
      <pc:sldChg chg="modSp mod">
        <pc:chgData name="Lynwen Rees Jones" userId="412cf071-9f41-41e1-8b87-d13c06c8f792" providerId="ADAL" clId="{2CA1BBEE-30F3-402B-A674-187387C545A7}" dt="2021-08-12T09:18:36.361" v="314" actId="14100"/>
        <pc:sldMkLst>
          <pc:docMk/>
          <pc:sldMk cId="1826521085" sldId="325"/>
        </pc:sldMkLst>
        <pc:spChg chg="mod">
          <ac:chgData name="Lynwen Rees Jones" userId="412cf071-9f41-41e1-8b87-d13c06c8f792" providerId="ADAL" clId="{2CA1BBEE-30F3-402B-A674-187387C545A7}" dt="2021-08-12T09:18:34.346" v="313" actId="14100"/>
          <ac:spMkLst>
            <pc:docMk/>
            <pc:sldMk cId="1826521085" sldId="325"/>
            <ac:spMk id="7" creationId="{00000000-0000-0000-0000-000000000000}"/>
          </ac:spMkLst>
        </pc:spChg>
        <pc:spChg chg="mod">
          <ac:chgData name="Lynwen Rees Jones" userId="412cf071-9f41-41e1-8b87-d13c06c8f792" providerId="ADAL" clId="{2CA1BBEE-30F3-402B-A674-187387C545A7}" dt="2021-08-12T09:00:04.710" v="93"/>
          <ac:spMkLst>
            <pc:docMk/>
            <pc:sldMk cId="1826521085" sldId="325"/>
            <ac:spMk id="8" creationId="{00000000-0000-0000-0000-000000000000}"/>
          </ac:spMkLst>
        </pc:spChg>
        <pc:spChg chg="mod">
          <ac:chgData name="Lynwen Rees Jones" userId="412cf071-9f41-41e1-8b87-d13c06c8f792" providerId="ADAL" clId="{2CA1BBEE-30F3-402B-A674-187387C545A7}" dt="2021-08-12T08:59:37.433" v="87" actId="14100"/>
          <ac:spMkLst>
            <pc:docMk/>
            <pc:sldMk cId="1826521085" sldId="325"/>
            <ac:spMk id="10" creationId="{00000000-0000-0000-0000-000000000000}"/>
          </ac:spMkLst>
        </pc:spChg>
        <pc:spChg chg="mod">
          <ac:chgData name="Lynwen Rees Jones" userId="412cf071-9f41-41e1-8b87-d13c06c8f792" providerId="ADAL" clId="{2CA1BBEE-30F3-402B-A674-187387C545A7}" dt="2021-08-12T08:59:33.472" v="86" actId="14100"/>
          <ac:spMkLst>
            <pc:docMk/>
            <pc:sldMk cId="1826521085" sldId="325"/>
            <ac:spMk id="14" creationId="{00000000-0000-0000-0000-000000000000}"/>
          </ac:spMkLst>
        </pc:spChg>
        <pc:spChg chg="mod">
          <ac:chgData name="Lynwen Rees Jones" userId="412cf071-9f41-41e1-8b87-d13c06c8f792" providerId="ADAL" clId="{2CA1BBEE-30F3-402B-A674-187387C545A7}" dt="2021-08-12T08:59:27.954" v="85" actId="14100"/>
          <ac:spMkLst>
            <pc:docMk/>
            <pc:sldMk cId="1826521085" sldId="325"/>
            <ac:spMk id="16" creationId="{00000000-0000-0000-0000-000000000000}"/>
          </ac:spMkLst>
        </pc:spChg>
        <pc:spChg chg="mod">
          <ac:chgData name="Lynwen Rees Jones" userId="412cf071-9f41-41e1-8b87-d13c06c8f792" providerId="ADAL" clId="{2CA1BBEE-30F3-402B-A674-187387C545A7}" dt="2021-08-12T09:18:36.361" v="314" actId="14100"/>
          <ac:spMkLst>
            <pc:docMk/>
            <pc:sldMk cId="1826521085" sldId="325"/>
            <ac:spMk id="19" creationId="{00000000-0000-0000-0000-000000000000}"/>
          </ac:spMkLst>
        </pc:spChg>
      </pc:sldChg>
      <pc:sldChg chg="modSp mod">
        <pc:chgData name="Lynwen Rees Jones" userId="412cf071-9f41-41e1-8b87-d13c06c8f792" providerId="ADAL" clId="{2CA1BBEE-30F3-402B-A674-187387C545A7}" dt="2021-08-12T09:24:44.127" v="404" actId="20577"/>
        <pc:sldMkLst>
          <pc:docMk/>
          <pc:sldMk cId="2928202692" sldId="330"/>
        </pc:sldMkLst>
        <pc:spChg chg="mod">
          <ac:chgData name="Lynwen Rees Jones" userId="412cf071-9f41-41e1-8b87-d13c06c8f792" providerId="ADAL" clId="{2CA1BBEE-30F3-402B-A674-187387C545A7}" dt="2021-08-12T09:24:44.127" v="404" actId="20577"/>
          <ac:spMkLst>
            <pc:docMk/>
            <pc:sldMk cId="2928202692" sldId="330"/>
            <ac:spMk id="3" creationId="{00000000-0000-0000-0000-000000000000}"/>
          </ac:spMkLst>
        </pc:spChg>
      </pc:sldChg>
      <pc:sldChg chg="modSp mod">
        <pc:chgData name="Lynwen Rees Jones" userId="412cf071-9f41-41e1-8b87-d13c06c8f792" providerId="ADAL" clId="{2CA1BBEE-30F3-402B-A674-187387C545A7}" dt="2021-08-12T09:02:28.324" v="119" actId="20577"/>
        <pc:sldMkLst>
          <pc:docMk/>
          <pc:sldMk cId="2448183871" sldId="331"/>
        </pc:sldMkLst>
        <pc:spChg chg="mod">
          <ac:chgData name="Lynwen Rees Jones" userId="412cf071-9f41-41e1-8b87-d13c06c8f792" providerId="ADAL" clId="{2CA1BBEE-30F3-402B-A674-187387C545A7}" dt="2021-08-12T09:02:28.324" v="119" actId="20577"/>
          <ac:spMkLst>
            <pc:docMk/>
            <pc:sldMk cId="2448183871" sldId="331"/>
            <ac:spMk id="3" creationId="{00000000-0000-0000-0000-000000000000}"/>
          </ac:spMkLst>
        </pc:spChg>
      </pc:sldChg>
      <pc:sldChg chg="modSp mod">
        <pc:chgData name="Lynwen Rees Jones" userId="412cf071-9f41-41e1-8b87-d13c06c8f792" providerId="ADAL" clId="{2CA1BBEE-30F3-402B-A674-187387C545A7}" dt="2021-08-12T09:03:03.054" v="121" actId="20577"/>
        <pc:sldMkLst>
          <pc:docMk/>
          <pc:sldMk cId="119457135" sldId="334"/>
        </pc:sldMkLst>
        <pc:graphicFrameChg chg="modGraphic">
          <ac:chgData name="Lynwen Rees Jones" userId="412cf071-9f41-41e1-8b87-d13c06c8f792" providerId="ADAL" clId="{2CA1BBEE-30F3-402B-A674-187387C545A7}" dt="2021-08-12T09:03:03.054" v="121" actId="20577"/>
          <ac:graphicFrameMkLst>
            <pc:docMk/>
            <pc:sldMk cId="119457135" sldId="334"/>
            <ac:graphicFrameMk id="3" creationId="{00000000-0000-0000-0000-000000000000}"/>
          </ac:graphicFrameMkLst>
        </pc:graphicFrameChg>
      </pc:sldChg>
      <pc:sldChg chg="modSp mod">
        <pc:chgData name="Lynwen Rees Jones" userId="412cf071-9f41-41e1-8b87-d13c06c8f792" providerId="ADAL" clId="{2CA1BBEE-30F3-402B-A674-187387C545A7}" dt="2021-08-12T09:18:55.248" v="316" actId="14100"/>
        <pc:sldMkLst>
          <pc:docMk/>
          <pc:sldMk cId="3725348014" sldId="335"/>
        </pc:sldMkLst>
        <pc:spChg chg="mod">
          <ac:chgData name="Lynwen Rees Jones" userId="412cf071-9f41-41e1-8b87-d13c06c8f792" providerId="ADAL" clId="{2CA1BBEE-30F3-402B-A674-187387C545A7}" dt="2021-08-12T09:04:24.497" v="130" actId="14100"/>
          <ac:spMkLst>
            <pc:docMk/>
            <pc:sldMk cId="3725348014" sldId="335"/>
            <ac:spMk id="5" creationId="{00000000-0000-0000-0000-000000000000}"/>
          </ac:spMkLst>
        </pc:spChg>
        <pc:spChg chg="mod">
          <ac:chgData name="Lynwen Rees Jones" userId="412cf071-9f41-41e1-8b87-d13c06c8f792" providerId="ADAL" clId="{2CA1BBEE-30F3-402B-A674-187387C545A7}" dt="2021-08-12T09:18:55.248" v="316" actId="14100"/>
          <ac:spMkLst>
            <pc:docMk/>
            <pc:sldMk cId="3725348014" sldId="335"/>
            <ac:spMk id="7" creationId="{00000000-0000-0000-0000-000000000000}"/>
          </ac:spMkLst>
        </pc:spChg>
        <pc:spChg chg="mod">
          <ac:chgData name="Lynwen Rees Jones" userId="412cf071-9f41-41e1-8b87-d13c06c8f792" providerId="ADAL" clId="{2CA1BBEE-30F3-402B-A674-187387C545A7}" dt="2021-08-12T09:03:41.193" v="125" actId="14100"/>
          <ac:spMkLst>
            <pc:docMk/>
            <pc:sldMk cId="3725348014" sldId="335"/>
            <ac:spMk id="10" creationId="{00000000-0000-0000-0000-000000000000}"/>
          </ac:spMkLst>
        </pc:spChg>
        <pc:spChg chg="mod">
          <ac:chgData name="Lynwen Rees Jones" userId="412cf071-9f41-41e1-8b87-d13c06c8f792" providerId="ADAL" clId="{2CA1BBEE-30F3-402B-A674-187387C545A7}" dt="2021-08-12T09:03:56.992" v="128" actId="14100"/>
          <ac:spMkLst>
            <pc:docMk/>
            <pc:sldMk cId="3725348014" sldId="335"/>
            <ac:spMk id="14" creationId="{00000000-0000-0000-0000-000000000000}"/>
          </ac:spMkLst>
        </pc:spChg>
        <pc:spChg chg="mod">
          <ac:chgData name="Lynwen Rees Jones" userId="412cf071-9f41-41e1-8b87-d13c06c8f792" providerId="ADAL" clId="{2CA1BBEE-30F3-402B-A674-187387C545A7}" dt="2021-08-12T09:03:39.056" v="124" actId="14100"/>
          <ac:spMkLst>
            <pc:docMk/>
            <pc:sldMk cId="3725348014" sldId="335"/>
            <ac:spMk id="16" creationId="{00000000-0000-0000-0000-000000000000}"/>
          </ac:spMkLst>
        </pc:spChg>
        <pc:spChg chg="mod">
          <ac:chgData name="Lynwen Rees Jones" userId="412cf071-9f41-41e1-8b87-d13c06c8f792" providerId="ADAL" clId="{2CA1BBEE-30F3-402B-A674-187387C545A7}" dt="2021-08-12T09:18:49.096" v="315" actId="14100"/>
          <ac:spMkLst>
            <pc:docMk/>
            <pc:sldMk cId="3725348014" sldId="335"/>
            <ac:spMk id="19" creationId="{00000000-0000-0000-0000-000000000000}"/>
          </ac:spMkLst>
        </pc:spChg>
      </pc:sldChg>
      <pc:sldChg chg="modSp mod">
        <pc:chgData name="Lynwen Rees Jones" userId="412cf071-9f41-41e1-8b87-d13c06c8f792" providerId="ADAL" clId="{2CA1BBEE-30F3-402B-A674-187387C545A7}" dt="2021-08-12T09:01:21.570" v="101" actId="20577"/>
        <pc:sldMkLst>
          <pc:docMk/>
          <pc:sldMk cId="544167406" sldId="340"/>
        </pc:sldMkLst>
        <pc:spChg chg="mod">
          <ac:chgData name="Lynwen Rees Jones" userId="412cf071-9f41-41e1-8b87-d13c06c8f792" providerId="ADAL" clId="{2CA1BBEE-30F3-402B-A674-187387C545A7}" dt="2021-08-12T09:00:52.731" v="99" actId="20577"/>
          <ac:spMkLst>
            <pc:docMk/>
            <pc:sldMk cId="544167406" sldId="340"/>
            <ac:spMk id="3" creationId="{00000000-0000-0000-0000-000000000000}"/>
          </ac:spMkLst>
        </pc:spChg>
        <pc:spChg chg="mod">
          <ac:chgData name="Lynwen Rees Jones" userId="412cf071-9f41-41e1-8b87-d13c06c8f792" providerId="ADAL" clId="{2CA1BBEE-30F3-402B-A674-187387C545A7}" dt="2021-08-12T09:00:45.422" v="98" actId="20577"/>
          <ac:spMkLst>
            <pc:docMk/>
            <pc:sldMk cId="544167406" sldId="340"/>
            <ac:spMk id="7" creationId="{00000000-0000-0000-0000-000000000000}"/>
          </ac:spMkLst>
        </pc:spChg>
        <pc:spChg chg="mod">
          <ac:chgData name="Lynwen Rees Jones" userId="412cf071-9f41-41e1-8b87-d13c06c8f792" providerId="ADAL" clId="{2CA1BBEE-30F3-402B-A674-187387C545A7}" dt="2021-08-12T09:01:21.570" v="101" actId="20577"/>
          <ac:spMkLst>
            <pc:docMk/>
            <pc:sldMk cId="544167406" sldId="340"/>
            <ac:spMk id="8" creationId="{00000000-0000-0000-0000-000000000000}"/>
          </ac:spMkLst>
        </pc:spChg>
        <pc:spChg chg="mod">
          <ac:chgData name="Lynwen Rees Jones" userId="412cf071-9f41-41e1-8b87-d13c06c8f792" providerId="ADAL" clId="{2CA1BBEE-30F3-402B-A674-187387C545A7}" dt="2021-08-12T09:01:08.142" v="100"/>
          <ac:spMkLst>
            <pc:docMk/>
            <pc:sldMk cId="544167406" sldId="340"/>
            <ac:spMk id="9" creationId="{00000000-0000-0000-0000-000000000000}"/>
          </ac:spMkLst>
        </pc:spChg>
      </pc:sldChg>
      <pc:sldChg chg="modSp mod">
        <pc:chgData name="Lynwen Rees Jones" userId="412cf071-9f41-41e1-8b87-d13c06c8f792" providerId="ADAL" clId="{2CA1BBEE-30F3-402B-A674-187387C545A7}" dt="2021-08-12T08:50:30.080" v="2" actId="20577"/>
        <pc:sldMkLst>
          <pc:docMk/>
          <pc:sldMk cId="406539131" sldId="342"/>
        </pc:sldMkLst>
        <pc:spChg chg="mod">
          <ac:chgData name="Lynwen Rees Jones" userId="412cf071-9f41-41e1-8b87-d13c06c8f792" providerId="ADAL" clId="{2CA1BBEE-30F3-402B-A674-187387C545A7}" dt="2021-08-12T08:50:30.080" v="2" actId="20577"/>
          <ac:spMkLst>
            <pc:docMk/>
            <pc:sldMk cId="406539131" sldId="342"/>
            <ac:spMk id="5" creationId="{00000000-0000-0000-0000-000000000000}"/>
          </ac:spMkLst>
        </pc:spChg>
      </pc:sldChg>
      <pc:sldChg chg="modSp mod">
        <pc:chgData name="Lynwen Rees Jones" userId="412cf071-9f41-41e1-8b87-d13c06c8f792" providerId="ADAL" clId="{2CA1BBEE-30F3-402B-A674-187387C545A7}" dt="2021-08-12T09:26:41.363" v="412" actId="14100"/>
        <pc:sldMkLst>
          <pc:docMk/>
          <pc:sldMk cId="1465309458" sldId="343"/>
        </pc:sldMkLst>
        <pc:spChg chg="mod">
          <ac:chgData name="Lynwen Rees Jones" userId="412cf071-9f41-41e1-8b87-d13c06c8f792" providerId="ADAL" clId="{2CA1BBEE-30F3-402B-A674-187387C545A7}" dt="2021-08-12T09:26:41.363" v="412" actId="14100"/>
          <ac:spMkLst>
            <pc:docMk/>
            <pc:sldMk cId="1465309458" sldId="343"/>
            <ac:spMk id="5" creationId="{00000000-0000-0000-0000-000000000000}"/>
          </ac:spMkLst>
        </pc:spChg>
      </pc:sldChg>
      <pc:sldChg chg="modSp mod">
        <pc:chgData name="Lynwen Rees Jones" userId="412cf071-9f41-41e1-8b87-d13c06c8f792" providerId="ADAL" clId="{2CA1BBEE-30F3-402B-A674-187387C545A7}" dt="2021-08-12T09:25:10.389" v="405"/>
        <pc:sldMkLst>
          <pc:docMk/>
          <pc:sldMk cId="150100489" sldId="358"/>
        </pc:sldMkLst>
        <pc:spChg chg="mod">
          <ac:chgData name="Lynwen Rees Jones" userId="412cf071-9f41-41e1-8b87-d13c06c8f792" providerId="ADAL" clId="{2CA1BBEE-30F3-402B-A674-187387C545A7}" dt="2021-08-12T09:25:10.389" v="405"/>
          <ac:spMkLst>
            <pc:docMk/>
            <pc:sldMk cId="150100489" sldId="358"/>
            <ac:spMk id="8" creationId="{00000000-0000-0000-0000-000000000000}"/>
          </ac:spMkLst>
        </pc:spChg>
      </pc:sldChg>
      <pc:sldChg chg="modSp mod">
        <pc:chgData name="Lynwen Rees Jones" userId="412cf071-9f41-41e1-8b87-d13c06c8f792" providerId="ADAL" clId="{2CA1BBEE-30F3-402B-A674-187387C545A7}" dt="2021-08-12T09:23:10.684" v="384" actId="20577"/>
        <pc:sldMkLst>
          <pc:docMk/>
          <pc:sldMk cId="365287997" sldId="362"/>
        </pc:sldMkLst>
        <pc:spChg chg="mod">
          <ac:chgData name="Lynwen Rees Jones" userId="412cf071-9f41-41e1-8b87-d13c06c8f792" providerId="ADAL" clId="{2CA1BBEE-30F3-402B-A674-187387C545A7}" dt="2021-08-12T09:23:10.684" v="384" actId="20577"/>
          <ac:spMkLst>
            <pc:docMk/>
            <pc:sldMk cId="365287997" sldId="362"/>
            <ac:spMk id="3" creationId="{00000000-0000-0000-0000-000000000000}"/>
          </ac:spMkLst>
        </pc:spChg>
      </pc:sldChg>
      <pc:sldChg chg="modSp mod">
        <pc:chgData name="Lynwen Rees Jones" userId="412cf071-9f41-41e1-8b87-d13c06c8f792" providerId="ADAL" clId="{2CA1BBEE-30F3-402B-A674-187387C545A7}" dt="2021-08-12T09:14:29.302" v="246"/>
        <pc:sldMkLst>
          <pc:docMk/>
          <pc:sldMk cId="166682528" sldId="363"/>
        </pc:sldMkLst>
        <pc:spChg chg="mod">
          <ac:chgData name="Lynwen Rees Jones" userId="412cf071-9f41-41e1-8b87-d13c06c8f792" providerId="ADAL" clId="{2CA1BBEE-30F3-402B-A674-187387C545A7}" dt="2021-08-12T09:14:29.302" v="246"/>
          <ac:spMkLst>
            <pc:docMk/>
            <pc:sldMk cId="166682528" sldId="363"/>
            <ac:spMk id="3" creationId="{00000000-0000-0000-0000-000000000000}"/>
          </ac:spMkLst>
        </pc:spChg>
      </pc:sldChg>
      <pc:sldChg chg="modSp mod">
        <pc:chgData name="Lynwen Rees Jones" userId="412cf071-9f41-41e1-8b87-d13c06c8f792" providerId="ADAL" clId="{2CA1BBEE-30F3-402B-A674-187387C545A7}" dt="2021-08-12T09:08:26.693" v="164" actId="20577"/>
        <pc:sldMkLst>
          <pc:docMk/>
          <pc:sldMk cId="2913062383" sldId="364"/>
        </pc:sldMkLst>
        <pc:spChg chg="mod">
          <ac:chgData name="Lynwen Rees Jones" userId="412cf071-9f41-41e1-8b87-d13c06c8f792" providerId="ADAL" clId="{2CA1BBEE-30F3-402B-A674-187387C545A7}" dt="2021-08-12T09:08:26.693" v="164" actId="20577"/>
          <ac:spMkLst>
            <pc:docMk/>
            <pc:sldMk cId="2913062383" sldId="364"/>
            <ac:spMk id="6" creationId="{00000000-0000-0000-0000-000000000000}"/>
          </ac:spMkLst>
        </pc:spChg>
      </pc:sldChg>
      <pc:sldChg chg="modSp mod">
        <pc:chgData name="Lynwen Rees Jones" userId="412cf071-9f41-41e1-8b87-d13c06c8f792" providerId="ADAL" clId="{2CA1BBEE-30F3-402B-A674-187387C545A7}" dt="2021-08-12T09:26:10.052" v="409" actId="20577"/>
        <pc:sldMkLst>
          <pc:docMk/>
          <pc:sldMk cId="451029919" sldId="365"/>
        </pc:sldMkLst>
        <pc:spChg chg="mod">
          <ac:chgData name="Lynwen Rees Jones" userId="412cf071-9f41-41e1-8b87-d13c06c8f792" providerId="ADAL" clId="{2CA1BBEE-30F3-402B-A674-187387C545A7}" dt="2021-08-12T09:26:10.052" v="409" actId="20577"/>
          <ac:spMkLst>
            <pc:docMk/>
            <pc:sldMk cId="451029919" sldId="365"/>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1A5C1D-86FB-43A5-A976-CD6741909C2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8DFD610-0E2C-4316-BB2F-5506791A76FE}" type="parTrans" cxnId="{5596649C-74DC-40DB-8AAE-F966F591CC0A}">
      <dgm:prSet/>
      <dgm:spPr/>
      <dgm:t>
        <a:bodyPr/>
        <a:lstStyle/>
        <a:p>
          <a:endParaRPr lang="en-US"/>
        </a:p>
      </dgm:t>
    </dgm:pt>
    <dgm:pt modelId="{D2C7C6DE-1D7B-4FA6-9A07-B248D98E4887}">
      <dgm:prSet phldrT="[Text]" custT="1"/>
      <dgm:spPr>
        <a:solidFill>
          <a:schemeClr val="bg1">
            <a:lumMod val="85000"/>
          </a:schemeClr>
        </a:solidFill>
        <a:ln>
          <a:solidFill>
            <a:schemeClr val="tx1"/>
          </a:solidFill>
        </a:ln>
      </dgm:spPr>
      <dgm:t>
        <a:bodyPr/>
        <a:lstStyle/>
        <a:p>
          <a:pPr>
            <a:defRPr b="0" i="0"/>
          </a:pPr>
          <a:r>
            <a:rPr lang="1106" sz="1200" dirty="0">
              <a:solidFill>
                <a:schemeClr val="tx1"/>
              </a:solidFill>
              <a:latin typeface="Arial" panose="020B0604020202020204" pitchFamily="34" charset="0"/>
              <a:cs typeface="Arial" panose="020B0604020202020204" pitchFamily="34" charset="0"/>
            </a:rPr>
            <a:t>Cafodd y gwaith o ddatblygu pecyn dysgu ar-lein Cymru gyfan ei oedi o ganlyniad i COVID-19 – bydd ’nawr ar gael ym mis Hydref 2021. </a:t>
          </a:r>
          <a:endParaRPr lang="en-US" sz="1200" dirty="0">
            <a:solidFill>
              <a:schemeClr val="tx1"/>
            </a:solidFill>
            <a:latin typeface="Arial" panose="020B0604020202020204" pitchFamily="34" charset="0"/>
            <a:cs typeface="Arial" panose="020B0604020202020204" pitchFamily="34" charset="0"/>
          </a:endParaRPr>
        </a:p>
      </dgm:t>
    </dgm:pt>
    <dgm:pt modelId="{8DCF9DA3-03CE-4F82-9D75-D655899E2245}" type="sibTrans" cxnId="{5596649C-74DC-40DB-8AAE-F966F591CC0A}">
      <dgm:prSet/>
      <dgm:spPr/>
      <dgm:t>
        <a:bodyPr/>
        <a:lstStyle/>
        <a:p>
          <a:endParaRPr lang="en-US"/>
        </a:p>
      </dgm:t>
    </dgm:pt>
    <dgm:pt modelId="{02B9FB32-319F-4B88-975B-D1B02300DAC4}" type="parTrans" cxnId="{A429C348-65B5-4455-9696-118B8B14A310}">
      <dgm:prSet/>
      <dgm:spPr/>
      <dgm:t>
        <a:bodyPr/>
        <a:lstStyle/>
        <a:p>
          <a:endParaRPr lang="en-US"/>
        </a:p>
      </dgm:t>
    </dgm:pt>
    <dgm:pt modelId="{CB0086A8-48AD-418B-BD73-A9BEA2B04664}">
      <dgm:prSet custT="1"/>
      <dgm:spPr>
        <a:solidFill>
          <a:schemeClr val="bg1"/>
        </a:solidFill>
        <a:ln>
          <a:solidFill>
            <a:schemeClr val="tx1"/>
          </a:solidFill>
        </a:ln>
      </dgm:spPr>
      <dgm:t>
        <a:bodyPr/>
        <a:lstStyle/>
        <a:p>
          <a:pPr>
            <a:defRPr b="0" i="0"/>
          </a:pPr>
          <a:r>
            <a:rPr lang="1106" sz="1200" dirty="0">
              <a:solidFill>
                <a:schemeClr val="tx1"/>
              </a:solidFill>
              <a:latin typeface="Arial" panose="020B0604020202020204" pitchFamily="34" charset="0"/>
              <a:cs typeface="Arial" panose="020B0604020202020204" pitchFamily="34" charset="0"/>
            </a:rPr>
            <a:t>Negeseuon e-bost cyffredinol chwarterol yn atgoffa’r staff o’u cyfrifoldeb i ddatblygu deunyddiau dwyieithog – neges e-bost gyffredinol yn atgoffa’r staff fod gwasanaeth cyfieithu ar gael i bawb</a:t>
          </a:r>
          <a:endParaRPr lang="en-GB" sz="1200" dirty="0">
            <a:solidFill>
              <a:schemeClr val="tx1"/>
            </a:solidFill>
            <a:latin typeface="Arial" panose="020B0604020202020204" pitchFamily="34" charset="0"/>
            <a:cs typeface="Arial" panose="020B0604020202020204" pitchFamily="34" charset="0"/>
          </a:endParaRPr>
        </a:p>
      </dgm:t>
    </dgm:pt>
    <dgm:pt modelId="{4E8BFD7D-1CE6-43B5-A685-C792453EBEBC}" type="sibTrans" cxnId="{A429C348-65B5-4455-9696-118B8B14A310}">
      <dgm:prSet/>
      <dgm:spPr/>
      <dgm:t>
        <a:bodyPr/>
        <a:lstStyle/>
        <a:p>
          <a:endParaRPr lang="en-US"/>
        </a:p>
      </dgm:t>
    </dgm:pt>
    <dgm:pt modelId="{76B02D0D-A9C4-4363-AA46-E20DFDFA04D0}" type="parTrans" cxnId="{0086934C-11C4-48CE-9052-5F2C1D934175}">
      <dgm:prSet/>
      <dgm:spPr/>
      <dgm:t>
        <a:bodyPr/>
        <a:lstStyle/>
        <a:p>
          <a:endParaRPr lang="en-US"/>
        </a:p>
      </dgm:t>
    </dgm:pt>
    <dgm:pt modelId="{45E40794-6F81-4ABA-B6B0-55B006E8E622}">
      <dgm:prSet custT="1"/>
      <dgm:spPr>
        <a:solidFill>
          <a:schemeClr val="bg1">
            <a:lumMod val="75000"/>
          </a:schemeClr>
        </a:solidFill>
        <a:ln>
          <a:solidFill>
            <a:schemeClr val="tx1"/>
          </a:solidFill>
        </a:ln>
      </dgm:spPr>
      <dgm:t>
        <a:bodyPr/>
        <a:lstStyle/>
        <a:p>
          <a:pPr>
            <a:defRPr b="0" i="0"/>
          </a:pPr>
          <a:r>
            <a:rPr lang="1106" sz="1200" dirty="0">
              <a:solidFill>
                <a:schemeClr val="tx1"/>
              </a:solidFill>
              <a:latin typeface="Arial" panose="020B0604020202020204" pitchFamily="34" charset="0"/>
              <a:cs typeface="Arial" panose="020B0604020202020204" pitchFamily="34" charset="0"/>
            </a:rPr>
            <a:t>Gwybodaeth a deunyddiau cymorth ar gael ar y fewnrwyd i’r holl staff eu cyrchu</a:t>
          </a:r>
          <a:endParaRPr lang="en-GB" sz="1200" dirty="0">
            <a:solidFill>
              <a:schemeClr val="tx1"/>
            </a:solidFill>
            <a:latin typeface="Arial" panose="020B0604020202020204" pitchFamily="34" charset="0"/>
            <a:cs typeface="Arial" panose="020B0604020202020204" pitchFamily="34" charset="0"/>
          </a:endParaRPr>
        </a:p>
      </dgm:t>
    </dgm:pt>
    <dgm:pt modelId="{19E84299-A6C3-4244-83F2-EE10B118F670}" type="sibTrans" cxnId="{0086934C-11C4-48CE-9052-5F2C1D934175}">
      <dgm:prSet/>
      <dgm:spPr/>
      <dgm:t>
        <a:bodyPr/>
        <a:lstStyle/>
        <a:p>
          <a:endParaRPr lang="en-US"/>
        </a:p>
      </dgm:t>
    </dgm:pt>
    <dgm:pt modelId="{3F310809-821C-4293-95C3-31B4EA1D89B9}" type="parTrans" cxnId="{48D7D927-254E-473A-8B85-8E5C2A7617E3}">
      <dgm:prSet/>
      <dgm:spPr/>
      <dgm:t>
        <a:bodyPr/>
        <a:lstStyle/>
        <a:p>
          <a:endParaRPr lang="en-US"/>
        </a:p>
      </dgm:t>
    </dgm:pt>
    <dgm:pt modelId="{52FAA845-7906-44B5-85DF-1A34041F3FF7}">
      <dgm:prSet phldrT="[Text]" custT="1"/>
      <dgm:spPr>
        <a:solidFill>
          <a:schemeClr val="accent1">
            <a:lumMod val="40000"/>
            <a:lumOff val="60000"/>
          </a:schemeClr>
        </a:solidFill>
        <a:ln>
          <a:solidFill>
            <a:schemeClr val="tx1"/>
          </a:solidFill>
        </a:ln>
      </dgm:spPr>
      <dgm:t>
        <a:bodyPr/>
        <a:lstStyle/>
        <a:p>
          <a:pPr>
            <a:defRPr b="0" i="0"/>
          </a:pPr>
          <a:r>
            <a:rPr lang="en-GB" sz="1200" dirty="0" err="1">
              <a:solidFill>
                <a:schemeClr val="tx1"/>
              </a:solidFill>
              <a:latin typeface="Arial" panose="020B0604020202020204" pitchFamily="34" charset="0"/>
              <a:cs typeface="Arial" panose="020B0604020202020204" pitchFamily="34" charset="0"/>
            </a:rPr>
            <a:t>Cafodd</a:t>
          </a:r>
          <a:r>
            <a:rPr lang="en-GB" sz="1200" dirty="0">
              <a:solidFill>
                <a:schemeClr val="tx1"/>
              </a:solidFill>
              <a:latin typeface="Arial" panose="020B0604020202020204" pitchFamily="34" charset="0"/>
              <a:cs typeface="Arial" panose="020B0604020202020204" pitchFamily="34" charset="0"/>
            </a:rPr>
            <a:t> y</a:t>
          </a:r>
          <a:r>
            <a:rPr lang="1106" sz="1200" dirty="0">
              <a:solidFill>
                <a:schemeClr val="tx1"/>
              </a:solidFill>
              <a:latin typeface="Arial" panose="020B0604020202020204" pitchFamily="34" charset="0"/>
              <a:cs typeface="Arial" panose="020B0604020202020204" pitchFamily="34" charset="0"/>
            </a:rPr>
            <a:t> Polisi Sgiliau Dwyieithog </a:t>
          </a:r>
          <a:r>
            <a:rPr lang="en-GB" sz="1200" dirty="0" err="1">
              <a:solidFill>
                <a:schemeClr val="tx1"/>
              </a:solidFill>
              <a:latin typeface="Arial" panose="020B0604020202020204" pitchFamily="34" charset="0"/>
              <a:cs typeface="Arial" panose="020B0604020202020204" pitchFamily="34" charset="0"/>
            </a:rPr>
            <a:t>ei</a:t>
          </a:r>
          <a:r>
            <a:rPr lang="1106" sz="1200" dirty="0">
              <a:solidFill>
                <a:schemeClr val="tx1"/>
              </a:solidFill>
              <a:latin typeface="Arial" panose="020B0604020202020204" pitchFamily="34" charset="0"/>
              <a:cs typeface="Arial" panose="020B0604020202020204" pitchFamily="34" charset="0"/>
            </a:rPr>
            <a:t> gymeradwyo a’i lansio’n swyddogol ar Ddy</a:t>
          </a:r>
          <a:r>
            <a:rPr lang="en-GB" sz="1200" dirty="0">
              <a:solidFill>
                <a:schemeClr val="tx1"/>
              </a:solidFill>
              <a:latin typeface="Arial" panose="020B0604020202020204" pitchFamily="34" charset="0"/>
              <a:cs typeface="Arial" panose="020B0604020202020204" pitchFamily="34" charset="0"/>
            </a:rPr>
            <a:t>dd</a:t>
          </a:r>
          <a:r>
            <a:rPr lang="1106" sz="1200" dirty="0">
              <a:solidFill>
                <a:schemeClr val="tx1"/>
              </a:solidFill>
              <a:latin typeface="Arial" panose="020B0604020202020204" pitchFamily="34" charset="0"/>
              <a:cs typeface="Arial" panose="020B0604020202020204" pitchFamily="34" charset="0"/>
            </a:rPr>
            <a:t> Gŵyl Dewi, ynghyd â fideo hyrwyddo a’r defnydd o offer cyfryngau allweddol eraill</a:t>
          </a:r>
          <a:r>
            <a:rPr lang="en-GB" sz="1200" dirty="0">
              <a:solidFill>
                <a:schemeClr val="tx1"/>
              </a:solidFill>
              <a:latin typeface="Arial" panose="020B0604020202020204" pitchFamily="34" charset="0"/>
              <a:cs typeface="Arial" panose="020B0604020202020204" pitchFamily="34" charset="0"/>
            </a:rPr>
            <a:t>.</a:t>
          </a:r>
          <a:endParaRPr lang="en-US" sz="1200" dirty="0">
            <a:solidFill>
              <a:schemeClr val="tx1"/>
            </a:solidFill>
            <a:latin typeface="Arial" panose="020B0604020202020204" pitchFamily="34" charset="0"/>
            <a:cs typeface="Arial" panose="020B0604020202020204" pitchFamily="34" charset="0"/>
          </a:endParaRPr>
        </a:p>
      </dgm:t>
    </dgm:pt>
    <dgm:pt modelId="{B621BBE2-F025-427E-8E8E-6C565E350F21}" type="sibTrans" cxnId="{48D7D927-254E-473A-8B85-8E5C2A7617E3}">
      <dgm:prSet/>
      <dgm:spPr/>
      <dgm:t>
        <a:bodyPr/>
        <a:lstStyle/>
        <a:p>
          <a:endParaRPr lang="en-US"/>
        </a:p>
      </dgm:t>
    </dgm:pt>
    <dgm:pt modelId="{4C13BD5C-83B1-43B1-BEF9-63732C666C97}" type="pres">
      <dgm:prSet presAssocID="{3E1A5C1D-86FB-43A5-A976-CD6741909C29}" presName="cycle" presStyleCnt="0">
        <dgm:presLayoutVars>
          <dgm:dir/>
          <dgm:resizeHandles val="exact"/>
        </dgm:presLayoutVars>
      </dgm:prSet>
      <dgm:spPr/>
      <dgm:t>
        <a:bodyPr/>
        <a:lstStyle/>
        <a:p>
          <a:endParaRPr lang="en-US"/>
        </a:p>
      </dgm:t>
    </dgm:pt>
    <dgm:pt modelId="{118E48BA-9EB6-4A7B-BB82-E5D666F37B0C}" type="pres">
      <dgm:prSet presAssocID="{D2C7C6DE-1D7B-4FA6-9A07-B248D98E4887}" presName="node" presStyleLbl="node1" presStyleIdx="0" presStyleCnt="4" custScaleX="111249" custScaleY="112603">
        <dgm:presLayoutVars>
          <dgm:bulletEnabled val="1"/>
        </dgm:presLayoutVars>
      </dgm:prSet>
      <dgm:spPr/>
      <dgm:t>
        <a:bodyPr/>
        <a:lstStyle/>
        <a:p>
          <a:endParaRPr lang="en-US"/>
        </a:p>
      </dgm:t>
    </dgm:pt>
    <dgm:pt modelId="{4957449A-FDE7-4807-B696-0741B2DCC824}" type="pres">
      <dgm:prSet presAssocID="{8DCF9DA3-03CE-4F82-9D75-D655899E2245}" presName="sibTrans" presStyleLbl="sibTrans2D1" presStyleIdx="0" presStyleCnt="4"/>
      <dgm:spPr/>
      <dgm:t>
        <a:bodyPr/>
        <a:lstStyle/>
        <a:p>
          <a:endParaRPr lang="en-US"/>
        </a:p>
      </dgm:t>
    </dgm:pt>
    <dgm:pt modelId="{3492E788-311A-4655-88D7-B2560257281C}" type="pres">
      <dgm:prSet presAssocID="{8DCF9DA3-03CE-4F82-9D75-D655899E2245}" presName="connectorText" presStyleLbl="sibTrans2D1" presStyleIdx="0" presStyleCnt="4"/>
      <dgm:spPr/>
      <dgm:t>
        <a:bodyPr/>
        <a:lstStyle/>
        <a:p>
          <a:endParaRPr lang="en-US"/>
        </a:p>
      </dgm:t>
    </dgm:pt>
    <dgm:pt modelId="{64DE41FA-928E-4C2B-927A-577BB39E71E3}" type="pres">
      <dgm:prSet presAssocID="{CB0086A8-48AD-418B-BD73-A9BEA2B04664}" presName="node" presStyleLbl="node1" presStyleIdx="1" presStyleCnt="4" custScaleX="120560" custScaleY="120217" custRadScaleRad="110126" custRadScaleInc="2524">
        <dgm:presLayoutVars>
          <dgm:bulletEnabled val="1"/>
        </dgm:presLayoutVars>
      </dgm:prSet>
      <dgm:spPr/>
      <dgm:t>
        <a:bodyPr/>
        <a:lstStyle/>
        <a:p>
          <a:endParaRPr lang="en-US"/>
        </a:p>
      </dgm:t>
    </dgm:pt>
    <dgm:pt modelId="{A16A7115-6A01-44DF-8C26-B4D3F813BCF9}" type="pres">
      <dgm:prSet presAssocID="{4E8BFD7D-1CE6-43B5-A685-C792453EBEBC}" presName="sibTrans" presStyleLbl="sibTrans2D1" presStyleIdx="1" presStyleCnt="4"/>
      <dgm:spPr/>
      <dgm:t>
        <a:bodyPr/>
        <a:lstStyle/>
        <a:p>
          <a:endParaRPr lang="en-US"/>
        </a:p>
      </dgm:t>
    </dgm:pt>
    <dgm:pt modelId="{A7845CD0-672A-4D5B-97C8-6ECDE14CF49D}" type="pres">
      <dgm:prSet presAssocID="{4E8BFD7D-1CE6-43B5-A685-C792453EBEBC}" presName="connectorText" presStyleLbl="sibTrans2D1" presStyleIdx="1" presStyleCnt="4"/>
      <dgm:spPr/>
      <dgm:t>
        <a:bodyPr/>
        <a:lstStyle/>
        <a:p>
          <a:endParaRPr lang="en-US"/>
        </a:p>
      </dgm:t>
    </dgm:pt>
    <dgm:pt modelId="{35DE01B0-AB97-4BC6-836B-5ED909B920DF}" type="pres">
      <dgm:prSet presAssocID="{45E40794-6F81-4ABA-B6B0-55B006E8E622}" presName="node" presStyleLbl="node1" presStyleIdx="2" presStyleCnt="4" custScaleX="120434" custScaleY="114839" custRadScaleRad="105748" custRadScaleInc="-4491">
        <dgm:presLayoutVars>
          <dgm:bulletEnabled val="1"/>
        </dgm:presLayoutVars>
      </dgm:prSet>
      <dgm:spPr/>
      <dgm:t>
        <a:bodyPr/>
        <a:lstStyle/>
        <a:p>
          <a:endParaRPr lang="en-US"/>
        </a:p>
      </dgm:t>
    </dgm:pt>
    <dgm:pt modelId="{9290829F-A6D4-46EF-B00B-B0CED71F359F}" type="pres">
      <dgm:prSet presAssocID="{19E84299-A6C3-4244-83F2-EE10B118F670}" presName="sibTrans" presStyleLbl="sibTrans2D1" presStyleIdx="2" presStyleCnt="4"/>
      <dgm:spPr/>
      <dgm:t>
        <a:bodyPr/>
        <a:lstStyle/>
        <a:p>
          <a:endParaRPr lang="en-US"/>
        </a:p>
      </dgm:t>
    </dgm:pt>
    <dgm:pt modelId="{266F205F-59D4-4816-9E45-D81B127C1D06}" type="pres">
      <dgm:prSet presAssocID="{19E84299-A6C3-4244-83F2-EE10B118F670}" presName="connectorText" presStyleLbl="sibTrans2D1" presStyleIdx="2" presStyleCnt="4"/>
      <dgm:spPr/>
      <dgm:t>
        <a:bodyPr/>
        <a:lstStyle/>
        <a:p>
          <a:endParaRPr lang="en-US"/>
        </a:p>
      </dgm:t>
    </dgm:pt>
    <dgm:pt modelId="{B80D855B-0C37-4DCD-9082-F097A1EB3851}" type="pres">
      <dgm:prSet presAssocID="{52FAA845-7906-44B5-85DF-1A34041F3FF7}" presName="node" presStyleLbl="node1" presStyleIdx="3" presStyleCnt="4" custScaleX="123324" custScaleY="123454" custRadScaleRad="109405" custRadScaleInc="-1968">
        <dgm:presLayoutVars>
          <dgm:bulletEnabled val="1"/>
        </dgm:presLayoutVars>
      </dgm:prSet>
      <dgm:spPr/>
      <dgm:t>
        <a:bodyPr/>
        <a:lstStyle/>
        <a:p>
          <a:endParaRPr lang="en-US"/>
        </a:p>
      </dgm:t>
    </dgm:pt>
    <dgm:pt modelId="{019BB818-B54C-4F07-B6D4-B3175C5F3DA9}" type="pres">
      <dgm:prSet presAssocID="{B621BBE2-F025-427E-8E8E-6C565E350F21}" presName="sibTrans" presStyleLbl="sibTrans2D1" presStyleIdx="3" presStyleCnt="4"/>
      <dgm:spPr/>
      <dgm:t>
        <a:bodyPr/>
        <a:lstStyle/>
        <a:p>
          <a:endParaRPr lang="en-US"/>
        </a:p>
      </dgm:t>
    </dgm:pt>
    <dgm:pt modelId="{8859F655-0493-401D-AE43-BD5012F5393F}" type="pres">
      <dgm:prSet presAssocID="{B621BBE2-F025-427E-8E8E-6C565E350F21}" presName="connectorText" presStyleLbl="sibTrans2D1" presStyleIdx="3" presStyleCnt="4"/>
      <dgm:spPr/>
      <dgm:t>
        <a:bodyPr/>
        <a:lstStyle/>
        <a:p>
          <a:endParaRPr lang="en-US"/>
        </a:p>
      </dgm:t>
    </dgm:pt>
  </dgm:ptLst>
  <dgm:cxnLst>
    <dgm:cxn modelId="{69801776-1026-4E97-B7E5-9C54C7D06877}" type="presOf" srcId="{4E8BFD7D-1CE6-43B5-A685-C792453EBEBC}" destId="{A7845CD0-672A-4D5B-97C8-6ECDE14CF49D}" srcOrd="1" destOrd="0" presId="urn:microsoft.com/office/officeart/2005/8/layout/cycle2"/>
    <dgm:cxn modelId="{5596649C-74DC-40DB-8AAE-F966F591CC0A}" srcId="{3E1A5C1D-86FB-43A5-A976-CD6741909C29}" destId="{D2C7C6DE-1D7B-4FA6-9A07-B248D98E4887}" srcOrd="0" destOrd="0" parTransId="{38DFD610-0E2C-4316-BB2F-5506791A76FE}" sibTransId="{8DCF9DA3-03CE-4F82-9D75-D655899E2245}"/>
    <dgm:cxn modelId="{BBDD4725-757C-4585-B6B5-6B855D6B4310}" type="presOf" srcId="{8DCF9DA3-03CE-4F82-9D75-D655899E2245}" destId="{3492E788-311A-4655-88D7-B2560257281C}" srcOrd="1" destOrd="0" presId="urn:microsoft.com/office/officeart/2005/8/layout/cycle2"/>
    <dgm:cxn modelId="{2D39F6D1-CEE5-4A63-AAD4-7CE0757AA556}" type="presOf" srcId="{19E84299-A6C3-4244-83F2-EE10B118F670}" destId="{266F205F-59D4-4816-9E45-D81B127C1D06}" srcOrd="1" destOrd="0" presId="urn:microsoft.com/office/officeart/2005/8/layout/cycle2"/>
    <dgm:cxn modelId="{0086934C-11C4-48CE-9052-5F2C1D934175}" srcId="{3E1A5C1D-86FB-43A5-A976-CD6741909C29}" destId="{45E40794-6F81-4ABA-B6B0-55B006E8E622}" srcOrd="2" destOrd="0" parTransId="{76B02D0D-A9C4-4363-AA46-E20DFDFA04D0}" sibTransId="{19E84299-A6C3-4244-83F2-EE10B118F670}"/>
    <dgm:cxn modelId="{8EFACD86-784A-4426-B815-2E715C870A1A}" type="presOf" srcId="{D2C7C6DE-1D7B-4FA6-9A07-B248D98E4887}" destId="{118E48BA-9EB6-4A7B-BB82-E5D666F37B0C}" srcOrd="0" destOrd="0" presId="urn:microsoft.com/office/officeart/2005/8/layout/cycle2"/>
    <dgm:cxn modelId="{48D7D927-254E-473A-8B85-8E5C2A7617E3}" srcId="{3E1A5C1D-86FB-43A5-A976-CD6741909C29}" destId="{52FAA845-7906-44B5-85DF-1A34041F3FF7}" srcOrd="3" destOrd="0" parTransId="{3F310809-821C-4293-95C3-31B4EA1D89B9}" sibTransId="{B621BBE2-F025-427E-8E8E-6C565E350F21}"/>
    <dgm:cxn modelId="{998C669C-B71A-4496-9B33-206204BC4517}" type="presOf" srcId="{8DCF9DA3-03CE-4F82-9D75-D655899E2245}" destId="{4957449A-FDE7-4807-B696-0741B2DCC824}" srcOrd="0" destOrd="0" presId="urn:microsoft.com/office/officeart/2005/8/layout/cycle2"/>
    <dgm:cxn modelId="{3E5EA937-4914-4487-B4C3-1988E3E38360}" type="presOf" srcId="{B621BBE2-F025-427E-8E8E-6C565E350F21}" destId="{019BB818-B54C-4F07-B6D4-B3175C5F3DA9}" srcOrd="0" destOrd="0" presId="urn:microsoft.com/office/officeart/2005/8/layout/cycle2"/>
    <dgm:cxn modelId="{B16D3E96-DF5C-41B0-AB8C-FA178F9CB5F1}" type="presOf" srcId="{B621BBE2-F025-427E-8E8E-6C565E350F21}" destId="{8859F655-0493-401D-AE43-BD5012F5393F}" srcOrd="1" destOrd="0" presId="urn:microsoft.com/office/officeart/2005/8/layout/cycle2"/>
    <dgm:cxn modelId="{5BECF589-27B0-466B-88CB-B89D5F8B4B45}" type="presOf" srcId="{45E40794-6F81-4ABA-B6B0-55B006E8E622}" destId="{35DE01B0-AB97-4BC6-836B-5ED909B920DF}" srcOrd="0" destOrd="0" presId="urn:microsoft.com/office/officeart/2005/8/layout/cycle2"/>
    <dgm:cxn modelId="{FEAC0C1C-614F-4047-845C-4908E5EB3066}" type="presOf" srcId="{4E8BFD7D-1CE6-43B5-A685-C792453EBEBC}" destId="{A16A7115-6A01-44DF-8C26-B4D3F813BCF9}" srcOrd="0" destOrd="0" presId="urn:microsoft.com/office/officeart/2005/8/layout/cycle2"/>
    <dgm:cxn modelId="{3ECB5265-6F21-41F7-847F-D0EB3F0B7CCD}" type="presOf" srcId="{CB0086A8-48AD-418B-BD73-A9BEA2B04664}" destId="{64DE41FA-928E-4C2B-927A-577BB39E71E3}" srcOrd="0" destOrd="0" presId="urn:microsoft.com/office/officeart/2005/8/layout/cycle2"/>
    <dgm:cxn modelId="{A429C348-65B5-4455-9696-118B8B14A310}" srcId="{3E1A5C1D-86FB-43A5-A976-CD6741909C29}" destId="{CB0086A8-48AD-418B-BD73-A9BEA2B04664}" srcOrd="1" destOrd="0" parTransId="{02B9FB32-319F-4B88-975B-D1B02300DAC4}" sibTransId="{4E8BFD7D-1CE6-43B5-A685-C792453EBEBC}"/>
    <dgm:cxn modelId="{C275F4C2-20F0-4685-A655-43F4BF3BAAD3}" type="presOf" srcId="{19E84299-A6C3-4244-83F2-EE10B118F670}" destId="{9290829F-A6D4-46EF-B00B-B0CED71F359F}" srcOrd="0" destOrd="0" presId="urn:microsoft.com/office/officeart/2005/8/layout/cycle2"/>
    <dgm:cxn modelId="{9BB35356-361F-42B8-9932-DD1DA8B9FFA0}" type="presOf" srcId="{3E1A5C1D-86FB-43A5-A976-CD6741909C29}" destId="{4C13BD5C-83B1-43B1-BEF9-63732C666C97}" srcOrd="0" destOrd="0" presId="urn:microsoft.com/office/officeart/2005/8/layout/cycle2"/>
    <dgm:cxn modelId="{6254CFD8-C07F-4B15-B95E-40EEA6A32F93}" type="presOf" srcId="{52FAA845-7906-44B5-85DF-1A34041F3FF7}" destId="{B80D855B-0C37-4DCD-9082-F097A1EB3851}" srcOrd="0" destOrd="0" presId="urn:microsoft.com/office/officeart/2005/8/layout/cycle2"/>
    <dgm:cxn modelId="{A79CD22B-AE94-4AD1-A6BB-8AA13DBB0571}" type="presParOf" srcId="{4C13BD5C-83B1-43B1-BEF9-63732C666C97}" destId="{118E48BA-9EB6-4A7B-BB82-E5D666F37B0C}" srcOrd="0" destOrd="0" presId="urn:microsoft.com/office/officeart/2005/8/layout/cycle2"/>
    <dgm:cxn modelId="{C6EED71F-A94F-4122-89FD-23FCE95185C2}" type="presParOf" srcId="{4C13BD5C-83B1-43B1-BEF9-63732C666C97}" destId="{4957449A-FDE7-4807-B696-0741B2DCC824}" srcOrd="1" destOrd="0" presId="urn:microsoft.com/office/officeart/2005/8/layout/cycle2"/>
    <dgm:cxn modelId="{FA2E03B9-5232-473F-BE94-51869DCD7644}" type="presParOf" srcId="{4957449A-FDE7-4807-B696-0741B2DCC824}" destId="{3492E788-311A-4655-88D7-B2560257281C}" srcOrd="0" destOrd="0" presId="urn:microsoft.com/office/officeart/2005/8/layout/cycle2"/>
    <dgm:cxn modelId="{7410C972-7158-4E29-972A-BC27DE451A99}" type="presParOf" srcId="{4C13BD5C-83B1-43B1-BEF9-63732C666C97}" destId="{64DE41FA-928E-4C2B-927A-577BB39E71E3}" srcOrd="2" destOrd="0" presId="urn:microsoft.com/office/officeart/2005/8/layout/cycle2"/>
    <dgm:cxn modelId="{8E35EDDA-A8FC-45D2-BBE1-C498536AB955}" type="presParOf" srcId="{4C13BD5C-83B1-43B1-BEF9-63732C666C97}" destId="{A16A7115-6A01-44DF-8C26-B4D3F813BCF9}" srcOrd="3" destOrd="0" presId="urn:microsoft.com/office/officeart/2005/8/layout/cycle2"/>
    <dgm:cxn modelId="{8CF7948A-7A96-4A22-AB90-334B45A3942A}" type="presParOf" srcId="{A16A7115-6A01-44DF-8C26-B4D3F813BCF9}" destId="{A7845CD0-672A-4D5B-97C8-6ECDE14CF49D}" srcOrd="0" destOrd="0" presId="urn:microsoft.com/office/officeart/2005/8/layout/cycle2"/>
    <dgm:cxn modelId="{A8CAD6FB-9F06-4149-9637-A06CEA984E9E}" type="presParOf" srcId="{4C13BD5C-83B1-43B1-BEF9-63732C666C97}" destId="{35DE01B0-AB97-4BC6-836B-5ED909B920DF}" srcOrd="4" destOrd="0" presId="urn:microsoft.com/office/officeart/2005/8/layout/cycle2"/>
    <dgm:cxn modelId="{B70FE9A3-26CB-401D-AE40-B43E1FA94020}" type="presParOf" srcId="{4C13BD5C-83B1-43B1-BEF9-63732C666C97}" destId="{9290829F-A6D4-46EF-B00B-B0CED71F359F}" srcOrd="5" destOrd="0" presId="urn:microsoft.com/office/officeart/2005/8/layout/cycle2"/>
    <dgm:cxn modelId="{6A9FB2CA-5901-4C91-98EF-4F5315538166}" type="presParOf" srcId="{9290829F-A6D4-46EF-B00B-B0CED71F359F}" destId="{266F205F-59D4-4816-9E45-D81B127C1D06}" srcOrd="0" destOrd="0" presId="urn:microsoft.com/office/officeart/2005/8/layout/cycle2"/>
    <dgm:cxn modelId="{0F113945-CDA9-4D50-A29C-180009E12752}" type="presParOf" srcId="{4C13BD5C-83B1-43B1-BEF9-63732C666C97}" destId="{B80D855B-0C37-4DCD-9082-F097A1EB3851}" srcOrd="6" destOrd="0" presId="urn:microsoft.com/office/officeart/2005/8/layout/cycle2"/>
    <dgm:cxn modelId="{9A237AB5-659F-44BE-9E15-DFF7E455CB76}" type="presParOf" srcId="{4C13BD5C-83B1-43B1-BEF9-63732C666C97}" destId="{019BB818-B54C-4F07-B6D4-B3175C5F3DA9}" srcOrd="7" destOrd="0" presId="urn:microsoft.com/office/officeart/2005/8/layout/cycle2"/>
    <dgm:cxn modelId="{24A00364-CD84-40ED-A9B0-F6538151A180}" type="presParOf" srcId="{019BB818-B54C-4F07-B6D4-B3175C5F3DA9}" destId="{8859F655-0493-401D-AE43-BD5012F5393F}"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main"/>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E48BA-9EB6-4A7B-BB82-E5D666F37B0C}">
      <dsp:nvSpPr>
        <dsp:cNvPr id="0" name=""/>
        <dsp:cNvSpPr/>
      </dsp:nvSpPr>
      <dsp:spPr>
        <a:xfrm>
          <a:off x="2455893" y="-119746"/>
          <a:ext cx="1970694" cy="1994679"/>
        </a:xfrm>
        <a:prstGeom prst="ellipse">
          <a:avLst/>
        </a:prstGeom>
        <a:solidFill>
          <a:schemeClr val="bg1">
            <a:lumMod val="8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defRPr b="0" i="0"/>
          </a:pPr>
          <a:r>
            <a:rPr lang="1106" sz="1200" kern="1200" dirty="0">
              <a:solidFill>
                <a:schemeClr val="tx1"/>
              </a:solidFill>
              <a:latin typeface="Arial" panose="020B0604020202020204" pitchFamily="34" charset="0"/>
              <a:cs typeface="Arial" panose="020B0604020202020204" pitchFamily="34" charset="0"/>
            </a:rPr>
            <a:t>Cafodd y gwaith o ddatblygu pecyn dysgu ar-lein Cymru gyfan ei oedi o ganlyniad i COVID-19 – bydd ’nawr ar gael ym mis Hydref 2021. </a:t>
          </a:r>
          <a:endParaRPr lang="en-US" sz="1200" kern="1200" dirty="0">
            <a:solidFill>
              <a:schemeClr val="tx1"/>
            </a:solidFill>
            <a:latin typeface="Arial" panose="020B0604020202020204" pitchFamily="34" charset="0"/>
            <a:cs typeface="Arial" panose="020B0604020202020204" pitchFamily="34" charset="0"/>
          </a:endParaRPr>
        </a:p>
      </dsp:txBody>
      <dsp:txXfrm>
        <a:off x="2744494" y="172368"/>
        <a:ext cx="1393492" cy="1410451"/>
      </dsp:txXfrm>
    </dsp:sp>
    <dsp:sp modelId="{4957449A-FDE7-4807-B696-0741B2DCC824}">
      <dsp:nvSpPr>
        <dsp:cNvPr id="0" name=""/>
        <dsp:cNvSpPr/>
      </dsp:nvSpPr>
      <dsp:spPr>
        <a:xfrm rot="2571781">
          <a:off x="4236957" y="1505866"/>
          <a:ext cx="406725"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4253247" y="1583936"/>
        <a:ext cx="284708" cy="358714"/>
      </dsp:txXfrm>
    </dsp:sp>
    <dsp:sp modelId="{64DE41FA-928E-4C2B-927A-577BB39E71E3}">
      <dsp:nvSpPr>
        <dsp:cNvPr id="0" name=""/>
        <dsp:cNvSpPr/>
      </dsp:nvSpPr>
      <dsp:spPr>
        <a:xfrm>
          <a:off x="4443846" y="1734281"/>
          <a:ext cx="2135632" cy="2129556"/>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defRPr b="0" i="0"/>
          </a:pPr>
          <a:r>
            <a:rPr lang="1106" sz="1200" kern="1200" dirty="0">
              <a:solidFill>
                <a:schemeClr val="tx1"/>
              </a:solidFill>
              <a:latin typeface="Arial" panose="020B0604020202020204" pitchFamily="34" charset="0"/>
              <a:cs typeface="Arial" panose="020B0604020202020204" pitchFamily="34" charset="0"/>
            </a:rPr>
            <a:t>Negeseuon e-bost cyffredinol chwarterol yn atgoffa’r staff o’u cyfrifoldeb i ddatblygu deunyddiau dwyieithog – neges e-bost gyffredinol yn atgoffa’r staff fod gwasanaeth cyfieithu ar gael i bawb</a:t>
          </a:r>
          <a:endParaRPr lang="en-GB" sz="1200" kern="1200" dirty="0">
            <a:solidFill>
              <a:schemeClr val="tx1"/>
            </a:solidFill>
            <a:latin typeface="Arial" panose="020B0604020202020204" pitchFamily="34" charset="0"/>
            <a:cs typeface="Arial" panose="020B0604020202020204" pitchFamily="34" charset="0"/>
          </a:endParaRPr>
        </a:p>
      </dsp:txBody>
      <dsp:txXfrm>
        <a:off x="4756602" y="2046147"/>
        <a:ext cx="1510120" cy="1505824"/>
      </dsp:txXfrm>
    </dsp:sp>
    <dsp:sp modelId="{A16A7115-6A01-44DF-8C26-B4D3F813BCF9}">
      <dsp:nvSpPr>
        <dsp:cNvPr id="0" name=""/>
        <dsp:cNvSpPr/>
      </dsp:nvSpPr>
      <dsp:spPr>
        <a:xfrm rot="8243999">
          <a:off x="4348554" y="3421531"/>
          <a:ext cx="322188"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4432456" y="3508390"/>
        <a:ext cx="225532" cy="358714"/>
      </dsp:txXfrm>
    </dsp:sp>
    <dsp:sp modelId="{35DE01B0-AB97-4BC6-836B-5ED909B920DF}">
      <dsp:nvSpPr>
        <dsp:cNvPr id="0" name=""/>
        <dsp:cNvSpPr/>
      </dsp:nvSpPr>
      <dsp:spPr>
        <a:xfrm>
          <a:off x="2444664" y="3621284"/>
          <a:ext cx="2133400" cy="2034288"/>
        </a:xfrm>
        <a:prstGeom prst="ellipse">
          <a:avLst/>
        </a:prstGeom>
        <a:solidFill>
          <a:schemeClr val="bg1">
            <a:lumMod val="7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defRPr b="0" i="0"/>
          </a:pPr>
          <a:r>
            <a:rPr lang="1106" sz="1200" kern="1200" dirty="0">
              <a:solidFill>
                <a:schemeClr val="tx1"/>
              </a:solidFill>
              <a:latin typeface="Arial" panose="020B0604020202020204" pitchFamily="34" charset="0"/>
              <a:cs typeface="Arial" panose="020B0604020202020204" pitchFamily="34" charset="0"/>
            </a:rPr>
            <a:t>Gwybodaeth a deunyddiau cymorth ar gael ar y fewnrwyd i’r holl staff eu cyrchu</a:t>
          </a:r>
          <a:endParaRPr lang="en-GB" sz="1200" kern="1200" dirty="0">
            <a:solidFill>
              <a:schemeClr val="tx1"/>
            </a:solidFill>
            <a:latin typeface="Arial" panose="020B0604020202020204" pitchFamily="34" charset="0"/>
            <a:cs typeface="Arial" panose="020B0604020202020204" pitchFamily="34" charset="0"/>
          </a:endParaRPr>
        </a:p>
      </dsp:txBody>
      <dsp:txXfrm>
        <a:off x="2757093" y="3919199"/>
        <a:ext cx="1508542" cy="1438458"/>
      </dsp:txXfrm>
    </dsp:sp>
    <dsp:sp modelId="{9290829F-A6D4-46EF-B00B-B0CED71F359F}">
      <dsp:nvSpPr>
        <dsp:cNvPr id="0" name=""/>
        <dsp:cNvSpPr/>
      </dsp:nvSpPr>
      <dsp:spPr>
        <a:xfrm rot="13259556">
          <a:off x="2293287" y="3437727"/>
          <a:ext cx="360869"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2388275" y="3592806"/>
        <a:ext cx="252608" cy="358714"/>
      </dsp:txXfrm>
    </dsp:sp>
    <dsp:sp modelId="{B80D855B-0C37-4DCD-9082-F097A1EB3851}">
      <dsp:nvSpPr>
        <dsp:cNvPr id="0" name=""/>
        <dsp:cNvSpPr/>
      </dsp:nvSpPr>
      <dsp:spPr>
        <a:xfrm>
          <a:off x="291918" y="1696359"/>
          <a:ext cx="2184594" cy="2186897"/>
        </a:xfrm>
        <a:prstGeom prst="ellipse">
          <a:avLst/>
        </a:prstGeom>
        <a:solidFill>
          <a:schemeClr val="accent1">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defRPr b="0" i="0"/>
          </a:pPr>
          <a:r>
            <a:rPr lang="en-GB" sz="1200" kern="1200" dirty="0" err="1">
              <a:solidFill>
                <a:schemeClr val="tx1"/>
              </a:solidFill>
              <a:latin typeface="Arial" panose="020B0604020202020204" pitchFamily="34" charset="0"/>
              <a:cs typeface="Arial" panose="020B0604020202020204" pitchFamily="34" charset="0"/>
            </a:rPr>
            <a:t>Cafodd</a:t>
          </a:r>
          <a:r>
            <a:rPr lang="en-GB" sz="1200" kern="1200" dirty="0">
              <a:solidFill>
                <a:schemeClr val="tx1"/>
              </a:solidFill>
              <a:latin typeface="Arial" panose="020B0604020202020204" pitchFamily="34" charset="0"/>
              <a:cs typeface="Arial" panose="020B0604020202020204" pitchFamily="34" charset="0"/>
            </a:rPr>
            <a:t> y</a:t>
          </a:r>
          <a:r>
            <a:rPr lang="1106" sz="1200" kern="1200" dirty="0">
              <a:solidFill>
                <a:schemeClr val="tx1"/>
              </a:solidFill>
              <a:latin typeface="Arial" panose="020B0604020202020204" pitchFamily="34" charset="0"/>
              <a:cs typeface="Arial" panose="020B0604020202020204" pitchFamily="34" charset="0"/>
            </a:rPr>
            <a:t> Polisi Sgiliau Dwyieithog </a:t>
          </a:r>
          <a:r>
            <a:rPr lang="en-GB" sz="1200" kern="1200" dirty="0" err="1">
              <a:solidFill>
                <a:schemeClr val="tx1"/>
              </a:solidFill>
              <a:latin typeface="Arial" panose="020B0604020202020204" pitchFamily="34" charset="0"/>
              <a:cs typeface="Arial" panose="020B0604020202020204" pitchFamily="34" charset="0"/>
            </a:rPr>
            <a:t>ei</a:t>
          </a:r>
          <a:r>
            <a:rPr lang="1106" sz="1200" kern="1200" dirty="0">
              <a:solidFill>
                <a:schemeClr val="tx1"/>
              </a:solidFill>
              <a:latin typeface="Arial" panose="020B0604020202020204" pitchFamily="34" charset="0"/>
              <a:cs typeface="Arial" panose="020B0604020202020204" pitchFamily="34" charset="0"/>
            </a:rPr>
            <a:t> gymeradwyo a’i lansio’n swyddogol ar Ddy</a:t>
          </a:r>
          <a:r>
            <a:rPr lang="en-GB" sz="1200" kern="1200" dirty="0">
              <a:solidFill>
                <a:schemeClr val="tx1"/>
              </a:solidFill>
              <a:latin typeface="Arial" panose="020B0604020202020204" pitchFamily="34" charset="0"/>
              <a:cs typeface="Arial" panose="020B0604020202020204" pitchFamily="34" charset="0"/>
            </a:rPr>
            <a:t>dd</a:t>
          </a:r>
          <a:r>
            <a:rPr lang="1106" sz="1200" kern="1200" dirty="0">
              <a:solidFill>
                <a:schemeClr val="tx1"/>
              </a:solidFill>
              <a:latin typeface="Arial" panose="020B0604020202020204" pitchFamily="34" charset="0"/>
              <a:cs typeface="Arial" panose="020B0604020202020204" pitchFamily="34" charset="0"/>
            </a:rPr>
            <a:t> Gŵyl Dewi, ynghyd â fideo hyrwyddo a’r defnydd o offer cyfryngau allweddol eraill</a:t>
          </a:r>
          <a:r>
            <a:rPr lang="en-GB" sz="1200" kern="1200" dirty="0">
              <a:solidFill>
                <a:schemeClr val="tx1"/>
              </a:solidFill>
              <a:latin typeface="Arial" panose="020B0604020202020204" pitchFamily="34" charset="0"/>
              <a:cs typeface="Arial" panose="020B0604020202020204" pitchFamily="34" charset="0"/>
            </a:rPr>
            <a:t>.</a:t>
          </a:r>
          <a:endParaRPr lang="en-US" sz="1200" kern="1200" dirty="0">
            <a:solidFill>
              <a:schemeClr val="tx1"/>
            </a:solidFill>
            <a:latin typeface="Arial" panose="020B0604020202020204" pitchFamily="34" charset="0"/>
            <a:cs typeface="Arial" panose="020B0604020202020204" pitchFamily="34" charset="0"/>
          </a:endParaRPr>
        </a:p>
      </dsp:txBody>
      <dsp:txXfrm>
        <a:off x="611844" y="2016623"/>
        <a:ext cx="1544742" cy="1546369"/>
      </dsp:txXfrm>
    </dsp:sp>
    <dsp:sp modelId="{019BB818-B54C-4F07-B6D4-B3175C5F3DA9}">
      <dsp:nvSpPr>
        <dsp:cNvPr id="0" name=""/>
        <dsp:cNvSpPr/>
      </dsp:nvSpPr>
      <dsp:spPr>
        <a:xfrm rot="19025364">
          <a:off x="2250021" y="1507459"/>
          <a:ext cx="384176"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265441" y="1666265"/>
        <a:ext cx="268923" cy="35871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9126282-E02F-4EF2-B325-105F8D57F241}" type="datetimeFigureOut">
              <a:rPr lang="en-GB" smtClean="0"/>
              <a:t>10/02/2022</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8DCD16B-6786-4425-88F1-06F1537528E8}" type="slidenum">
              <a:rPr lang="en-GB" smtClean="0"/>
              <a:t>‹#›</a:t>
            </a:fld>
            <a:endParaRPr lang="en-GB"/>
          </a:p>
        </p:txBody>
      </p:sp>
    </p:spTree>
    <p:extLst>
      <p:ext uri="{BB962C8B-B14F-4D97-AF65-F5344CB8AC3E}">
        <p14:creationId xmlns:p14="http://schemas.microsoft.com/office/powerpoint/2010/main" val="467724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E026F984-7C1D-41C7-B0E5-661363576AAD}" type="datetime1">
              <a:rPr lang="en-GB" smtClean="0"/>
              <a:t>10/02/2022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4618474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B4B1E4-979D-4E41-9763-992A269A917D}" type="datetime1">
              <a:rPr lang="en-GB" smtClean="0"/>
              <a:t>10/02/2022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1894818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CFD3B8-3D95-453A-A936-1170153FF502}" type="datetime1">
              <a:rPr lang="en-GB" smtClean="0"/>
              <a:t>10/02/2022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9896134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5D6607-1AD5-4756-B5DB-A1E471ED0FD7}" type="datetime1">
              <a:rPr lang="en-GB" smtClean="0"/>
              <a:t>10/02/2022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312688950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74C943-CA14-4001-AD20-3B24FD0A7858}" type="datetime1">
              <a:rPr lang="en-GB" smtClean="0"/>
              <a:t>10/02/2022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19291655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026418-0686-4821-97FF-4C081E2F6E51}" type="datetime1">
              <a:rPr lang="en-GB" smtClean="0"/>
              <a:t>10/02/2022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07903501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AF6EF9-FE89-41AA-8EE1-23C6F7278EB4}" type="datetime1">
              <a:rPr lang="en-GB" smtClean="0"/>
              <a:t>10/02/2022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9130938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300152B-4CC9-424B-8DF1-D7867FC52BEB}" type="datetime1">
              <a:rPr lang="en-GB" smtClean="0"/>
              <a:t>10/02/2022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0728497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F0697-F240-4BB3-A3ED-6C9FB3EDCC7F}" type="datetime1">
              <a:rPr lang="en-GB" smtClean="0"/>
              <a:t>10/02/2022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7221400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89FC56CD-F9A1-4633-8ADA-CF95F8616E60}" type="datetime1">
              <a:rPr lang="en-GB" smtClean="0"/>
              <a:t>10/02/2022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90645075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292F113-6967-418A-85DA-1B0CC38881B7}" type="datetime1">
              <a:rPr lang="en-GB" smtClean="0"/>
              <a:t>10/02/2022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21774152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0A86F59-8644-4A33-9241-C17ADD50C373}" type="datetime1">
              <a:rPr lang="en-GB" smtClean="0"/>
              <a:t>10/02/2022</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710304-EE0D-4BCA-B415-2E7F52169AEF}" type="slidenum">
              <a:rPr lang="en-GB" smtClean="0"/>
              <a:t>‹#›</a:t>
            </a:fld>
            <a:endParaRPr lang="en-GB"/>
          </a:p>
        </p:txBody>
      </p:sp>
    </p:spTree>
    <p:extLst>
      <p:ext uri="{BB962C8B-B14F-4D97-AF65-F5344CB8AC3E}">
        <p14:creationId xmlns:p14="http://schemas.microsoft.com/office/powerpoint/2010/main" val="3512589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61.xml"/><Relationship Id="rId3" Type="http://schemas.openxmlformats.org/officeDocument/2006/relationships/slide" Target="slide3.xml"/><Relationship Id="rId7" Type="http://schemas.openxmlformats.org/officeDocument/2006/relationships/slide" Target="slide23.xml"/><Relationship Id="rId12" Type="http://schemas.openxmlformats.org/officeDocument/2006/relationships/slide" Target="slide5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16.xml"/><Relationship Id="rId11" Type="http://schemas.openxmlformats.org/officeDocument/2006/relationships/slide" Target="slide49.xml"/><Relationship Id="rId5" Type="http://schemas.openxmlformats.org/officeDocument/2006/relationships/slide" Target="slide9.xml"/><Relationship Id="rId10" Type="http://schemas.openxmlformats.org/officeDocument/2006/relationships/slide" Target="slide43.xml"/><Relationship Id="rId4" Type="http://schemas.openxmlformats.org/officeDocument/2006/relationships/slide" Target="slide6.xml"/><Relationship Id="rId9" Type="http://schemas.openxmlformats.org/officeDocument/2006/relationships/slide" Target="slide34.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7.gif"/></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pic>
        <p:nvPicPr>
          <p:cNvPr id="2" name="Picture 1" descr="Vamos al Grano, Nueva ley de Inclusión Laboral | HR Connec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20558"/>
            <a:ext cx="6858000" cy="4285442"/>
          </a:xfrm>
          <a:prstGeom prst="rect">
            <a:avLst/>
          </a:prstGeom>
          <a:ln>
            <a:noFill/>
          </a:ln>
        </p:spPr>
      </p:pic>
      <p:sp>
        <p:nvSpPr>
          <p:cNvPr id="5" name="TextBox 4"/>
          <p:cNvSpPr txBox="1"/>
          <p:nvPr/>
        </p:nvSpPr>
        <p:spPr>
          <a:xfrm>
            <a:off x="543966" y="2309270"/>
            <a:ext cx="5770066" cy="2532370"/>
          </a:xfrm>
          <a:prstGeom prst="rect">
            <a:avLst/>
          </a:prstGeom>
          <a:noFill/>
        </p:spPr>
        <p:txBody>
          <a:bodyPr wrap="square" rtlCol="0">
            <a:spAutoFit/>
          </a:bodyPr>
          <a:lstStyle/>
          <a:p>
            <a:pPr algn="ctr">
              <a:defRPr b="0" i="0"/>
            </a:pPr>
            <a:r>
              <a:rPr lang="1106" sz="2000" b="1" dirty="0">
                <a:latin typeface="Arial" panose="020B0604020202020204" pitchFamily="34" charset="0"/>
                <a:cs typeface="Arial" panose="020B0604020202020204" pitchFamily="34" charset="0"/>
              </a:rPr>
              <a:t>Bwrdd Iechyd Prifysgol Hywel Dda</a:t>
            </a:r>
          </a:p>
          <a:p>
            <a:pPr algn="ctr"/>
            <a:endParaRPr lang="en-GB" sz="2000" b="1" dirty="0">
              <a:latin typeface="Arial" panose="020B0604020202020204" pitchFamily="34" charset="0"/>
              <a:cs typeface="Arial" panose="020B0604020202020204" pitchFamily="34" charset="0"/>
            </a:endParaRPr>
          </a:p>
          <a:p>
            <a:pPr algn="ctr">
              <a:defRPr b="0" i="0"/>
            </a:pPr>
            <a:r>
              <a:rPr lang="1106" sz="2000" b="1" dirty="0">
                <a:latin typeface="Arial" panose="020B0604020202020204" pitchFamily="34" charset="0"/>
                <a:cs typeface="Arial" panose="020B0604020202020204" pitchFamily="34" charset="0"/>
              </a:rPr>
              <a:t>Adroddiad Blynyddol ar </a:t>
            </a:r>
            <a:r>
              <a:rPr lang="en-GB" sz="2000" b="1" dirty="0">
                <a:latin typeface="Arial" panose="020B0604020202020204" pitchFamily="34" charset="0"/>
                <a:cs typeface="Arial" panose="020B0604020202020204" pitchFamily="34" charset="0"/>
              </a:rPr>
              <a:t/>
            </a:r>
            <a:br>
              <a:rPr lang="en-GB" sz="2000" b="1" dirty="0">
                <a:latin typeface="Arial" panose="020B0604020202020204" pitchFamily="34" charset="0"/>
                <a:cs typeface="Arial" panose="020B0604020202020204" pitchFamily="34" charset="0"/>
              </a:rPr>
            </a:br>
            <a:r>
              <a:rPr lang="1106" sz="2000" b="1" dirty="0">
                <a:latin typeface="Arial" panose="020B0604020202020204" pitchFamily="34" charset="0"/>
                <a:cs typeface="Arial" panose="020B0604020202020204" pitchFamily="34" charset="0"/>
              </a:rPr>
              <a:t>Gydraddoldeb </a:t>
            </a:r>
            <a:r>
              <a:rPr lang="en-GB" sz="2000" b="1" dirty="0" err="1">
                <a:latin typeface="Arial" panose="020B0604020202020204" pitchFamily="34" charset="0"/>
                <a:cs typeface="Arial" panose="020B0604020202020204" pitchFamily="34" charset="0"/>
              </a:rPr>
              <a:t>yn</a:t>
            </a:r>
            <a:r>
              <a:rPr lang="en-GB" sz="2000" b="1" dirty="0">
                <a:latin typeface="Arial" panose="020B0604020202020204" pitchFamily="34" charset="0"/>
                <a:cs typeface="Arial" panose="020B0604020202020204" pitchFamily="34" charset="0"/>
              </a:rPr>
              <a:t> </a:t>
            </a:r>
            <a:r>
              <a:rPr lang="1106" sz="2000" b="1" dirty="0">
                <a:latin typeface="Arial" panose="020B0604020202020204" pitchFamily="34" charset="0"/>
                <a:cs typeface="Arial" panose="020B0604020202020204" pitchFamily="34" charset="0"/>
              </a:rPr>
              <a:t>y Gweithlu</a:t>
            </a:r>
          </a:p>
          <a:p>
            <a:pPr algn="ctr">
              <a:defRPr b="0" i="0"/>
            </a:pPr>
            <a:r>
              <a:rPr lang="1106" sz="2000" b="1" dirty="0">
                <a:latin typeface="Arial" panose="020B0604020202020204" pitchFamily="34" charset="0"/>
                <a:cs typeface="Arial" panose="020B0604020202020204" pitchFamily="34" charset="0"/>
              </a:rPr>
              <a:t> </a:t>
            </a:r>
          </a:p>
          <a:p>
            <a:pPr algn="ctr">
              <a:defRPr b="0" i="0"/>
            </a:pPr>
            <a:r>
              <a:rPr lang="1106" sz="2000" b="1" dirty="0">
                <a:latin typeface="Arial" panose="020B0604020202020204" pitchFamily="34" charset="0"/>
                <a:cs typeface="Arial" panose="020B0604020202020204" pitchFamily="34" charset="0"/>
              </a:rPr>
              <a:t>Cyfnod Adrodd 1 Ebrill 2020-31 Mawrth 2021</a:t>
            </a:r>
          </a:p>
          <a:p>
            <a:pPr algn="ctr"/>
            <a:endParaRPr lang="en-GB" sz="2000" dirty="0">
              <a:latin typeface="Arial" panose="020B0604020202020204" pitchFamily="34" charset="0"/>
              <a:cs typeface="Arial" panose="020B0604020202020204" pitchFamily="34" charset="0"/>
            </a:endParaRPr>
          </a:p>
          <a:p>
            <a:pPr algn="ctr"/>
            <a:endParaRPr lang="en-GB" sz="2000" dirty="0">
              <a:solidFill>
                <a:schemeClr val="bg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b="0" i="0"/>
            </a:pPr>
            <a:fld id="{F49C670B-3CAF-46E0-9D98-DB8780EFEECD}" type="slidenum">
              <a:rPr lang="en-GB" smtClean="0"/>
              <a:t>1</a:t>
            </a:fld>
            <a:endParaRPr lang="en-GB"/>
          </a:p>
        </p:txBody>
      </p:sp>
    </p:spTree>
    <p:extLst>
      <p:ext uri="{BB962C8B-B14F-4D97-AF65-F5344CB8AC3E}">
        <p14:creationId xmlns:p14="http://schemas.microsoft.com/office/powerpoint/2010/main" val="40653913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grpSp>
        <p:nvGrpSpPr>
          <p:cNvPr id="3" name="Group 2">
            <a:extLst>
              <a:ext uri="{FF2B5EF4-FFF2-40B4-BE49-F238E27FC236}">
                <a16:creationId xmlns:a16="http://schemas.microsoft.com/office/drawing/2014/main" id="{765E2D5B-F374-DD45-8F7B-B9358FFF8CBF}"/>
              </a:ext>
            </a:extLst>
          </p:cNvPr>
          <p:cNvGrpSpPr/>
          <p:nvPr/>
        </p:nvGrpSpPr>
        <p:grpSpPr>
          <a:xfrm>
            <a:off x="189758" y="812886"/>
            <a:ext cx="2184772" cy="3120075"/>
            <a:chOff x="2770044" y="5021878"/>
            <a:chExt cx="4856051" cy="7251949"/>
          </a:xfrm>
          <a:solidFill>
            <a:schemeClr val="accent1">
              <a:lumMod val="60000"/>
              <a:lumOff val="40000"/>
            </a:schemeClr>
          </a:solidFill>
        </p:grpSpPr>
        <p:sp>
          <p:nvSpPr>
            <p:cNvPr id="5" name="Oval 4">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6" name="Oval 5">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7" name="Rectangle 6">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8" name="Oval 7">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9" name="TextBox 8">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10" name="Subtitle 2">
              <a:extLst>
                <a:ext uri="{FF2B5EF4-FFF2-40B4-BE49-F238E27FC236}">
                  <a16:creationId xmlns:a16="http://schemas.microsoft.com/office/drawing/2014/main" id="{397D6920-0522-F841-A0DB-A30C1D5A011E}"/>
                </a:ext>
              </a:extLst>
            </p:cNvPr>
            <p:cNvSpPr txBox="1"/>
            <p:nvPr/>
          </p:nvSpPr>
          <p:spPr>
            <a:xfrm>
              <a:off x="3268979" y="9593319"/>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a:extLst>
              <a:ext uri="{FF2B5EF4-FFF2-40B4-BE49-F238E27FC236}">
                <a16:creationId xmlns:a16="http://schemas.microsoft.com/office/drawing/2014/main" id="{765E2D5B-F374-DD45-8F7B-B9358FFF8CBF}"/>
              </a:ext>
            </a:extLst>
          </p:cNvPr>
          <p:cNvGrpSpPr/>
          <p:nvPr/>
        </p:nvGrpSpPr>
        <p:grpSpPr>
          <a:xfrm>
            <a:off x="2563358" y="839468"/>
            <a:ext cx="1973285" cy="2946872"/>
            <a:chOff x="2770044" y="5021878"/>
            <a:chExt cx="4856051" cy="7251949"/>
          </a:xfrm>
          <a:solidFill>
            <a:schemeClr val="accent1">
              <a:lumMod val="60000"/>
              <a:lumOff val="40000"/>
            </a:schemeClr>
          </a:solidFill>
        </p:grpSpPr>
        <p:sp>
          <p:nvSpPr>
            <p:cNvPr id="12" name="Oval 11">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3" name="Oval 12">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4" name="Rectangle 13">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5" name="Oval 14">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6" name="TextBox 15">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17" name="Subtitle 2">
              <a:extLst>
                <a:ext uri="{FF2B5EF4-FFF2-40B4-BE49-F238E27FC236}">
                  <a16:creationId xmlns:a16="http://schemas.microsoft.com/office/drawing/2014/main" id="{397D6920-0522-F841-A0DB-A30C1D5A011E}"/>
                </a:ext>
              </a:extLst>
            </p:cNvPr>
            <p:cNvSpPr txBox="1"/>
            <p:nvPr/>
          </p:nvSpPr>
          <p:spPr>
            <a:xfrm>
              <a:off x="3233340" y="8408075"/>
              <a:ext cx="3924811" cy="2760740"/>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defRPr b="0" i="0"/>
              </a:pPr>
              <a:r>
                <a:rPr lang="1106" sz="1100" dirty="0">
                  <a:solidFill>
                    <a:schemeClr val="tx1"/>
                  </a:solidFill>
                  <a:latin typeface="Arial" panose="020B0604020202020204" pitchFamily="34" charset="0"/>
                  <a:cs typeface="Arial" panose="020B0604020202020204" pitchFamily="34" charset="0"/>
                </a:rPr>
                <a:t>Dyddiadau allweddol ar hyd y flwyddyn i hyrwyddo’r rhwydwaith a’r cymorth a gynigir, gan gynnwys Diwrnod Cofio Trawsrywioldeb</a:t>
              </a:r>
              <a:r>
                <a:rPr lang="en-GB" sz="1100" dirty="0">
                  <a:solidFill>
                    <a:schemeClr val="tx1"/>
                  </a:solidFill>
                  <a:latin typeface="Arial" panose="020B0604020202020204" pitchFamily="34" charset="0"/>
                  <a:cs typeface="Arial" panose="020B0604020202020204" pitchFamily="34" charset="0"/>
                </a:rPr>
                <a:t>.</a:t>
              </a:r>
              <a:endParaRPr lang="en-US" sz="1100" dirty="0">
                <a:solidFill>
                  <a:schemeClr val="tx1"/>
                </a:solidFill>
                <a:latin typeface="Arial" panose="020B0604020202020204" pitchFamily="34" charset="0"/>
                <a:ea typeface="Lato" panose="020F0502020204030203"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765E2D5B-F374-DD45-8F7B-B9358FFF8CBF}"/>
              </a:ext>
            </a:extLst>
          </p:cNvPr>
          <p:cNvGrpSpPr/>
          <p:nvPr/>
        </p:nvGrpSpPr>
        <p:grpSpPr>
          <a:xfrm>
            <a:off x="4696016" y="839468"/>
            <a:ext cx="1973285" cy="2946872"/>
            <a:chOff x="2770044" y="5021878"/>
            <a:chExt cx="4856051" cy="7251949"/>
          </a:xfrm>
          <a:solidFill>
            <a:schemeClr val="accent1">
              <a:lumMod val="60000"/>
              <a:lumOff val="40000"/>
            </a:schemeClr>
          </a:solidFill>
        </p:grpSpPr>
        <p:sp>
          <p:nvSpPr>
            <p:cNvPr id="19" name="Oval 18">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0" name="Oval 19">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1" name="Rectangle 20">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2" name="Oval 21">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3" name="TextBox 22">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24" name="Subtitle 2">
              <a:extLst>
                <a:ext uri="{FF2B5EF4-FFF2-40B4-BE49-F238E27FC236}">
                  <a16:creationId xmlns:a16="http://schemas.microsoft.com/office/drawing/2014/main" id="{397D6920-0522-F841-A0DB-A30C1D5A011E}"/>
                </a:ext>
              </a:extLst>
            </p:cNvPr>
            <p:cNvSpPr txBox="1"/>
            <p:nvPr/>
          </p:nvSpPr>
          <p:spPr>
            <a:xfrm>
              <a:off x="3265115" y="8448217"/>
              <a:ext cx="3996450" cy="2795173"/>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defRPr b="0" i="0"/>
              </a:pPr>
              <a:r>
                <a:rPr lang="1106" sz="1100" dirty="0">
                  <a:solidFill>
                    <a:schemeClr val="tx1"/>
                  </a:solidFill>
                  <a:latin typeface="Arial" panose="020B0604020202020204" pitchFamily="34" charset="0"/>
                  <a:cs typeface="Arial" panose="020B0604020202020204" pitchFamily="34" charset="0"/>
                </a:rPr>
                <a:t>Talwyd ffioedd tanysgrifio i Raglen Hyrwyddwyr Amrywiaeth Stonewall Cymru ar gyfer 2021-22</a:t>
              </a:r>
              <a:r>
                <a:rPr lang="en-GB" sz="1100" dirty="0">
                  <a:solidFill>
                    <a:schemeClr val="tx1"/>
                  </a:solidFill>
                  <a:latin typeface="Arial" panose="020B0604020202020204" pitchFamily="34" charset="0"/>
                  <a:cs typeface="Arial" panose="020B0604020202020204" pitchFamily="34" charset="0"/>
                </a:rPr>
                <a:t>.</a:t>
              </a:r>
            </a:p>
            <a:p>
              <a:pPr>
                <a:lnSpc>
                  <a:spcPts val="1422"/>
                </a:lnSpc>
              </a:pPr>
              <a:endParaRPr lang="en-US" sz="1100" dirty="0">
                <a:solidFill>
                  <a:srgbClr val="FFFFFF"/>
                </a:solidFill>
                <a:latin typeface="Arial" panose="020B0604020202020204" pitchFamily="34" charset="0"/>
                <a:ea typeface="Lato" panose="020F0502020204030203" pitchFamily="34" charset="0"/>
                <a:cs typeface="Arial" panose="020B0604020202020204" pitchFamily="34" charset="0"/>
              </a:endParaRPr>
            </a:p>
          </p:txBody>
        </p:sp>
      </p:grpSp>
      <p:sp>
        <p:nvSpPr>
          <p:cNvPr id="2" name="Rectangle 1"/>
          <p:cNvSpPr/>
          <p:nvPr/>
        </p:nvSpPr>
        <p:spPr>
          <a:xfrm>
            <a:off x="292816" y="2149950"/>
            <a:ext cx="1942282" cy="1438471"/>
          </a:xfrm>
          <a:prstGeom prst="rect">
            <a:avLst/>
          </a:prstGeom>
        </p:spPr>
        <p:txBody>
          <a:bodyPr wrap="square">
            <a:spAutoFit/>
          </a:bodyPr>
          <a:lstStyle/>
          <a:p>
            <a:pPr lvl="0" algn="ctr">
              <a:lnSpc>
                <a:spcPct val="115000"/>
              </a:lnSpc>
              <a:spcAft>
                <a:spcPts val="1000"/>
              </a:spcAft>
              <a:buSzPts val="1200"/>
              <a:defRPr b="0" i="0"/>
            </a:pPr>
            <a:r>
              <a:rPr lang="1106" sz="1100" dirty="0">
                <a:latin typeface="Arial" panose="020B0604020202020204" pitchFamily="34" charset="0"/>
                <a:ea typeface="Arial" panose="020B0604020202020204" pitchFamily="34" charset="0"/>
              </a:rPr>
              <a:t>Hyrwyddwyd </a:t>
            </a:r>
            <a:r>
              <a:rPr lang="en-GB" sz="1100" dirty="0">
                <a:latin typeface="Arial" panose="020B0604020202020204" pitchFamily="34" charset="0"/>
                <a:ea typeface="Arial" panose="020B0604020202020204" pitchFamily="34" charset="0"/>
              </a:rPr>
              <a:t>y </a:t>
            </a:r>
            <a:r>
              <a:rPr lang="1106" sz="1100" dirty="0">
                <a:latin typeface="Arial" panose="020B0604020202020204" pitchFamily="34" charset="0"/>
                <a:ea typeface="Arial" panose="020B0604020202020204" pitchFamily="34" charset="0"/>
              </a:rPr>
              <a:t>rhwydwaith staff </a:t>
            </a:r>
            <a:r>
              <a:rPr lang="en-GB" sz="1100" dirty="0">
                <a:latin typeface="Arial" panose="020B0604020202020204" pitchFamily="34" charset="0"/>
                <a:ea typeface="Arial" panose="020B0604020202020204" pitchFamily="34" charset="0"/>
              </a:rPr>
              <a:t>E</a:t>
            </a:r>
            <a:r>
              <a:rPr lang="1106" sz="1100" dirty="0">
                <a:latin typeface="Arial" panose="020B0604020202020204" pitchFamily="34" charset="0"/>
                <a:ea typeface="Arial" panose="020B0604020202020204" pitchFamily="34" charset="0"/>
              </a:rPr>
              <a:t>nfys trwy negeseuon e-bost cyffredinol a thudalen Facebook y staff, a hynny er mwyn cynyddu ymwybyddiaeth ac aelodaeth o’r rhwydwaith</a:t>
            </a:r>
            <a:r>
              <a:rPr lang="en-GB" sz="1100" dirty="0">
                <a:latin typeface="Arial" panose="020B0604020202020204" pitchFamily="34" charset="0"/>
                <a:ea typeface="Arial" panose="020B0604020202020204" pitchFamily="34" charset="0"/>
              </a:rPr>
              <a:t>.</a:t>
            </a:r>
            <a:endParaRPr lang="en-GB" sz="1100" dirty="0">
              <a:latin typeface="Arial" panose="020B0604020202020204" pitchFamily="34" charset="0"/>
              <a:ea typeface="Times New Roman" panose="02020603050405020304" pitchFamily="18" charset="0"/>
            </a:endParaRPr>
          </a:p>
        </p:txBody>
      </p:sp>
      <p:grpSp>
        <p:nvGrpSpPr>
          <p:cNvPr id="25" name="Group 24">
            <a:extLst>
              <a:ext uri="{FF2B5EF4-FFF2-40B4-BE49-F238E27FC236}">
                <a16:creationId xmlns:a16="http://schemas.microsoft.com/office/drawing/2014/main" id="{EA6D77FF-2613-B740-AF1F-D822AE9D42E2}"/>
              </a:ext>
            </a:extLst>
          </p:cNvPr>
          <p:cNvGrpSpPr/>
          <p:nvPr/>
        </p:nvGrpSpPr>
        <p:grpSpPr>
          <a:xfrm>
            <a:off x="353210" y="3946034"/>
            <a:ext cx="1973285" cy="2946872"/>
            <a:chOff x="2770044" y="5021878"/>
            <a:chExt cx="4856051" cy="7251949"/>
          </a:xfrm>
          <a:solidFill>
            <a:schemeClr val="bg1">
              <a:lumMod val="85000"/>
            </a:schemeClr>
          </a:solidFill>
        </p:grpSpPr>
        <p:sp>
          <p:nvSpPr>
            <p:cNvPr id="26" name="Oval 25">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7" name="Oval 26">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8" name="Rectangle 27">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9" name="Oval 28">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0" name="TextBox 29">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31" name="Subtitle 2">
              <a:extLst>
                <a:ext uri="{FF2B5EF4-FFF2-40B4-BE49-F238E27FC236}">
                  <a16:creationId xmlns:a16="http://schemas.microsoft.com/office/drawing/2014/main" id="{CF59A167-7C6B-F44D-BBC9-C81BCF883093}"/>
                </a:ext>
              </a:extLst>
            </p:cNvPr>
            <p:cNvSpPr txBox="1"/>
            <p:nvPr/>
          </p:nvSpPr>
          <p:spPr>
            <a:xfrm>
              <a:off x="3268979" y="9593319"/>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32" name="Group 31">
            <a:extLst>
              <a:ext uri="{FF2B5EF4-FFF2-40B4-BE49-F238E27FC236}">
                <a16:creationId xmlns:a16="http://schemas.microsoft.com/office/drawing/2014/main" id="{EA6D77FF-2613-B740-AF1F-D822AE9D42E2}"/>
              </a:ext>
            </a:extLst>
          </p:cNvPr>
          <p:cNvGrpSpPr/>
          <p:nvPr/>
        </p:nvGrpSpPr>
        <p:grpSpPr>
          <a:xfrm>
            <a:off x="2514398" y="3957598"/>
            <a:ext cx="2132498" cy="3078174"/>
            <a:chOff x="2770044" y="5021878"/>
            <a:chExt cx="4856051" cy="7251949"/>
          </a:xfrm>
          <a:solidFill>
            <a:schemeClr val="bg1">
              <a:lumMod val="85000"/>
            </a:schemeClr>
          </a:solidFill>
        </p:grpSpPr>
        <p:sp>
          <p:nvSpPr>
            <p:cNvPr id="33" name="Oval 32">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4" name="Oval 33">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5" name="Rectangle 34">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6" name="Oval 35">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7" name="TextBox 36">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38" name="Subtitle 2">
              <a:extLst>
                <a:ext uri="{FF2B5EF4-FFF2-40B4-BE49-F238E27FC236}">
                  <a16:creationId xmlns:a16="http://schemas.microsoft.com/office/drawing/2014/main" id="{CF59A167-7C6B-F44D-BBC9-C81BCF883093}"/>
                </a:ext>
              </a:extLst>
            </p:cNvPr>
            <p:cNvSpPr txBox="1"/>
            <p:nvPr/>
          </p:nvSpPr>
          <p:spPr>
            <a:xfrm>
              <a:off x="3267047" y="9577601"/>
              <a:ext cx="3867205" cy="536401"/>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defRPr b="0" i="0"/>
              </a:pPr>
              <a:r>
                <a:rPr lang="1106" sz="975">
                  <a:solidFill>
                    <a:srgbClr val="FFFFFF"/>
                  </a:solidFill>
                  <a:latin typeface="Lato" panose="020F0502020204030203" pitchFamily="34" charset="0"/>
                  <a:ea typeface="Lato" panose="020F0502020204030203" pitchFamily="34" charset="0"/>
                  <a:cs typeface="Lato" panose="020F0502020204030203" pitchFamily="34" charset="0"/>
                </a:rPr>
                <a:t>.</a:t>
              </a:r>
              <a:endParaRPr lang="en-US" sz="975">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39" name="Group 38">
            <a:extLst>
              <a:ext uri="{FF2B5EF4-FFF2-40B4-BE49-F238E27FC236}">
                <a16:creationId xmlns:a16="http://schemas.microsoft.com/office/drawing/2014/main" id="{EA6D77FF-2613-B740-AF1F-D822AE9D42E2}"/>
              </a:ext>
            </a:extLst>
          </p:cNvPr>
          <p:cNvGrpSpPr/>
          <p:nvPr/>
        </p:nvGrpSpPr>
        <p:grpSpPr>
          <a:xfrm>
            <a:off x="4748535" y="3946034"/>
            <a:ext cx="1973285" cy="2946872"/>
            <a:chOff x="2770044" y="5021878"/>
            <a:chExt cx="4856051" cy="7251949"/>
          </a:xfrm>
          <a:solidFill>
            <a:schemeClr val="bg1">
              <a:lumMod val="85000"/>
            </a:schemeClr>
          </a:solidFill>
        </p:grpSpPr>
        <p:sp>
          <p:nvSpPr>
            <p:cNvPr id="41" name="Oval 40">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42" name="Rectangle 41">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43" name="Oval 42">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44" name="TextBox 43">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sp>
          <p:nvSpPr>
            <p:cNvPr id="45" name="Subtitle 2">
              <a:extLst>
                <a:ext uri="{FF2B5EF4-FFF2-40B4-BE49-F238E27FC236}">
                  <a16:creationId xmlns:a16="http://schemas.microsoft.com/office/drawing/2014/main" id="{CF59A167-7C6B-F44D-BBC9-C81BCF883093}"/>
                </a:ext>
              </a:extLst>
            </p:cNvPr>
            <p:cNvSpPr txBox="1"/>
            <p:nvPr/>
          </p:nvSpPr>
          <p:spPr>
            <a:xfrm>
              <a:off x="3268979" y="9593317"/>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40" name="Oval 39">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grpSp>
      <p:sp>
        <p:nvSpPr>
          <p:cNvPr id="46" name="Rectangle 45"/>
          <p:cNvSpPr/>
          <p:nvPr/>
        </p:nvSpPr>
        <p:spPr>
          <a:xfrm>
            <a:off x="458413" y="5363115"/>
            <a:ext cx="1756328" cy="1056425"/>
          </a:xfrm>
          <a:prstGeom prst="rect">
            <a:avLst/>
          </a:prstGeom>
        </p:spPr>
        <p:txBody>
          <a:bodyPr wrap="square">
            <a:spAutoFit/>
          </a:bodyPr>
          <a:lstStyle/>
          <a:p>
            <a:pPr lvl="0" algn="ctr">
              <a:lnSpc>
                <a:spcPct val="115000"/>
              </a:lnSpc>
              <a:spcAft>
                <a:spcPts val="1000"/>
              </a:spcAft>
              <a:buSzPts val="1200"/>
              <a:defRPr b="0" i="0"/>
            </a:pPr>
            <a:r>
              <a:rPr lang="1106" sz="1100" dirty="0">
                <a:latin typeface="Arial" panose="020B0604020202020204" pitchFamily="34" charset="0"/>
                <a:ea typeface="Arial" panose="020B0604020202020204" pitchFamily="34" charset="0"/>
                <a:cs typeface="Arial" panose="020B0604020202020204" pitchFamily="34" charset="0"/>
              </a:rPr>
              <a:t>Mynychodd aelodau o’r gweithgor, </a:t>
            </a:r>
            <a:r>
              <a:rPr lang="en-GB" sz="1100" dirty="0" err="1">
                <a:latin typeface="Arial" panose="020B0604020202020204" pitchFamily="34" charset="0"/>
                <a:ea typeface="Arial" panose="020B0604020202020204" pitchFamily="34" charset="0"/>
                <a:cs typeface="Arial" panose="020B0604020202020204" pitchFamily="34" charset="0"/>
              </a:rPr>
              <a:t>yn</a:t>
            </a:r>
            <a:r>
              <a:rPr lang="en-GB" sz="1100" dirty="0">
                <a:latin typeface="Arial" panose="020B0604020202020204" pitchFamily="34" charset="0"/>
                <a:ea typeface="Arial" panose="020B0604020202020204" pitchFamily="34" charset="0"/>
                <a:cs typeface="Arial" panose="020B0604020202020204" pitchFamily="34" charset="0"/>
              </a:rPr>
              <a:t> c</a:t>
            </a:r>
            <a:r>
              <a:rPr lang="1106" sz="1100" dirty="0">
                <a:latin typeface="Arial" panose="020B0604020202020204" pitchFamily="34" charset="0"/>
                <a:ea typeface="Arial" panose="020B0604020202020204" pitchFamily="34" charset="0"/>
                <a:cs typeface="Arial" panose="020B0604020202020204" pitchFamily="34" charset="0"/>
              </a:rPr>
              <a:t>ynnwys staff recriwtio, sesiynau ymgynghori arbenigol gan Stonewall Cymru</a:t>
            </a:r>
            <a:r>
              <a:rPr lang="en-GB" sz="1100" dirty="0">
                <a:latin typeface="Arial" panose="020B0604020202020204" pitchFamily="34" charset="0"/>
                <a:ea typeface="Arial" panose="020B0604020202020204" pitchFamily="34" charset="0"/>
                <a:cs typeface="Arial" panose="020B0604020202020204" pitchFamily="34" charset="0"/>
              </a:rPr>
              <a:t>.</a:t>
            </a:r>
            <a:endParaRPr lang="en-GB" sz="1100" dirty="0">
              <a:latin typeface="Arial" panose="020B0604020202020204" pitchFamily="34" charset="0"/>
              <a:ea typeface="Times New Roman" panose="02020603050405020304" pitchFamily="18" charset="0"/>
              <a:cs typeface="Arial" panose="020B0604020202020204" pitchFamily="34" charset="0"/>
            </a:endParaRPr>
          </a:p>
        </p:txBody>
      </p:sp>
      <p:sp>
        <p:nvSpPr>
          <p:cNvPr id="47" name="Rectangle 46"/>
          <p:cNvSpPr/>
          <p:nvPr/>
        </p:nvSpPr>
        <p:spPr>
          <a:xfrm>
            <a:off x="2655837" y="5157055"/>
            <a:ext cx="1834624" cy="1827808"/>
          </a:xfrm>
          <a:prstGeom prst="rect">
            <a:avLst/>
          </a:prstGeom>
        </p:spPr>
        <p:txBody>
          <a:bodyPr wrap="square">
            <a:spAutoFit/>
          </a:bodyPr>
          <a:lstStyle/>
          <a:p>
            <a:pPr lvl="0" algn="ctr">
              <a:lnSpc>
                <a:spcPct val="115000"/>
              </a:lnSpc>
              <a:spcAft>
                <a:spcPts val="1000"/>
              </a:spcAft>
              <a:buSzPts val="1200"/>
              <a:defRPr b="0" i="0"/>
            </a:pPr>
            <a:r>
              <a:rPr lang="1106" sz="1100" dirty="0">
                <a:latin typeface="Arial" panose="020B0604020202020204" pitchFamily="34" charset="0"/>
                <a:ea typeface="Arial" panose="020B0604020202020204" pitchFamily="34" charset="0"/>
              </a:rPr>
              <a:t>Cynigiwyd hyfforddiant Stonewall Cymru i’r holl staff, a oedd yn cynnwys: Cyflwyno Cynghreiriaeth, </a:t>
            </a:r>
            <a:r>
              <a:rPr lang="en-GB" sz="1100" dirty="0">
                <a:latin typeface="Arial" panose="020B0604020202020204" pitchFamily="34" charset="0"/>
                <a:ea typeface="Arial" panose="020B0604020202020204" pitchFamily="34" charset="0"/>
              </a:rPr>
              <a:t>a </a:t>
            </a:r>
            <a:r>
              <a:rPr lang="1106" sz="1100" dirty="0">
                <a:latin typeface="Arial" panose="020B0604020202020204" pitchFamily="34" charset="0"/>
                <a:ea typeface="Arial" panose="020B0604020202020204" pitchFamily="34" charset="0"/>
              </a:rPr>
              <a:t>Rhannau </a:t>
            </a:r>
            <a:r>
              <a:rPr lang="en-GB" sz="1100" dirty="0">
                <a:latin typeface="Arial" panose="020B0604020202020204" pitchFamily="34" charset="0"/>
                <a:ea typeface="Arial" panose="020B0604020202020204" pitchFamily="34" charset="0"/>
              </a:rPr>
              <a:t>1 a 2 </a:t>
            </a:r>
            <a:r>
              <a:rPr lang="en-GB" sz="1100" dirty="0" err="1">
                <a:latin typeface="Arial" panose="020B0604020202020204" pitchFamily="34" charset="0"/>
                <a:ea typeface="Arial" panose="020B0604020202020204" pitchFamily="34" charset="0"/>
              </a:rPr>
              <a:t>o’r</a:t>
            </a:r>
            <a:r>
              <a:rPr lang="en-GB" sz="1100" dirty="0">
                <a:latin typeface="Arial" panose="020B0604020202020204" pitchFamily="34" charset="0"/>
                <a:ea typeface="Arial" panose="020B0604020202020204" pitchFamily="34" charset="0"/>
              </a:rPr>
              <a:t> </a:t>
            </a:r>
            <a:r>
              <a:rPr lang="1106" sz="1100" dirty="0">
                <a:latin typeface="Arial" panose="020B0604020202020204" pitchFamily="34" charset="0"/>
                <a:ea typeface="Arial" panose="020B0604020202020204" pitchFamily="34" charset="0"/>
              </a:rPr>
              <a:t>Rhaglen Cyflenwi Gwasanaethau Cynhwysol a Chynghreiriaid</a:t>
            </a:r>
            <a:r>
              <a:rPr lang="en-GB" sz="1100" dirty="0">
                <a:latin typeface="Arial" panose="020B0604020202020204" pitchFamily="34" charset="0"/>
                <a:ea typeface="Arial" panose="020B0604020202020204" pitchFamily="34" charset="0"/>
              </a:rPr>
              <a:t>.</a:t>
            </a:r>
            <a:endParaRPr lang="en-GB" sz="1100" dirty="0">
              <a:latin typeface="Arial" panose="020B0604020202020204" pitchFamily="34" charset="0"/>
              <a:ea typeface="Times New Roman" panose="02020603050405020304" pitchFamily="18" charset="0"/>
            </a:endParaRPr>
          </a:p>
        </p:txBody>
      </p:sp>
      <p:sp>
        <p:nvSpPr>
          <p:cNvPr id="48" name="Rectangle 47"/>
          <p:cNvSpPr/>
          <p:nvPr/>
        </p:nvSpPr>
        <p:spPr>
          <a:xfrm>
            <a:off x="4843464" y="5241694"/>
            <a:ext cx="1784480" cy="1438471"/>
          </a:xfrm>
          <a:prstGeom prst="rect">
            <a:avLst/>
          </a:prstGeom>
        </p:spPr>
        <p:txBody>
          <a:bodyPr wrap="square">
            <a:spAutoFit/>
          </a:bodyPr>
          <a:lstStyle/>
          <a:p>
            <a:pPr lvl="0" algn="ctr">
              <a:lnSpc>
                <a:spcPct val="115000"/>
              </a:lnSpc>
              <a:spcAft>
                <a:spcPts val="1000"/>
              </a:spcAft>
              <a:buSzPts val="1200"/>
              <a:defRPr b="0" i="0"/>
            </a:pPr>
            <a:r>
              <a:rPr lang="1106" sz="1100" dirty="0">
                <a:latin typeface="Arial" panose="020B0604020202020204" pitchFamily="34" charset="0"/>
                <a:ea typeface="Arial" panose="020B0604020202020204" pitchFamily="34" charset="0"/>
              </a:rPr>
              <a:t>Cynigiwyd hyfforddiant gan Diverse Cymru i’r holl staff, a oedd yn cynnwys: Ymwybyddiaeth o Gydraddoldeb ac Amrywiaeth</a:t>
            </a:r>
            <a:r>
              <a:rPr lang="en-GB" sz="1100" dirty="0">
                <a:latin typeface="Arial" panose="020B0604020202020204" pitchFamily="34" charset="0"/>
                <a:ea typeface="Arial" panose="020B0604020202020204" pitchFamily="34" charset="0"/>
              </a:rPr>
              <a:t>,</a:t>
            </a:r>
            <a:r>
              <a:rPr lang="1106" sz="1100" dirty="0">
                <a:latin typeface="Arial" panose="020B0604020202020204" pitchFamily="34" charset="0"/>
                <a:ea typeface="Arial" panose="020B0604020202020204" pitchFamily="34" charset="0"/>
              </a:rPr>
              <a:t> a Rhagfarn Ddiarwybod</a:t>
            </a:r>
            <a:r>
              <a:rPr lang="en-GB" sz="1100" dirty="0">
                <a:latin typeface="Arial" panose="020B0604020202020204" pitchFamily="34" charset="0"/>
                <a:ea typeface="Arial" panose="020B0604020202020204" pitchFamily="34" charset="0"/>
              </a:rPr>
              <a:t>.</a:t>
            </a:r>
            <a:endParaRPr lang="en-GB" sz="1100" dirty="0">
              <a:latin typeface="Arial" panose="020B0604020202020204" pitchFamily="34" charset="0"/>
              <a:ea typeface="Times New Roman" panose="02020603050405020304" pitchFamily="18" charset="0"/>
            </a:endParaRPr>
          </a:p>
        </p:txBody>
      </p:sp>
      <p:sp>
        <p:nvSpPr>
          <p:cNvPr id="49" name="Vertical Scroll 48"/>
          <p:cNvSpPr/>
          <p:nvPr/>
        </p:nvSpPr>
        <p:spPr>
          <a:xfrm>
            <a:off x="75645" y="7122942"/>
            <a:ext cx="2830773" cy="2497638"/>
          </a:xfrm>
          <a:prstGeom prst="vertic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Sefydlwyd grŵp gorchwyl a gorffen i gwblhau Mynegai Cydraddoldeb yn y Gweithle Stonewall 2021. Mae’r grŵp wedi cwrdd sawl gwaith, a chafwyd mewnbwn a chymorth gan Stonewall Cymru ynghylch cyflwyniad eleni. Mae’r cyflwyniad ar y trywydd iawn ar gyfer mis Hydref 2021</a:t>
            </a:r>
            <a:r>
              <a:rPr lang="1106" sz="1200" dirty="0">
                <a:solidFill>
                  <a:schemeClr val="tx1"/>
                </a:solidFill>
              </a:rPr>
              <a:t>.</a:t>
            </a:r>
            <a:endParaRPr lang="en-GB" sz="1200" dirty="0">
              <a:solidFill>
                <a:schemeClr val="tx1"/>
              </a:solidFill>
            </a:endParaRPr>
          </a:p>
        </p:txBody>
      </p:sp>
      <p:sp>
        <p:nvSpPr>
          <p:cNvPr id="50" name="Oval Callout 49"/>
          <p:cNvSpPr/>
          <p:nvPr/>
        </p:nvSpPr>
        <p:spPr>
          <a:xfrm>
            <a:off x="3114561" y="7035772"/>
            <a:ext cx="3336374" cy="2273644"/>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i="0" dirty="0">
                <a:solidFill>
                  <a:schemeClr val="accent1">
                    <a:lumMod val="50000"/>
                  </a:schemeClr>
                </a:solidFill>
                <a:latin typeface="Arial" panose="020B0604020202020204" pitchFamily="34" charset="0"/>
                <a:cs typeface="Arial" panose="020B0604020202020204" pitchFamily="34" charset="0"/>
              </a:rPr>
              <a:t>“A minnau’n aelod o’r gymuned LGBTQ+</a:t>
            </a:r>
            <a:r>
              <a:rPr lang="en-GB" sz="1100" i="0" dirty="0">
                <a:solidFill>
                  <a:schemeClr val="accent1">
                    <a:lumMod val="50000"/>
                  </a:schemeClr>
                </a:solidFill>
                <a:latin typeface="Arial" panose="020B0604020202020204" pitchFamily="34" charset="0"/>
                <a:cs typeface="Arial" panose="020B0604020202020204" pitchFamily="34" charset="0"/>
              </a:rPr>
              <a:t>, </a:t>
            </a:r>
            <a:r>
              <a:rPr lang="1106" sz="1100" i="0" dirty="0">
                <a:solidFill>
                  <a:schemeClr val="accent1">
                    <a:lumMod val="50000"/>
                  </a:schemeClr>
                </a:solidFill>
                <a:latin typeface="Arial" panose="020B0604020202020204" pitchFamily="34" charset="0"/>
                <a:cs typeface="Arial" panose="020B0604020202020204" pitchFamily="34" charset="0"/>
              </a:rPr>
              <a:t>rwy’n ystyried Hywel Dda yn lle gwych i weithio</a:t>
            </a:r>
            <a:r>
              <a:rPr lang="en-GB" sz="1100" i="0" dirty="0">
                <a:solidFill>
                  <a:schemeClr val="accent1">
                    <a:lumMod val="50000"/>
                  </a:schemeClr>
                </a:solidFill>
                <a:latin typeface="Arial" panose="020B0604020202020204" pitchFamily="34" charset="0"/>
                <a:cs typeface="Arial" panose="020B0604020202020204" pitchFamily="34" charset="0"/>
              </a:rPr>
              <a:t> </a:t>
            </a:r>
            <a:r>
              <a:rPr lang="en-GB" sz="1100" i="0" dirty="0" err="1">
                <a:solidFill>
                  <a:schemeClr val="accent1">
                    <a:lumMod val="50000"/>
                  </a:schemeClr>
                </a:solidFill>
                <a:latin typeface="Arial" panose="020B0604020202020204" pitchFamily="34" charset="0"/>
                <a:cs typeface="Arial" panose="020B0604020202020204" pitchFamily="34" charset="0"/>
              </a:rPr>
              <a:t>ynddo</a:t>
            </a:r>
            <a:r>
              <a:rPr lang="1106" sz="1100" i="0" dirty="0">
                <a:solidFill>
                  <a:schemeClr val="accent1">
                    <a:lumMod val="50000"/>
                  </a:schemeClr>
                </a:solidFill>
                <a:latin typeface="Arial" panose="020B0604020202020204" pitchFamily="34" charset="0"/>
                <a:cs typeface="Arial" panose="020B0604020202020204" pitchFamily="34" charset="0"/>
              </a:rPr>
              <a:t>. Mae’n darparu cyfleoedd i ddod â’ch personoliaeth i’r gwaith, i gwrdd â p</a:t>
            </a:r>
            <a:r>
              <a:rPr lang="en-GB" sz="1100" i="0" dirty="0">
                <a:solidFill>
                  <a:schemeClr val="accent1">
                    <a:lumMod val="50000"/>
                  </a:schemeClr>
                </a:solidFill>
                <a:latin typeface="Arial" panose="020B0604020202020204" pitchFamily="34" charset="0"/>
                <a:cs typeface="Arial" panose="020B0604020202020204" pitchFamily="34" charset="0"/>
              </a:rPr>
              <a:t>h</a:t>
            </a:r>
            <a:r>
              <a:rPr lang="1106" sz="1100" i="0" dirty="0">
                <a:solidFill>
                  <a:schemeClr val="accent1">
                    <a:lumMod val="50000"/>
                  </a:schemeClr>
                </a:solidFill>
                <a:latin typeface="Arial" panose="020B0604020202020204" pitchFamily="34" charset="0"/>
                <a:cs typeface="Arial" panose="020B0604020202020204" pitchFamily="34" charset="0"/>
              </a:rPr>
              <a:t>obl o bob cefndir ac i ddysgu sgiliau newydd. Y rhan orau o weithio yma yw’r teimlad ein bod yn un tîm mawr, er bod gennym gynifer o weithwyr</a:t>
            </a:r>
            <a:r>
              <a:rPr lang="1106" sz="1200" dirty="0">
                <a:solidFill>
                  <a:schemeClr val="accent1">
                    <a:lumMod val="50000"/>
                  </a:schemeClr>
                </a:solidFill>
                <a:latin typeface="Arial" panose="020B0604020202020204" pitchFamily="34" charset="0"/>
                <a:cs typeface="Arial" panose="020B0604020202020204" pitchFamily="34" charset="0"/>
              </a:rPr>
              <a:t>” – Dan</a:t>
            </a:r>
            <a:endParaRPr lang="en-GB" sz="1200" dirty="0">
              <a:solidFill>
                <a:schemeClr val="accent1">
                  <a:lumMod val="50000"/>
                </a:schemeClr>
              </a:solidFill>
              <a:latin typeface="Arial" panose="020B0604020202020204" pitchFamily="34" charset="0"/>
              <a:cs typeface="Arial" panose="020B0604020202020204" pitchFamily="34" charset="0"/>
            </a:endParaRPr>
          </a:p>
        </p:txBody>
      </p:sp>
      <p:sp>
        <p:nvSpPr>
          <p:cNvPr id="56" name="Slide Number Placeholder 55"/>
          <p:cNvSpPr>
            <a:spLocks noGrp="1"/>
          </p:cNvSpPr>
          <p:nvPr>
            <p:ph type="sldNum" sz="quarter" idx="12"/>
          </p:nvPr>
        </p:nvSpPr>
        <p:spPr/>
        <p:txBody>
          <a:bodyPr/>
          <a:lstStyle/>
          <a:p>
            <a:pPr>
              <a:defRPr b="0" i="0"/>
            </a:pPr>
            <a:fld id="{4D4DFA7B-824A-49DC-9938-81335085D8D5}" type="slidenum">
              <a:rPr lang="en-GB" smtClean="0"/>
              <a:t>10</a:t>
            </a:fld>
            <a:endParaRPr lang="en-GB"/>
          </a:p>
        </p:txBody>
      </p:sp>
      <p:sp>
        <p:nvSpPr>
          <p:cNvPr id="57" name="TextBox 56"/>
          <p:cNvSpPr txBox="1"/>
          <p:nvPr/>
        </p:nvSpPr>
        <p:spPr>
          <a:xfrm>
            <a:off x="143980" y="172427"/>
            <a:ext cx="4240263" cy="353943"/>
          </a:xfrm>
          <a:prstGeom prst="rect">
            <a:avLst/>
          </a:prstGeom>
          <a:solidFill>
            <a:schemeClr val="accent1">
              <a:lumMod val="50000"/>
            </a:schemeClr>
          </a:solidFill>
        </p:spPr>
        <p:txBody>
          <a:bodyPr wrap="square" rtlCol="0">
            <a:spAutoFit/>
          </a:bodyPr>
          <a:lstStyle/>
          <a:p>
            <a:pPr>
              <a:defRPr b="0" i="0"/>
            </a:pPr>
            <a:r>
              <a:rPr lang="1106" sz="1700" dirty="0">
                <a:solidFill>
                  <a:schemeClr val="bg1"/>
                </a:solidFill>
              </a:rPr>
              <a:t>Camau Cadarnhaol o ran Cyfeiriadedd Rhywiol</a:t>
            </a:r>
            <a:endParaRPr lang="en-GB" sz="1700" dirty="0">
              <a:solidFill>
                <a:schemeClr val="bg1"/>
              </a:solidFill>
            </a:endParaRPr>
          </a:p>
        </p:txBody>
      </p:sp>
    </p:spTree>
    <p:extLst>
      <p:ext uri="{BB962C8B-B14F-4D97-AF65-F5344CB8AC3E}">
        <p14:creationId xmlns:p14="http://schemas.microsoft.com/office/powerpoint/2010/main" val="177800168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grpSp>
        <p:nvGrpSpPr>
          <p:cNvPr id="3" name="Group 2">
            <a:extLst>
              <a:ext uri="{FF2B5EF4-FFF2-40B4-BE49-F238E27FC236}">
                <a16:creationId xmlns:a16="http://schemas.microsoft.com/office/drawing/2014/main" id="{765E2D5B-F374-DD45-8F7B-B9358FFF8CBF}"/>
              </a:ext>
            </a:extLst>
          </p:cNvPr>
          <p:cNvGrpSpPr/>
          <p:nvPr/>
        </p:nvGrpSpPr>
        <p:grpSpPr>
          <a:xfrm>
            <a:off x="204045" y="812887"/>
            <a:ext cx="1973285" cy="2946872"/>
            <a:chOff x="2770044" y="5021878"/>
            <a:chExt cx="4856051" cy="7251949"/>
          </a:xfrm>
          <a:solidFill>
            <a:schemeClr val="accent1">
              <a:lumMod val="60000"/>
              <a:lumOff val="40000"/>
            </a:schemeClr>
          </a:solidFill>
        </p:grpSpPr>
        <p:sp>
          <p:nvSpPr>
            <p:cNvPr id="5" name="Oval 4">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Parhau i gefnogi</a:t>
              </a:r>
              <a:r>
                <a:rPr lang="en-GB" sz="1100" dirty="0">
                  <a:solidFill>
                    <a:schemeClr val="tx1"/>
                  </a:solidFill>
                  <a:latin typeface="Arial" panose="020B0604020202020204" pitchFamily="34" charset="0"/>
                  <a:cs typeface="Arial" panose="020B0604020202020204" pitchFamily="34" charset="0"/>
                </a:rPr>
                <a:t> </a:t>
              </a:r>
              <a:r>
                <a:rPr lang="1106" sz="1100" dirty="0">
                  <a:solidFill>
                    <a:schemeClr val="tx1"/>
                  </a:solidFill>
                  <a:latin typeface="Arial" panose="020B0604020202020204" pitchFamily="34" charset="0"/>
                  <a:cs typeface="Arial" panose="020B0604020202020204" pitchFamily="34" charset="0"/>
                </a:rPr>
                <a:t>ENFYS</a:t>
              </a:r>
              <a:r>
                <a:rPr lang="en-GB" sz="1100" dirty="0">
                  <a:solidFill>
                    <a:schemeClr val="tx1"/>
                  </a:solidFill>
                  <a:latin typeface="Arial" panose="020B0604020202020204" pitchFamily="34" charset="0"/>
                  <a:cs typeface="Arial" panose="020B0604020202020204" pitchFamily="34" charset="0"/>
                </a:rPr>
                <a:t>, </a:t>
              </a:r>
              <a:r>
                <a:rPr lang="en-GB" sz="1100" dirty="0" err="1">
                  <a:solidFill>
                    <a:schemeClr val="tx1"/>
                  </a:solidFill>
                  <a:latin typeface="Arial" panose="020B0604020202020204" pitchFamily="34" charset="0"/>
                  <a:cs typeface="Arial" panose="020B0604020202020204" pitchFamily="34" charset="0"/>
                </a:rPr>
                <a:t>sef</a:t>
              </a:r>
              <a:r>
                <a:rPr lang="1106" sz="1100" dirty="0">
                  <a:solidFill>
                    <a:schemeClr val="tx1"/>
                  </a:solidFill>
                  <a:latin typeface="Arial" panose="020B0604020202020204" pitchFamily="34" charset="0"/>
                  <a:cs typeface="Arial" panose="020B0604020202020204" pitchFamily="34" charset="0"/>
                </a:rPr>
                <a:t> rhwydwaith LGBTQ+ Hywel Dda</a:t>
              </a:r>
              <a:endParaRPr lang="en-US" sz="1100" dirty="0">
                <a:solidFill>
                  <a:schemeClr val="tx1"/>
                </a:solidFill>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7" name="Rectangle 6">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8" name="Oval 7">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9" name="TextBox 8">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grpSp>
      <p:grpSp>
        <p:nvGrpSpPr>
          <p:cNvPr id="11" name="Group 10">
            <a:extLst>
              <a:ext uri="{FF2B5EF4-FFF2-40B4-BE49-F238E27FC236}">
                <a16:creationId xmlns:a16="http://schemas.microsoft.com/office/drawing/2014/main" id="{765E2D5B-F374-DD45-8F7B-B9358FFF8CBF}"/>
              </a:ext>
            </a:extLst>
          </p:cNvPr>
          <p:cNvGrpSpPr/>
          <p:nvPr/>
        </p:nvGrpSpPr>
        <p:grpSpPr>
          <a:xfrm>
            <a:off x="2410958" y="839468"/>
            <a:ext cx="1973285" cy="2946872"/>
            <a:chOff x="2770044" y="5021878"/>
            <a:chExt cx="4856051" cy="7251949"/>
          </a:xfrm>
        </p:grpSpPr>
        <p:sp>
          <p:nvSpPr>
            <p:cNvPr id="12" name="Oval 11">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b="0" i="0"/>
              </a:pPr>
              <a:r>
                <a:rPr lang="1106" sz="1100" dirty="0">
                  <a:solidFill>
                    <a:schemeClr val="tx1"/>
                  </a:solidFill>
                  <a:latin typeface="Arial" panose="020B0604020202020204" pitchFamily="34" charset="0"/>
                  <a:cs typeface="Arial" panose="020B0604020202020204" pitchFamily="34" charset="0"/>
                </a:rPr>
                <a:t>Parhau i danysgrifio i Raglen Hyrwyddwyr Amrywiaeth Stonewall Cymru</a:t>
              </a:r>
              <a:endParaRPr lang="en-US" sz="1100" dirty="0">
                <a:solidFill>
                  <a:schemeClr val="tx1"/>
                </a:solidFill>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4" name="Rectangle 13">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5" name="Oval 14">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16" name="TextBox 15">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solidFill>
              <a:schemeClr val="accent1">
                <a:lumMod val="60000"/>
                <a:lumOff val="40000"/>
              </a:schemeClr>
            </a:solid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grpSp>
      <p:grpSp>
        <p:nvGrpSpPr>
          <p:cNvPr id="18" name="Group 17">
            <a:extLst>
              <a:ext uri="{FF2B5EF4-FFF2-40B4-BE49-F238E27FC236}">
                <a16:creationId xmlns:a16="http://schemas.microsoft.com/office/drawing/2014/main" id="{765E2D5B-F374-DD45-8F7B-B9358FFF8CBF}"/>
              </a:ext>
            </a:extLst>
          </p:cNvPr>
          <p:cNvGrpSpPr/>
          <p:nvPr/>
        </p:nvGrpSpPr>
        <p:grpSpPr>
          <a:xfrm>
            <a:off x="4795026" y="839468"/>
            <a:ext cx="1973285" cy="2946872"/>
            <a:chOff x="2770044" y="5021878"/>
            <a:chExt cx="4856051" cy="7251949"/>
          </a:xfrm>
          <a:solidFill>
            <a:schemeClr val="accent1">
              <a:lumMod val="60000"/>
              <a:lumOff val="40000"/>
            </a:schemeClr>
          </a:solidFill>
        </p:grpSpPr>
        <p:sp>
          <p:nvSpPr>
            <p:cNvPr id="19" name="Oval 18">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b="0" i="0"/>
              </a:pPr>
              <a:r>
                <a:rPr lang="1106" sz="1100" dirty="0">
                  <a:solidFill>
                    <a:schemeClr val="tx1"/>
                  </a:solidFill>
                  <a:latin typeface="Arial" panose="020B0604020202020204" pitchFamily="34" charset="0"/>
                  <a:cs typeface="Arial" panose="020B0604020202020204" pitchFamily="34" charset="0"/>
                </a:rPr>
                <a:t>Parhau i </a:t>
              </a:r>
              <a:r>
                <a:rPr lang="en-GB" sz="1100" dirty="0" err="1">
                  <a:solidFill>
                    <a:schemeClr val="tx1"/>
                  </a:solidFill>
                  <a:latin typeface="Arial" panose="020B0604020202020204" pitchFamily="34" charset="0"/>
                  <a:cs typeface="Arial" panose="020B0604020202020204" pitchFamily="34" charset="0"/>
                </a:rPr>
                <a:t>wneud</a:t>
              </a:r>
              <a:r>
                <a:rPr lang="1106" sz="1100" dirty="0">
                  <a:solidFill>
                    <a:schemeClr val="tx1"/>
                  </a:solidFill>
                  <a:latin typeface="Arial" panose="020B0604020202020204" pitchFamily="34" charset="0"/>
                  <a:cs typeface="Arial" panose="020B0604020202020204" pitchFamily="34" charset="0"/>
                </a:rPr>
                <a:t> cyflwyniad blynyddol i Fynegai Cydraddoldeb yn y Gweithle Stonewall Cymru er mwyn helpu i fesur cynnydd</a:t>
              </a:r>
              <a:endParaRPr lang="en-US" sz="1100" dirty="0">
                <a:solidFill>
                  <a:schemeClr val="tx1"/>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1" name="Rectangle 20">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2" name="Oval 21">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3" name="TextBox 22">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grpSp>
      <p:grpSp>
        <p:nvGrpSpPr>
          <p:cNvPr id="25" name="Group 24">
            <a:extLst>
              <a:ext uri="{FF2B5EF4-FFF2-40B4-BE49-F238E27FC236}">
                <a16:creationId xmlns:a16="http://schemas.microsoft.com/office/drawing/2014/main" id="{EA6D77FF-2613-B740-AF1F-D822AE9D42E2}"/>
              </a:ext>
            </a:extLst>
          </p:cNvPr>
          <p:cNvGrpSpPr/>
          <p:nvPr/>
        </p:nvGrpSpPr>
        <p:grpSpPr>
          <a:xfrm>
            <a:off x="253738" y="3946034"/>
            <a:ext cx="1938801" cy="2946872"/>
            <a:chOff x="2854906" y="5021878"/>
            <a:chExt cx="4771189" cy="7251949"/>
          </a:xfrm>
          <a:solidFill>
            <a:schemeClr val="bg1">
              <a:lumMod val="85000"/>
            </a:schemeClr>
          </a:solidFill>
        </p:grpSpPr>
        <p:sp>
          <p:nvSpPr>
            <p:cNvPr id="26" name="Oval 25">
              <a:extLst>
                <a:ext uri="{FF2B5EF4-FFF2-40B4-BE49-F238E27FC236}">
                  <a16:creationId xmlns:a16="http://schemas.microsoft.com/office/drawing/2014/main" id="{77EBC731-B31F-AC44-93ED-C2CBD903D706}"/>
                </a:ext>
              </a:extLst>
            </p:cNvPr>
            <p:cNvSpPr/>
            <p:nvPr/>
          </p:nvSpPr>
          <p:spPr>
            <a:xfrm>
              <a:off x="2854906" y="7417778"/>
              <a:ext cx="4771189"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b="0" i="0"/>
              </a:pPr>
              <a:r>
                <a:rPr lang="1106" sz="1100" dirty="0">
                  <a:solidFill>
                    <a:schemeClr val="tx1"/>
                  </a:solidFill>
                  <a:latin typeface="Arial" panose="020B0604020202020204" pitchFamily="34" charset="0"/>
                  <a:cs typeface="Arial" panose="020B0604020202020204" pitchFamily="34" charset="0"/>
                </a:rPr>
                <a:t>Gwella’r modd yr ydym yn denu, recriwtio a chadw pobl trwy ofyn am gyngor ar arfer gorau gan ein rhwydwaith LGBTQ+ a Stonewall Cymru</a:t>
              </a:r>
              <a:endParaRPr lang="en-US" sz="1100" dirty="0">
                <a:solidFill>
                  <a:schemeClr val="tx1"/>
                </a:solidFill>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8" name="Rectangle 27">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29" name="Oval 28">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Lato Light" panose="020F0502020204030203" pitchFamily="34" charset="0"/>
              </a:endParaRPr>
            </a:p>
          </p:txBody>
        </p:sp>
        <p:sp>
          <p:nvSpPr>
            <p:cNvPr id="30" name="TextBox 29">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a:solidFill>
                  <a:srgbClr val="B6D1E4"/>
                </a:solidFill>
                <a:latin typeface="Poppins" pitchFamily="2" charset="77"/>
                <a:cs typeface="Poppins" pitchFamily="2" charset="77"/>
              </a:endParaRPr>
            </a:p>
          </p:txBody>
        </p:sp>
      </p:grpSp>
      <p:grpSp>
        <p:nvGrpSpPr>
          <p:cNvPr id="32" name="Group 31">
            <a:extLst>
              <a:ext uri="{FF2B5EF4-FFF2-40B4-BE49-F238E27FC236}">
                <a16:creationId xmlns:a16="http://schemas.microsoft.com/office/drawing/2014/main" id="{EA6D77FF-2613-B740-AF1F-D822AE9D42E2}"/>
              </a:ext>
            </a:extLst>
          </p:cNvPr>
          <p:cNvGrpSpPr/>
          <p:nvPr/>
        </p:nvGrpSpPr>
        <p:grpSpPr>
          <a:xfrm>
            <a:off x="2415389" y="3957598"/>
            <a:ext cx="1973285" cy="2946872"/>
            <a:chOff x="2770044" y="5021878"/>
            <a:chExt cx="4856051" cy="7251949"/>
          </a:xfrm>
          <a:solidFill>
            <a:schemeClr val="bg1">
              <a:lumMod val="85000"/>
            </a:schemeClr>
          </a:solidFill>
        </p:grpSpPr>
        <p:sp>
          <p:nvSpPr>
            <p:cNvPr id="33" name="Oval 32">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b="0" i="0"/>
              </a:pPr>
              <a:r>
                <a:rPr lang="1106" sz="1100" dirty="0">
                  <a:solidFill>
                    <a:schemeClr val="tx1"/>
                  </a:solidFill>
                  <a:latin typeface="Arial" panose="020B0604020202020204" pitchFamily="34" charset="0"/>
                  <a:cs typeface="Arial" panose="020B0604020202020204" pitchFamily="34" charset="0"/>
                </a:rPr>
                <a:t>Cyflwyno hyfforddiant i feithrin ymwybyddiaeth o LGBTQ+ ar gyfer staff ar bob lefel, a hwnnw i’w ddarparu gan bobl â phrofiadau bywyd</a:t>
              </a:r>
              <a:endParaRPr lang="en-US" sz="1100" dirty="0">
                <a:solidFill>
                  <a:schemeClr val="tx1"/>
                </a:solidFill>
                <a:latin typeface="Arial" panose="020B0604020202020204" pitchFamily="34" charset="0"/>
                <a:cs typeface="Arial" panose="020B0604020202020204" pitchFamily="34" charset="0"/>
              </a:endParaRPr>
            </a:p>
          </p:txBody>
        </p:sp>
        <p:sp>
          <p:nvSpPr>
            <p:cNvPr id="34" name="Oval 33">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36" name="Oval 35">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B44BF46E-E94E-2242-BA4B-0A81FB6E6731}"/>
                </a:ext>
              </a:extLst>
            </p:cNvPr>
            <p:cNvSpPr txBox="1"/>
            <p:nvPr/>
          </p:nvSpPr>
          <p:spPr>
            <a:xfrm>
              <a:off x="4973349" y="5617632"/>
              <a:ext cx="454604" cy="643795"/>
            </a:xfrm>
            <a:prstGeom prst="rect">
              <a:avLst/>
            </a:prstGeom>
            <a:grpFill/>
          </p:spPr>
          <p:txBody>
            <a:bodyPr wrap="none" rtlCol="0" anchor="ctr">
              <a:spAutoFit/>
            </a:bodyPr>
            <a:lstStyle/>
            <a:p>
              <a:pPr algn="ctr" defTabSz="457200"/>
              <a:endParaRPr lang="en-US" sz="1100" b="1">
                <a:solidFill>
                  <a:srgbClr val="B6D1E4"/>
                </a:solidFill>
                <a:latin typeface="Arial" panose="020B060402020202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EA6D77FF-2613-B740-AF1F-D822AE9D42E2}"/>
              </a:ext>
            </a:extLst>
          </p:cNvPr>
          <p:cNvGrpSpPr/>
          <p:nvPr/>
        </p:nvGrpSpPr>
        <p:grpSpPr>
          <a:xfrm>
            <a:off x="4748535" y="3946034"/>
            <a:ext cx="1973285" cy="2946872"/>
            <a:chOff x="2770044" y="5021878"/>
            <a:chExt cx="4856051" cy="7251949"/>
          </a:xfrm>
          <a:solidFill>
            <a:schemeClr val="bg1">
              <a:lumMod val="85000"/>
            </a:schemeClr>
          </a:solidFill>
        </p:grpSpPr>
        <p:sp>
          <p:nvSpPr>
            <p:cNvPr id="41" name="Oval 40">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43" name="Oval 42">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a:solidFill>
                  <a:srgbClr val="FFFFFF"/>
                </a:solidFill>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B44BF46E-E94E-2242-BA4B-0A81FB6E6731}"/>
                </a:ext>
              </a:extLst>
            </p:cNvPr>
            <p:cNvSpPr txBox="1"/>
            <p:nvPr/>
          </p:nvSpPr>
          <p:spPr>
            <a:xfrm>
              <a:off x="4973349" y="5617632"/>
              <a:ext cx="454604" cy="643795"/>
            </a:xfrm>
            <a:prstGeom prst="rect">
              <a:avLst/>
            </a:prstGeom>
            <a:grpFill/>
          </p:spPr>
          <p:txBody>
            <a:bodyPr wrap="none" rtlCol="0" anchor="ctr">
              <a:spAutoFit/>
            </a:bodyPr>
            <a:lstStyle/>
            <a:p>
              <a:pPr algn="ctr" defTabSz="457200"/>
              <a:endParaRPr lang="en-US" sz="1100" b="1">
                <a:solidFill>
                  <a:srgbClr val="B6D1E4"/>
                </a:solidFill>
                <a:latin typeface="Arial" panose="020B0604020202020204" pitchFamily="34" charset="0"/>
                <a:cs typeface="Arial" panose="020B0604020202020204" pitchFamily="34" charset="0"/>
              </a:endParaRPr>
            </a:p>
          </p:txBody>
        </p:sp>
        <p:sp>
          <p:nvSpPr>
            <p:cNvPr id="45" name="Subtitle 2">
              <a:extLst>
                <a:ext uri="{FF2B5EF4-FFF2-40B4-BE49-F238E27FC236}">
                  <a16:creationId xmlns:a16="http://schemas.microsoft.com/office/drawing/2014/main" id="{CF59A167-7C6B-F44D-BBC9-C81BCF883093}"/>
                </a:ext>
              </a:extLst>
            </p:cNvPr>
            <p:cNvSpPr txBox="1"/>
            <p:nvPr/>
          </p:nvSpPr>
          <p:spPr>
            <a:xfrm>
              <a:off x="3268979" y="9578721"/>
              <a:ext cx="3863342" cy="534155"/>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1100">
                <a:solidFill>
                  <a:srgbClr val="FFFFFF"/>
                </a:solidFill>
                <a:latin typeface="Arial" panose="020B0604020202020204" pitchFamily="34" charset="0"/>
                <a:ea typeface="Lato" panose="020F0502020204030203" pitchFamily="34" charset="0"/>
                <a:cs typeface="Arial" panose="020B0604020202020204" pitchFamily="34" charset="0"/>
              </a:endParaRPr>
            </a:p>
          </p:txBody>
        </p:sp>
        <p:sp>
          <p:nvSpPr>
            <p:cNvPr id="40" name="Oval 39">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b="0" i="0"/>
              </a:pPr>
              <a:r>
                <a:rPr lang="1106" sz="1100" dirty="0">
                  <a:solidFill>
                    <a:schemeClr val="tx1"/>
                  </a:solidFill>
                  <a:latin typeface="Arial" panose="020B0604020202020204" pitchFamily="34" charset="0"/>
                  <a:cs typeface="Arial" panose="020B0604020202020204" pitchFamily="34" charset="0"/>
                </a:rPr>
                <a:t>Sicrhau bod yna fynediad cyfartal at Ddysgu a Datblygu i wella cyfleoedd, gan gynyddu amrywiaeth ar lefel uwch, o bosibl</a:t>
              </a:r>
              <a:endParaRPr lang="en-US" sz="1100" dirty="0">
                <a:solidFill>
                  <a:schemeClr val="tx1"/>
                </a:solidFill>
                <a:latin typeface="Arial" panose="020B0604020202020204" pitchFamily="34" charset="0"/>
                <a:cs typeface="Arial" panose="020B0604020202020204" pitchFamily="34" charset="0"/>
              </a:endParaRPr>
            </a:p>
          </p:txBody>
        </p:sp>
      </p:grpSp>
      <p:sp>
        <p:nvSpPr>
          <p:cNvPr id="56" name="Slide Number Placeholder 55"/>
          <p:cNvSpPr>
            <a:spLocks noGrp="1"/>
          </p:cNvSpPr>
          <p:nvPr>
            <p:ph type="sldNum" sz="quarter" idx="12"/>
          </p:nvPr>
        </p:nvSpPr>
        <p:spPr>
          <a:xfrm>
            <a:off x="5498629" y="9307412"/>
            <a:ext cx="1543050" cy="527403"/>
          </a:xfrm>
        </p:spPr>
        <p:txBody>
          <a:bodyPr/>
          <a:lstStyle/>
          <a:p>
            <a:pPr>
              <a:defRPr b="0" i="0"/>
            </a:pPr>
            <a:fld id="{4A0FA762-BB30-4F8F-AD08-5D7859B17FD4}" type="slidenum">
              <a:rPr lang="en-GB" smtClean="0"/>
              <a:t>11</a:t>
            </a:fld>
            <a:endParaRPr lang="en-GB"/>
          </a:p>
        </p:txBody>
      </p:sp>
      <p:sp>
        <p:nvSpPr>
          <p:cNvPr id="63" name="TextBox 62"/>
          <p:cNvSpPr txBox="1"/>
          <p:nvPr/>
        </p:nvSpPr>
        <p:spPr>
          <a:xfrm>
            <a:off x="143981" y="172427"/>
            <a:ext cx="3047683" cy="640720"/>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Cyfeiriadedd Rhywiol</a:t>
            </a:r>
            <a:endParaRPr lang="en-GB" dirty="0">
              <a:solidFill>
                <a:schemeClr val="bg1"/>
              </a:solidFill>
            </a:endParaRPr>
          </a:p>
        </p:txBody>
      </p:sp>
      <p:sp>
        <p:nvSpPr>
          <p:cNvPr id="49" name="Oval Callout 48"/>
          <p:cNvSpPr/>
          <p:nvPr/>
        </p:nvSpPr>
        <p:spPr>
          <a:xfrm>
            <a:off x="1614906" y="7104063"/>
            <a:ext cx="3336374" cy="2273644"/>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en-GB" sz="1200" dirty="0">
                <a:solidFill>
                  <a:schemeClr val="tx1"/>
                </a:solidFill>
              </a:rPr>
              <a:t>A </a:t>
            </a:r>
            <a:r>
              <a:rPr lang="en-GB" sz="1200" dirty="0" err="1">
                <a:solidFill>
                  <a:schemeClr val="tx1"/>
                </a:solidFill>
              </a:rPr>
              <a:t>minnau’n</a:t>
            </a:r>
            <a:r>
              <a:rPr lang="1106" sz="1200" dirty="0">
                <a:solidFill>
                  <a:schemeClr val="tx1"/>
                </a:solidFill>
              </a:rPr>
              <a:t> aelod o’r gymuned LGBTQ +</a:t>
            </a:r>
            <a:r>
              <a:rPr lang="en-GB" sz="1200" dirty="0">
                <a:solidFill>
                  <a:schemeClr val="tx1"/>
                </a:solidFill>
              </a:rPr>
              <a:t>,</a:t>
            </a:r>
            <a:r>
              <a:rPr lang="1106" sz="1200" dirty="0">
                <a:solidFill>
                  <a:schemeClr val="tx1"/>
                </a:solidFill>
              </a:rPr>
              <a:t> rwy’n </a:t>
            </a:r>
            <a:r>
              <a:rPr lang="en-GB" sz="1200" dirty="0" err="1">
                <a:solidFill>
                  <a:schemeClr val="tx1"/>
                </a:solidFill>
              </a:rPr>
              <a:t>ystyried</a:t>
            </a:r>
            <a:r>
              <a:rPr lang="1106" sz="1200" dirty="0">
                <a:solidFill>
                  <a:schemeClr val="tx1"/>
                </a:solidFill>
              </a:rPr>
              <a:t> Hywel Dda yn lle gwych i weithio</a:t>
            </a:r>
            <a:r>
              <a:rPr lang="en-GB" sz="1200" dirty="0">
                <a:solidFill>
                  <a:schemeClr val="tx1"/>
                </a:solidFill>
              </a:rPr>
              <a:t> </a:t>
            </a:r>
            <a:r>
              <a:rPr lang="en-GB" sz="1200" dirty="0" err="1">
                <a:solidFill>
                  <a:schemeClr val="tx1"/>
                </a:solidFill>
              </a:rPr>
              <a:t>ynddo</a:t>
            </a:r>
            <a:r>
              <a:rPr lang="1106" sz="1200" dirty="0">
                <a:solidFill>
                  <a:schemeClr val="tx1"/>
                </a:solidFill>
              </a:rPr>
              <a:t>. Mae’n darparu cyfleoedd i ddod â’ch personoliaeth i’r gwaith, cwrdd â phobl o bob cefndir a dysgu sgiliau newydd. Y peth gorau am weithio yma yw’r teimlad, er bod gennym gymaint o weithwyr, ein bod i gyd yn un tîm”. – DAN</a:t>
            </a:r>
            <a:endParaRPr lang="en-GB" sz="1200" dirty="0">
              <a:solidFill>
                <a:schemeClr val="tx1"/>
              </a:solidFill>
            </a:endParaRPr>
          </a:p>
        </p:txBody>
      </p:sp>
      <p:pic>
        <p:nvPicPr>
          <p:cNvPr id="46" name="Picture 45" descr="Sexual Orientation | Understanding Your Sexual Orien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273963" y="8556467"/>
            <a:ext cx="1015410" cy="676517"/>
          </a:xfrm>
          <a:prstGeom prst="rect">
            <a:avLst/>
          </a:prstGeom>
        </p:spPr>
      </p:pic>
    </p:spTree>
    <p:extLst>
      <p:ext uri="{BB962C8B-B14F-4D97-AF65-F5344CB8AC3E}">
        <p14:creationId xmlns:p14="http://schemas.microsoft.com/office/powerpoint/2010/main" val="13455000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52C5EB58-9797-4EF5-B12B-19BA71FA7EB5}" type="slidenum">
              <a:rPr lang="en-GB" smtClean="0"/>
              <a:t>12</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Cyfeiriadedd Rhywiol</a:t>
            </a:r>
            <a:endParaRPr lang="en-GB" dirty="0">
              <a:solidFill>
                <a:schemeClr val="bg1"/>
              </a:solidFill>
            </a:endParaRPr>
          </a:p>
        </p:txBody>
      </p:sp>
      <p:sp>
        <p:nvSpPr>
          <p:cNvPr id="3" name="TextBox 2"/>
          <p:cNvSpPr txBox="1"/>
          <p:nvPr/>
        </p:nvSpPr>
        <p:spPr>
          <a:xfrm>
            <a:off x="194945" y="950026"/>
            <a:ext cx="6301566" cy="8997335"/>
          </a:xfrm>
          <a:prstGeom prst="rect">
            <a:avLst/>
          </a:prstGeom>
          <a:noFill/>
        </p:spPr>
        <p:txBody>
          <a:bodyPr wrap="square" rtlCol="0">
            <a:spAutoFit/>
          </a:bodyPr>
          <a:lstStyle/>
          <a:p>
            <a:pPr>
              <a:spcAft>
                <a:spcPts val="800"/>
              </a:spcAft>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â chyfeiriadedd rhywiol, ynghyd ag amlinelliad o’r nodau bwriadedig a’r camau gweithredu cadarnhaol ar gyfer y dyfodol. </a:t>
            </a:r>
            <a:endParaRPr lang="en-GB" sz="1200" dirty="0">
              <a:latin typeface="Arial" panose="020B0604020202020204" pitchFamily="34" charset="0"/>
              <a:cs typeface="Arial" panose="020B0604020202020204" pitchFamily="34" charset="0"/>
            </a:endParaRPr>
          </a:p>
          <a:p>
            <a:pPr>
              <a:spcAft>
                <a:spcPts val="600"/>
              </a:spcAft>
              <a:defRPr b="0" i="0"/>
            </a:pPr>
            <a:r>
              <a:rPr lang="1106" sz="1200" b="1" dirty="0">
                <a:latin typeface="Arial" panose="020B0604020202020204" pitchFamily="34" charset="0"/>
                <a:cs typeface="Arial" panose="020B0604020202020204" pitchFamily="34" charset="0"/>
              </a:rPr>
              <a:t>Casgliadau yn dilyn dadansoddi’r data:</a:t>
            </a:r>
            <a:endParaRPr lang="en-GB" sz="1200" b="1"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O gymharu â 31 Mawrth 2020, roedd canran y staff a oedd yn nodi eu bod yn ddeurywiol wedi gostwng 0.38%.</a:t>
            </a:r>
            <a:r>
              <a:rPr lang="en-GB" sz="1200" dirty="0">
                <a:latin typeface="Arial" panose="020B0604020202020204" pitchFamily="34" charset="0"/>
                <a:cs typeface="Arial" panose="020B0604020202020204" pitchFamily="34" charset="0"/>
              </a:rPr>
              <a:t> </a:t>
            </a:r>
            <a:r>
              <a:rPr lang="1106" sz="1200" dirty="0">
                <a:latin typeface="Arial" panose="020B0604020202020204" pitchFamily="34" charset="0"/>
                <a:cs typeface="Arial" panose="020B0604020202020204" pitchFamily="34" charset="0"/>
              </a:rPr>
              <a:t>Mae canran y staff sy’n arddel hunaniaeth hoyw neu lesbiaidd wedi cynyddu 0.15% ar 31 Mawrth 2021.</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Mae canran y staff sy’n arddel hunaniaeth heterorywiol neu strêt wedi cynyddu 4.88% ar gyfer y cyfnod adrodd.</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Mae canran y staff sy’n dewis peidio â datgelu’r wybodaeth hon wedi cynyddu 1.30%.</a:t>
            </a:r>
          </a:p>
          <a:p>
            <a:pPr lvl="0">
              <a:spcAft>
                <a:spcPts val="600"/>
              </a:spcAft>
              <a:defRPr b="0" i="0"/>
            </a:pPr>
            <a:r>
              <a:rPr lang="1106" sz="1200" dirty="0">
                <a:latin typeface="Arial" panose="020B0604020202020204" pitchFamily="34" charset="0"/>
                <a:cs typeface="Arial" panose="020B0604020202020204" pitchFamily="34" charset="0"/>
              </a:rPr>
              <a:t>Mae nifer y staff nad yw eu cofnodion wedi’u cofnodi ar y Cofnod Staff Electronig wedi disgyn 4.03%.</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Byddai tua 7% o boblogaeth Hywel Dda yn lesbiaidd, yn hoyw neu’n ddeurywiol. Mae hyn yn cymharu </a:t>
            </a:r>
            <a:r>
              <a:rPr lang="en-GB" sz="1200" dirty="0">
                <a:latin typeface="Arial" panose="020B0604020202020204" pitchFamily="34" charset="0"/>
                <a:cs typeface="Arial" panose="020B0604020202020204" pitchFamily="34" charset="0"/>
              </a:rPr>
              <a:t>ag</a:t>
            </a:r>
            <a:r>
              <a:rPr lang="1106" sz="1200" dirty="0">
                <a:latin typeface="Arial" panose="020B0604020202020204" pitchFamily="34" charset="0"/>
                <a:cs typeface="Arial" panose="020B0604020202020204" pitchFamily="34" charset="0"/>
              </a:rPr>
              <a:t> 1.29% o’r gweithlu. Nid yw 16% o’r gweithlu wedi’u cofnodi ar y Cofnod Staff Electronig, sy’n golygu ei bod yn fwy anodd dod i gasgliadau ynghylch y data.</a:t>
            </a:r>
          </a:p>
          <a:p>
            <a:pPr lvl="0">
              <a:spcAft>
                <a:spcPts val="600"/>
              </a:spcAft>
              <a:defRPr b="0" i="0"/>
            </a:pPr>
            <a:r>
              <a:rPr lang="1106" sz="1200" dirty="0">
                <a:latin typeface="Arial" panose="020B0604020202020204" pitchFamily="34" charset="0"/>
                <a:cs typeface="Arial" panose="020B0604020202020204" pitchFamily="34" charset="0"/>
              </a:rPr>
              <a:t>Y cyflog cyfartalog cymedrig ar gyfer y rheiny sy’n arddel hunaniaeth lesbiaidd, hoyw neu ddeurywiol yw £29,138, o gymharu â £30,660 ar gyfer y rheiny sy’n arddel hunaniaeth heterorywiol neu strêt.</a:t>
            </a:r>
          </a:p>
          <a:p>
            <a:pPr lvl="0">
              <a:spcAft>
                <a:spcPts val="600"/>
              </a:spcAft>
              <a:defRPr b="0" i="0"/>
            </a:pPr>
            <a:r>
              <a:rPr lang="1106" sz="1200" dirty="0">
                <a:latin typeface="Arial" panose="020B0604020202020204" pitchFamily="34" charset="0"/>
                <a:cs typeface="Arial" panose="020B0604020202020204" pitchFamily="34" charset="0"/>
              </a:rPr>
              <a:t>O blith cyfanswm o 33,870 o geisiadau am swyddi gwag, roedd 4.1% o’r ymgeiswyr yn arddel hunaniaeth lesbiaidd, hoyw neu ddeurywiol (LGB), a chynigiwyd cyflogaeth i 3.7% o’r rheiny. Mae hyn yn dangos bod mwyafrif yr ymgeiswyr sy’n arddel hunaniaeth LGB wedi cael cynnig swyddi. </a:t>
            </a:r>
            <a:r>
              <a:rPr lang="cy-GB" sz="1200" dirty="0">
                <a:latin typeface="Arial" panose="020B0604020202020204" pitchFamily="34" charset="0"/>
                <a:cs typeface="Arial" panose="020B0604020202020204" pitchFamily="34" charset="0"/>
              </a:rPr>
              <a:t>D</a:t>
            </a:r>
            <a:r>
              <a:rPr lang="1106" sz="1200" dirty="0">
                <a:latin typeface="Arial" panose="020B0604020202020204" pitchFamily="34" charset="0"/>
                <a:cs typeface="Arial" panose="020B0604020202020204" pitchFamily="34" charset="0"/>
              </a:rPr>
              <a:t>ewisodd 3.8% beidio â datgelu eu cyfeiriadedd rhywiol wrth wneud cais.</a:t>
            </a:r>
          </a:p>
          <a:p>
            <a:pPr lvl="0">
              <a:spcAft>
                <a:spcPts val="600"/>
              </a:spcAft>
              <a:defRPr b="0" i="0"/>
            </a:pPr>
            <a:r>
              <a:rPr lang="1106" sz="1200" dirty="0">
                <a:latin typeface="Arial" panose="020B0604020202020204" pitchFamily="34" charset="0"/>
                <a:cs typeface="Arial" panose="020B0604020202020204" pitchFamily="34" charset="0"/>
              </a:rPr>
              <a:t>Roedd 3.03% o’r rheiny a adawodd y Bwrdd Iechyd yn arddel hunaniaeth lesbiaidd, hoyw neu ddeurywiol, o gymharu ag 1.29% o’r gweithlu sy’n arddel hunaniaeth lesbiaidd, hoyw neu ddeurywiol. Mae hyn yn dangos bod cyfran y cyflogeion sy’n arddel hunaniaeth lesbiaidd, hoyw neu ddeurywiol ac sy’n gadael y Bwrdd Iechyd yn uwch na’r canran yn y gweithlu.</a:t>
            </a:r>
          </a:p>
          <a:p>
            <a:pPr lvl="0">
              <a:spcAft>
                <a:spcPts val="600"/>
              </a:spcAft>
              <a:defRPr b="0" i="0"/>
            </a:pPr>
            <a:r>
              <a:rPr lang="1106" sz="1200" dirty="0">
                <a:latin typeface="Arial" panose="020B0604020202020204" pitchFamily="34" charset="0"/>
                <a:cs typeface="Arial" panose="020B0604020202020204" pitchFamily="34" charset="0"/>
              </a:rPr>
              <a:t>Roedd 2.35% o’r gweithlu sy’n arddel hunaniaeth lesbiaidd, hoyw neu ddeurywiol wedi mynychu cyrsiau hyfforddi, o gymharu ag 1.29% o’r gweithlu sy’n arddel hunaniaeth lesbiaidd, hoyw neu ddeurywiol. Mae hyn yn dangos bod cyfran fymryn yn uwch yn cyrchu hyfforddiant o gymharu â phroffil y gweithlu.</a:t>
            </a:r>
          </a:p>
          <a:p>
            <a:pPr lvl="0">
              <a:spcAft>
                <a:spcPts val="600"/>
              </a:spcAft>
              <a:defRPr b="0" i="0"/>
            </a:pPr>
            <a:r>
              <a:rPr lang="1106" sz="1200" dirty="0">
                <a:latin typeface="Arial" panose="020B0604020202020204" pitchFamily="34" charset="0"/>
                <a:cs typeface="Arial" panose="020B0604020202020204" pitchFamily="34" charset="0"/>
              </a:rPr>
              <a:t>Pobl heterorywiol sy’n parhau i ffurfio’r gyfran fwyaf o’r holl gŵynion cyflogaeth a gyflwynwyd, ac mae nifer y cyflogeion heterorywiol a hoyw neu lesbiaidd a oedd yn rhan o gŵynion cyflogaeth (65.52% a 3.45% yn eu tro) yn parhau’n eithaf tebyg i’r flwyddyn flaenorol. </a:t>
            </a:r>
          </a:p>
          <a:p>
            <a:pPr lvl="0">
              <a:spcAft>
                <a:spcPts val="600"/>
              </a:spcAft>
              <a:defRPr b="0" i="0"/>
            </a:pPr>
            <a:r>
              <a:rPr lang="1106" sz="1200" dirty="0">
                <a:latin typeface="Arial" panose="020B0604020202020204" pitchFamily="34" charset="0"/>
                <a:cs typeface="Arial" panose="020B0604020202020204" pitchFamily="34" charset="0"/>
              </a:rPr>
              <a:t>Mae aelodau staff heterorywiol yn cyfrif am fwyafrif yr holl achosion disgybl</a:t>
            </a:r>
            <a:r>
              <a:rPr lang="en-GB" sz="1200" dirty="0">
                <a:latin typeface="Arial" panose="020B0604020202020204" pitchFamily="34" charset="0"/>
                <a:cs typeface="Arial" panose="020B0604020202020204" pitchFamily="34" charset="0"/>
              </a:rPr>
              <a:t>u</a:t>
            </a:r>
            <a:r>
              <a:rPr lang="1106" sz="1200" dirty="0">
                <a:latin typeface="Arial" panose="020B0604020202020204" pitchFamily="34" charset="0"/>
                <a:cs typeface="Arial" panose="020B0604020202020204" pitchFamily="34" charset="0"/>
              </a:rPr>
              <a:t> (65.52%). Mae hyn yn debyg i’r flwyddyn flaenorol (52.78%) ond ychydig yn is na phroffil y Bwrdd Iechyd, sef 70.15%. </a:t>
            </a:r>
          </a:p>
          <a:p>
            <a:pPr lvl="0">
              <a:defRPr b="0" i="0"/>
            </a:pPr>
            <a:r>
              <a:rPr lang="1106" sz="1200" dirty="0">
                <a:latin typeface="Arial" panose="020B0604020202020204" pitchFamily="34" charset="0"/>
                <a:cs typeface="Arial" panose="020B0604020202020204" pitchFamily="34" charset="0"/>
              </a:rPr>
              <a:t>Mae nifer yr aelodau staff hoyw neu lesbiaidd sydd wedi bod yn destun gweithdrefnau disgyblu wedi cynyddu o ddau achos i dri achos. </a:t>
            </a:r>
          </a:p>
        </p:txBody>
      </p:sp>
    </p:spTree>
    <p:extLst>
      <p:ext uri="{BB962C8B-B14F-4D97-AF65-F5344CB8AC3E}">
        <p14:creationId xmlns:p14="http://schemas.microsoft.com/office/powerpoint/2010/main" val="20458848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74176A5-DCA3-44AB-B5F7-0F32D9D60833}" type="slidenum">
              <a:rPr lang="en-GB" smtClean="0"/>
              <a:t>13</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Cyfeiriadedd Rhywiol</a:t>
            </a:r>
            <a:endParaRPr lang="en-GB" dirty="0">
              <a:solidFill>
                <a:schemeClr val="bg1"/>
              </a:solidFill>
            </a:endParaRPr>
          </a:p>
        </p:txBody>
      </p:sp>
      <p:sp>
        <p:nvSpPr>
          <p:cNvPr id="3" name="TextBox 2"/>
          <p:cNvSpPr txBox="1"/>
          <p:nvPr/>
        </p:nvSpPr>
        <p:spPr>
          <a:xfrm>
            <a:off x="194945" y="885141"/>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sp>
        <p:nvSpPr>
          <p:cNvPr id="7" name="TextBox 6"/>
          <p:cNvSpPr txBox="1"/>
          <p:nvPr/>
        </p:nvSpPr>
        <p:spPr>
          <a:xfrm>
            <a:off x="169812" y="3008431"/>
            <a:ext cx="3288495"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Cyflog yn ôl Grŵp Staff</a:t>
            </a:r>
            <a:endParaRPr lang="en-GB" sz="1400" dirty="0">
              <a:solidFill>
                <a:schemeClr val="bg1"/>
              </a:solidFill>
            </a:endParaRPr>
          </a:p>
        </p:txBody>
      </p:sp>
      <p:sp>
        <p:nvSpPr>
          <p:cNvPr id="9" name="Rectangle 1"/>
          <p:cNvSpPr>
            <a:spLocks noChangeArrowheads="1"/>
          </p:cNvSpPr>
          <p:nvPr/>
        </p:nvSpPr>
        <p:spPr bwMode="auto">
          <a:xfrm>
            <a:off x="169811" y="8916915"/>
            <a:ext cx="5992197" cy="442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00209542"/>
              </p:ext>
            </p:extLst>
          </p:nvPr>
        </p:nvGraphicFramePr>
        <p:xfrm>
          <a:off x="194945" y="1238360"/>
          <a:ext cx="5898478" cy="1697355"/>
        </p:xfrm>
        <a:graphic>
          <a:graphicData uri="http://schemas.openxmlformats.org/drawingml/2006/table">
            <a:tbl>
              <a:tblPr firstRow="1" firstCol="1" bandRow="1">
                <a:tableStyleId>{5C22544A-7EE6-4342-B048-85BDC9FD1C3A}</a:tableStyleId>
              </a:tblPr>
              <a:tblGrid>
                <a:gridCol w="3535288">
                  <a:extLst>
                    <a:ext uri="{9D8B030D-6E8A-4147-A177-3AD203B41FA5}">
                      <a16:colId xmlns:a16="http://schemas.microsoft.com/office/drawing/2014/main" val="3178709651"/>
                    </a:ext>
                  </a:extLst>
                </a:gridCol>
                <a:gridCol w="1140031">
                  <a:extLst>
                    <a:ext uri="{9D8B030D-6E8A-4147-A177-3AD203B41FA5}">
                      <a16:colId xmlns:a16="http://schemas.microsoft.com/office/drawing/2014/main" val="1224110333"/>
                    </a:ext>
                  </a:extLst>
                </a:gridCol>
                <a:gridCol w="1223159">
                  <a:extLst>
                    <a:ext uri="{9D8B030D-6E8A-4147-A177-3AD203B41FA5}">
                      <a16:colId xmlns:a16="http://schemas.microsoft.com/office/drawing/2014/main" val="1145681577"/>
                    </a:ext>
                  </a:extLst>
                </a:gridCol>
              </a:tblGrid>
              <a:tr h="188595">
                <a:tc>
                  <a:txBody>
                    <a:bodyPr/>
                    <a:lstStyle/>
                    <a:p>
                      <a:pPr algn="ctr">
                        <a:spcAft>
                          <a:spcPct val="0"/>
                        </a:spcAft>
                        <a:defRPr b="0" i="0"/>
                      </a:pPr>
                      <a:r>
                        <a:rPr lang="1106" sz="1000" b="1"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43139017"/>
                  </a:ext>
                </a:extLst>
              </a:tr>
              <a:tr h="188595">
                <a:tc>
                  <a:txBody>
                    <a:bodyPr/>
                    <a:lstStyle/>
                    <a:p>
                      <a:pPr algn="l">
                        <a:spcAft>
                          <a:spcPct val="0"/>
                        </a:spcAft>
                        <a:defRPr b="0" i="0"/>
                      </a:pPr>
                      <a:r>
                        <a:rPr lang="1106" sz="1000" b="0" dirty="0">
                          <a:solidFill>
                            <a:schemeClr val="tx1"/>
                          </a:solidFill>
                          <a:effectLst/>
                        </a:rPr>
                        <a:t>Heterorywiol neu Strêt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effectLst/>
                        </a:rPr>
                        <a:t>8,787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70.15%</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61303471"/>
                  </a:ext>
                </a:extLst>
              </a:tr>
              <a:tr h="188595">
                <a:tc>
                  <a:txBody>
                    <a:bodyPr/>
                    <a:lstStyle/>
                    <a:p>
                      <a:pPr algn="l">
                        <a:spcAft>
                          <a:spcPct val="0"/>
                        </a:spcAft>
                        <a:defRPr b="0" i="0"/>
                      </a:pPr>
                      <a:r>
                        <a:rPr lang="1106" sz="1000" b="0" dirty="0">
                          <a:solidFill>
                            <a:schemeClr val="tx1"/>
                          </a:solidFill>
                          <a:effectLst/>
                        </a:rPr>
                        <a:t>Hoyw neu Lesbiaidd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151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1.21%</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20352644"/>
                  </a:ext>
                </a:extLst>
              </a:tr>
              <a:tr h="188595">
                <a:tc>
                  <a:txBody>
                    <a:bodyPr/>
                    <a:lstStyle/>
                    <a:p>
                      <a:pPr algn="l">
                        <a:spcAft>
                          <a:spcPct val="0"/>
                        </a:spcAft>
                        <a:defRPr b="0" i="0"/>
                      </a:pPr>
                      <a:r>
                        <a:rPr lang="1106" sz="1000" b="0" dirty="0">
                          <a:solidFill>
                            <a:schemeClr val="tx1"/>
                          </a:solidFill>
                          <a:effectLst/>
                        </a:rPr>
                        <a:t>Heb benderfynu</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86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0.69%</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12640724"/>
                  </a:ext>
                </a:extLst>
              </a:tr>
              <a:tr h="188595">
                <a:tc>
                  <a:txBody>
                    <a:bodyPr/>
                    <a:lstStyle/>
                    <a:p>
                      <a:pPr algn="l">
                        <a:spcAft>
                          <a:spcPct val="0"/>
                        </a:spcAft>
                        <a:defRPr b="0" i="0"/>
                      </a:pPr>
                      <a:r>
                        <a:rPr lang="1106" sz="1000" b="0" dirty="0">
                          <a:solidFill>
                            <a:schemeClr val="tx1"/>
                          </a:solidFill>
                          <a:effectLst/>
                        </a:rPr>
                        <a:t>Deurywiol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10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0.08%</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3752368"/>
                  </a:ext>
                </a:extLst>
              </a:tr>
              <a:tr h="188595">
                <a:tc>
                  <a:txBody>
                    <a:bodyPr/>
                    <a:lstStyle/>
                    <a:p>
                      <a:pPr algn="l">
                        <a:spcAft>
                          <a:spcPct val="0"/>
                        </a:spcAft>
                        <a:defRPr b="0" i="0"/>
                      </a:pPr>
                      <a:r>
                        <a:rPr lang="1106" sz="1000" b="0" dirty="0">
                          <a:solidFill>
                            <a:schemeClr val="tx1"/>
                          </a:solidFill>
                          <a:effectLst/>
                        </a:rPr>
                        <a:t>Cyfeiriadedd Rhywiol Arall Heb ei Restru</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8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006%</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27228068"/>
                  </a:ext>
                </a:extLst>
              </a:tr>
              <a:tr h="188595">
                <a:tc>
                  <a:txBody>
                    <a:bodyPr/>
                    <a:lstStyle/>
                    <a:p>
                      <a:pPr algn="l">
                        <a:spcAft>
                          <a:spcPct val="0"/>
                        </a:spcAft>
                        <a:defRPr b="0" i="0"/>
                      </a:pPr>
                      <a:r>
                        <a:rPr lang="1106" sz="1000" b="0" dirty="0">
                          <a:solidFill>
                            <a:schemeClr val="tx1"/>
                          </a:solidFill>
                          <a:effectLst/>
                        </a:rPr>
                        <a:t>Heb ei Nodi – gofynnwyd i’r unigolyn ond gwrthododd ymateb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1,475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11.78%</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1108828"/>
                  </a:ext>
                </a:extLst>
              </a:tr>
              <a:tr h="188595">
                <a:tc>
                  <a:txBody>
                    <a:bodyPr/>
                    <a:lstStyle/>
                    <a:p>
                      <a:pPr algn="l">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2,009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16.04%</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48246270"/>
                  </a:ext>
                </a:extLst>
              </a:tr>
              <a:tr h="188595">
                <a:tc>
                  <a:txBody>
                    <a:bodyPr/>
                    <a:lstStyle/>
                    <a:p>
                      <a:pPr algn="l">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12,526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5502277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360649170"/>
              </p:ext>
            </p:extLst>
          </p:nvPr>
        </p:nvGraphicFramePr>
        <p:xfrm>
          <a:off x="169813" y="3388924"/>
          <a:ext cx="5915023" cy="2826364"/>
        </p:xfrm>
        <a:graphic>
          <a:graphicData uri="http://schemas.openxmlformats.org/drawingml/2006/table">
            <a:tbl>
              <a:tblPr firstRow="1" firstCol="1" bandRow="1">
                <a:tableStyleId>{5C22544A-7EE6-4342-B048-85BDC9FD1C3A}</a:tableStyleId>
              </a:tblPr>
              <a:tblGrid>
                <a:gridCol w="1995574">
                  <a:extLst>
                    <a:ext uri="{9D8B030D-6E8A-4147-A177-3AD203B41FA5}">
                      <a16:colId xmlns:a16="http://schemas.microsoft.com/office/drawing/2014/main" val="1641879313"/>
                    </a:ext>
                  </a:extLst>
                </a:gridCol>
                <a:gridCol w="814904">
                  <a:extLst>
                    <a:ext uri="{9D8B030D-6E8A-4147-A177-3AD203B41FA5}">
                      <a16:colId xmlns:a16="http://schemas.microsoft.com/office/drawing/2014/main" val="1962366846"/>
                    </a:ext>
                  </a:extLst>
                </a:gridCol>
                <a:gridCol w="814904">
                  <a:extLst>
                    <a:ext uri="{9D8B030D-6E8A-4147-A177-3AD203B41FA5}">
                      <a16:colId xmlns:a16="http://schemas.microsoft.com/office/drawing/2014/main" val="506955115"/>
                    </a:ext>
                  </a:extLst>
                </a:gridCol>
                <a:gridCol w="864168">
                  <a:extLst>
                    <a:ext uri="{9D8B030D-6E8A-4147-A177-3AD203B41FA5}">
                      <a16:colId xmlns:a16="http://schemas.microsoft.com/office/drawing/2014/main" val="4236632996"/>
                    </a:ext>
                  </a:extLst>
                </a:gridCol>
                <a:gridCol w="1425473">
                  <a:extLst>
                    <a:ext uri="{9D8B030D-6E8A-4147-A177-3AD203B41FA5}">
                      <a16:colId xmlns:a16="http://schemas.microsoft.com/office/drawing/2014/main" val="3263399796"/>
                    </a:ext>
                  </a:extLst>
                </a:gridCol>
              </a:tblGrid>
              <a:tr h="657263">
                <a:tc>
                  <a:txBody>
                    <a:bodyPr/>
                    <a:lstStyle/>
                    <a:p>
                      <a:pPr>
                        <a:spcAft>
                          <a:spcPct val="0"/>
                        </a:spcAft>
                        <a:defRPr b="0" i="0"/>
                      </a:pPr>
                      <a:r>
                        <a:rPr lang="1106" sz="1000" b="1" dirty="0">
                          <a:solidFill>
                            <a:schemeClr val="tx1"/>
                          </a:solidFill>
                          <a:effectLst/>
                        </a:rPr>
                        <a:t>Grŵp Staff</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ct val="0"/>
                        </a:spcAft>
                        <a:defRPr b="0" i="0"/>
                      </a:pPr>
                      <a:r>
                        <a:rPr lang="1106" sz="1000" b="1" dirty="0">
                          <a:solidFill>
                            <a:schemeClr val="tx1"/>
                          </a:solidFill>
                          <a:effectLst/>
                        </a:rPr>
                        <a:t>Deurywiol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ct val="0"/>
                        </a:spcAft>
                        <a:defRPr b="0" i="0"/>
                      </a:pPr>
                      <a:r>
                        <a:rPr lang="1106" sz="1000" b="1" dirty="0">
                          <a:solidFill>
                            <a:schemeClr val="tx1"/>
                          </a:solidFill>
                          <a:effectLst/>
                        </a:rPr>
                        <a:t>Hoyw neu Lesbiaidd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ct val="0"/>
                        </a:spcAft>
                        <a:defRPr b="0" i="0"/>
                      </a:pPr>
                      <a:r>
                        <a:rPr lang="1106" sz="1000" b="1" dirty="0">
                          <a:solidFill>
                            <a:schemeClr val="tx1"/>
                          </a:solidFill>
                          <a:effectLst/>
                        </a:rPr>
                        <a:t>Heterorywiol neu Strêt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ct val="0"/>
                        </a:spcAft>
                        <a:defRPr b="0" i="0"/>
                      </a:pPr>
                      <a:r>
                        <a:rPr lang="1106" sz="1000" b="1" dirty="0">
                          <a:solidFill>
                            <a:schemeClr val="tx1"/>
                          </a:solidFill>
                          <a:effectLst/>
                        </a:rPr>
                        <a:t>Heb ei nodi (gofynnwyd i’r unigolyn ond gwrthododd ymateb)</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extLst>
                  <a:ext uri="{0D108BD9-81ED-4DB2-BD59-A6C34878D82A}">
                    <a16:rowId xmlns:a16="http://schemas.microsoft.com/office/drawing/2014/main" val="514366033"/>
                  </a:ext>
                </a:extLst>
              </a:tr>
              <a:tr h="179243">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£38,559</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£31,365</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£40,612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£39,254</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351966601"/>
                  </a:ext>
                </a:extLst>
              </a:tr>
              <a:tr h="179243">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£19,424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£20,283</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£20,140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£20,592</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700761914"/>
                  </a:ext>
                </a:extLst>
              </a:tr>
              <a:tr h="179243">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£20,633</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£32,504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£27,665</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£29,329</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87151008"/>
                  </a:ext>
                </a:extLst>
              </a:tr>
              <a:tr h="179243">
                <a:tc>
                  <a:txBody>
                    <a:bodyPr/>
                    <a:lstStyle/>
                    <a:p>
                      <a:pPr>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 £37,084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£45,195</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£36,522</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£37,433</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097519303"/>
                  </a:ext>
                </a:extLst>
              </a:tr>
              <a:tr h="179243">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£18,842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£18,660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£19,783</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£20,050</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1428023112"/>
                  </a:ext>
                </a:extLst>
              </a:tr>
              <a:tr h="179243">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£33,478</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£41,252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£36,972</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£41,953</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136025702"/>
                  </a:ext>
                </a:extLst>
              </a:tr>
              <a:tr h="179243">
                <a:tc>
                  <a:txBody>
                    <a:bodyPr/>
                    <a:lstStyle/>
                    <a:p>
                      <a:pPr>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£79,576</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£91,819</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£72,341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£62,842</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625177696"/>
                  </a:ext>
                </a:extLst>
              </a:tr>
              <a:tr h="286789">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£29,364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£31,963</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£34,191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£36,021</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032689982"/>
                  </a:ext>
                </a:extLst>
              </a:tr>
              <a:tr h="179243">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 £0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£33,779</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240468654"/>
                  </a:ext>
                </a:extLst>
              </a:tr>
              <a:tr h="179243">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£27,615</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a:effectLst/>
                        </a:rPr>
                        <a:t>£30,660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£30,221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ct val="0"/>
                        </a:spcAft>
                        <a:defRPr b="0" i="0"/>
                      </a:pPr>
                      <a:r>
                        <a:rPr lang="1106" sz="1000" dirty="0">
                          <a:effectLst/>
                        </a:rPr>
                        <a:t>£40,217</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340096872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6387612"/>
              </p:ext>
            </p:extLst>
          </p:nvPr>
        </p:nvGraphicFramePr>
        <p:xfrm>
          <a:off x="169811" y="6340965"/>
          <a:ext cx="5906865" cy="2508418"/>
        </p:xfrm>
        <a:graphic>
          <a:graphicData uri="http://schemas.openxmlformats.org/drawingml/2006/table">
            <a:tbl>
              <a:tblPr firstRow="1" firstCol="1" bandRow="1">
                <a:tableStyleId>{5C22544A-7EE6-4342-B048-85BDC9FD1C3A}</a:tableStyleId>
              </a:tblPr>
              <a:tblGrid>
                <a:gridCol w="2008441">
                  <a:extLst>
                    <a:ext uri="{9D8B030D-6E8A-4147-A177-3AD203B41FA5}">
                      <a16:colId xmlns:a16="http://schemas.microsoft.com/office/drawing/2014/main" val="2332334688"/>
                    </a:ext>
                  </a:extLst>
                </a:gridCol>
                <a:gridCol w="1216069">
                  <a:extLst>
                    <a:ext uri="{9D8B030D-6E8A-4147-A177-3AD203B41FA5}">
                      <a16:colId xmlns:a16="http://schemas.microsoft.com/office/drawing/2014/main" val="3309369870"/>
                    </a:ext>
                  </a:extLst>
                </a:gridCol>
                <a:gridCol w="918355">
                  <a:extLst>
                    <a:ext uri="{9D8B030D-6E8A-4147-A177-3AD203B41FA5}">
                      <a16:colId xmlns:a16="http://schemas.microsoft.com/office/drawing/2014/main" val="1583416090"/>
                    </a:ext>
                  </a:extLst>
                </a:gridCol>
                <a:gridCol w="900000">
                  <a:extLst>
                    <a:ext uri="{9D8B030D-6E8A-4147-A177-3AD203B41FA5}">
                      <a16:colId xmlns:a16="http://schemas.microsoft.com/office/drawing/2014/main" val="3918425927"/>
                    </a:ext>
                  </a:extLst>
                </a:gridCol>
                <a:gridCol w="864000">
                  <a:extLst>
                    <a:ext uri="{9D8B030D-6E8A-4147-A177-3AD203B41FA5}">
                      <a16:colId xmlns:a16="http://schemas.microsoft.com/office/drawing/2014/main" val="2500743044"/>
                    </a:ext>
                  </a:extLst>
                </a:gridCol>
              </a:tblGrid>
              <a:tr h="361724">
                <a:tc>
                  <a:txBody>
                    <a:bodyPr/>
                    <a:lstStyle/>
                    <a:p>
                      <a:pPr algn="l">
                        <a:spcAft>
                          <a:spcPct val="0"/>
                        </a:spcAft>
                        <a:defRPr b="0" i="0"/>
                      </a:pPr>
                      <a:r>
                        <a:rPr lang="1106" sz="1000" b="0" dirty="0">
                          <a:solidFill>
                            <a:schemeClr val="tx1"/>
                          </a:solidFill>
                          <a:effectLst/>
                        </a:rPr>
                        <a:t>Grŵp Staff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ct val="0"/>
                        </a:spcAft>
                        <a:defRPr b="0" i="0"/>
                      </a:pPr>
                      <a:r>
                        <a:rPr lang="1106" sz="1000" b="0" dirty="0">
                          <a:solidFill>
                            <a:schemeClr val="tx1"/>
                          </a:solidFill>
                          <a:effectLst/>
                        </a:rPr>
                        <a:t>Cyfeiriadedd Rhywiol Arall Heb ei Restru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ct val="0"/>
                        </a:spcAft>
                        <a:defRPr b="0" i="0"/>
                      </a:pPr>
                      <a:r>
                        <a:rPr lang="1106" sz="1000" b="0" dirty="0">
                          <a:solidFill>
                            <a:schemeClr val="tx1"/>
                          </a:solidFill>
                          <a:effectLst/>
                        </a:rPr>
                        <a:t>Heb benderfynu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ct val="0"/>
                        </a:spcAft>
                        <a:defRPr b="0" i="0"/>
                      </a:pPr>
                      <a:r>
                        <a:rPr lang="1106" sz="1000" b="0" dirty="0">
                          <a:solidFill>
                            <a:schemeClr val="tx1"/>
                          </a:solidFill>
                          <a:effectLst/>
                        </a:rPr>
                        <a:t>Heb ei Gofnodi ar yr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extLst>
                  <a:ext uri="{0D108BD9-81ED-4DB2-BD59-A6C34878D82A}">
                    <a16:rowId xmlns:a16="http://schemas.microsoft.com/office/drawing/2014/main" val="2825842718"/>
                  </a:ext>
                </a:extLst>
              </a:tr>
              <a:tr h="176042">
                <a:tc>
                  <a:txBody>
                    <a:bodyPr/>
                    <a:lstStyle/>
                    <a:p>
                      <a:pPr algn="l">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£40,049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£40,367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2974049205"/>
                  </a:ext>
                </a:extLst>
              </a:tr>
              <a:tr h="176042">
                <a:tc>
                  <a:txBody>
                    <a:bodyPr/>
                    <a:lstStyle/>
                    <a:p>
                      <a:pPr algn="l">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£20,359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£27,398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£21,466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£20,386</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405345028"/>
                  </a:ext>
                </a:extLst>
              </a:tr>
              <a:tr h="176042">
                <a:tc>
                  <a:txBody>
                    <a:bodyPr/>
                    <a:lstStyle/>
                    <a:p>
                      <a:pPr algn="l">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£23,179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£24,000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£30,195</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£28,278</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2948252895"/>
                  </a:ext>
                </a:extLst>
              </a:tr>
              <a:tr h="176042">
                <a:tc>
                  <a:txBody>
                    <a:bodyPr/>
                    <a:lstStyle/>
                    <a:p>
                      <a:pPr algn="l">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£43,560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£37,922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705188311"/>
                  </a:ext>
                </a:extLst>
              </a:tr>
              <a:tr h="176042">
                <a:tc>
                  <a:txBody>
                    <a:bodyPr/>
                    <a:lstStyle/>
                    <a:p>
                      <a:pPr algn="l">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£20,372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£19,960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648969161"/>
                  </a:ext>
                </a:extLst>
              </a:tr>
              <a:tr h="176042">
                <a:tc>
                  <a:txBody>
                    <a:bodyPr/>
                    <a:lstStyle/>
                    <a:p>
                      <a:pPr algn="l">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£41,678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£38,960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4103990589"/>
                  </a:ext>
                </a:extLst>
              </a:tr>
              <a:tr h="176042">
                <a:tc>
                  <a:txBody>
                    <a:bodyPr/>
                    <a:lstStyle/>
                    <a:p>
                      <a:pPr algn="l">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£95,895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£73,055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379187966"/>
                  </a:ext>
                </a:extLst>
              </a:tr>
              <a:tr h="281668">
                <a:tc>
                  <a:txBody>
                    <a:bodyPr/>
                    <a:lstStyle/>
                    <a:p>
                      <a:pPr algn="l">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£32,271</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£40,894</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£37,081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£34,637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082347816"/>
                  </a:ext>
                </a:extLst>
              </a:tr>
              <a:tr h="176042">
                <a:tc>
                  <a:txBody>
                    <a:bodyPr/>
                    <a:lstStyle/>
                    <a:p>
                      <a:pPr algn="l">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£33,779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222824969"/>
                  </a:ext>
                </a:extLst>
              </a:tr>
              <a:tr h="176042">
                <a:tc>
                  <a:txBody>
                    <a:bodyPr/>
                    <a:lstStyle/>
                    <a:p>
                      <a:pPr algn="l">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£25,828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a:solidFill>
                            <a:schemeClr val="tx1"/>
                          </a:solidFill>
                          <a:effectLst/>
                        </a:rPr>
                        <a:t>£28,597</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£34,637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ct val="0"/>
                        </a:spcAft>
                        <a:defRPr b="0" i="0"/>
                      </a:pPr>
                      <a:r>
                        <a:rPr lang="1106" sz="1000" dirty="0">
                          <a:solidFill>
                            <a:schemeClr val="tx1"/>
                          </a:solidFill>
                          <a:effectLst/>
                        </a:rPr>
                        <a:t>£31,902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68332513"/>
                  </a:ext>
                </a:extLst>
              </a:tr>
            </a:tbl>
          </a:graphicData>
        </a:graphic>
      </p:graphicFrame>
    </p:spTree>
    <p:extLst>
      <p:ext uri="{BB962C8B-B14F-4D97-AF65-F5344CB8AC3E}">
        <p14:creationId xmlns:p14="http://schemas.microsoft.com/office/powerpoint/2010/main" val="240434135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992A69F0-83F1-40AF-813A-D329E680C48C}" type="slidenum">
              <a:rPr lang="en-GB" smtClean="0"/>
              <a:t>14</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Cyfeiriadedd Rhywiol</a:t>
            </a:r>
            <a:endParaRPr lang="en-GB" dirty="0">
              <a:solidFill>
                <a:schemeClr val="bg1"/>
              </a:solidFill>
            </a:endParaRPr>
          </a:p>
        </p:txBody>
      </p:sp>
      <p:sp>
        <p:nvSpPr>
          <p:cNvPr id="6" name="TextBox 5"/>
          <p:cNvSpPr txBox="1"/>
          <p:nvPr/>
        </p:nvSpPr>
        <p:spPr>
          <a:xfrm>
            <a:off x="194945" y="1034111"/>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sp>
        <p:nvSpPr>
          <p:cNvPr id="7" name="TextBox 6"/>
          <p:cNvSpPr txBox="1"/>
          <p:nvPr/>
        </p:nvSpPr>
        <p:spPr>
          <a:xfrm>
            <a:off x="194945" y="4015132"/>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979397645"/>
              </p:ext>
            </p:extLst>
          </p:nvPr>
        </p:nvGraphicFramePr>
        <p:xfrm>
          <a:off x="194943" y="1635939"/>
          <a:ext cx="6347678" cy="1850190"/>
        </p:xfrm>
        <a:graphic>
          <a:graphicData uri="http://schemas.openxmlformats.org/drawingml/2006/table">
            <a:tbl>
              <a:tblPr>
                <a:tableStyleId>{5C22544A-7EE6-4342-B048-85BDC9FD1C3A}</a:tableStyleId>
              </a:tblPr>
              <a:tblGrid>
                <a:gridCol w="986254">
                  <a:extLst>
                    <a:ext uri="{9D8B030D-6E8A-4147-A177-3AD203B41FA5}">
                      <a16:colId xmlns:a16="http://schemas.microsoft.com/office/drawing/2014/main" val="4207827454"/>
                    </a:ext>
                  </a:extLst>
                </a:gridCol>
                <a:gridCol w="1257424">
                  <a:extLst>
                    <a:ext uri="{9D8B030D-6E8A-4147-A177-3AD203B41FA5}">
                      <a16:colId xmlns:a16="http://schemas.microsoft.com/office/drawing/2014/main" val="1601723181"/>
                    </a:ext>
                  </a:extLst>
                </a:gridCol>
                <a:gridCol w="792000">
                  <a:extLst>
                    <a:ext uri="{9D8B030D-6E8A-4147-A177-3AD203B41FA5}">
                      <a16:colId xmlns:a16="http://schemas.microsoft.com/office/drawing/2014/main" val="1650827765"/>
                    </a:ext>
                  </a:extLst>
                </a:gridCol>
                <a:gridCol w="576000">
                  <a:extLst>
                    <a:ext uri="{9D8B030D-6E8A-4147-A177-3AD203B41FA5}">
                      <a16:colId xmlns:a16="http://schemas.microsoft.com/office/drawing/2014/main" val="3370347871"/>
                    </a:ext>
                  </a:extLst>
                </a:gridCol>
                <a:gridCol w="792000">
                  <a:extLst>
                    <a:ext uri="{9D8B030D-6E8A-4147-A177-3AD203B41FA5}">
                      <a16:colId xmlns:a16="http://schemas.microsoft.com/office/drawing/2014/main" val="371982250"/>
                    </a:ext>
                  </a:extLst>
                </a:gridCol>
                <a:gridCol w="576000">
                  <a:extLst>
                    <a:ext uri="{9D8B030D-6E8A-4147-A177-3AD203B41FA5}">
                      <a16:colId xmlns:a16="http://schemas.microsoft.com/office/drawing/2014/main" val="3858820941"/>
                    </a:ext>
                  </a:extLst>
                </a:gridCol>
                <a:gridCol w="792000">
                  <a:extLst>
                    <a:ext uri="{9D8B030D-6E8A-4147-A177-3AD203B41FA5}">
                      <a16:colId xmlns:a16="http://schemas.microsoft.com/office/drawing/2014/main" val="3278405412"/>
                    </a:ext>
                  </a:extLst>
                </a:gridCol>
                <a:gridCol w="576000">
                  <a:extLst>
                    <a:ext uri="{9D8B030D-6E8A-4147-A177-3AD203B41FA5}">
                      <a16:colId xmlns:a16="http://schemas.microsoft.com/office/drawing/2014/main" val="2733301368"/>
                    </a:ext>
                  </a:extLst>
                </a:gridCol>
              </a:tblGrid>
              <a:tr h="160269">
                <a:tc>
                  <a:txBody>
                    <a:bodyPr/>
                    <a:lstStyle/>
                    <a:p>
                      <a:pPr algn="l">
                        <a:spcAft>
                          <a:spcPct val="0"/>
                        </a:spcAft>
                        <a:defRPr b="0" i="0"/>
                      </a:pPr>
                      <a:r>
                        <a:rPr lang="1106"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gridSpan="2">
                  <a:txBody>
                    <a:bodyPr/>
                    <a:lstStyle/>
                    <a:p>
                      <a:pPr algn="l">
                        <a:spcAft>
                          <a:spcPct val="0"/>
                        </a:spcAft>
                        <a:defRPr b="0" i="0"/>
                      </a:pPr>
                      <a:r>
                        <a:rPr lang="1106" sz="1000" dirty="0">
                          <a:solidFill>
                            <a:schemeClr val="tx1"/>
                          </a:solidFill>
                          <a:effectLst/>
                        </a:rPr>
                        <a:t>Ymgeiswyr</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gridSpan="2">
                  <a:txBody>
                    <a:bodyPr/>
                    <a:lstStyle/>
                    <a:p>
                      <a:r>
                        <a:rPr lang="1106" sz="1000" dirty="0">
                          <a:solidFill>
                            <a:schemeClr val="tx1"/>
                          </a:solidFill>
                          <a:effectLst/>
                        </a:rPr>
                        <a:t>Ar y Rhestr Fer</a:t>
                      </a:r>
                      <a:endParaRPr lang="en-GB" dirty="0"/>
                    </a:p>
                  </a:txBody>
                  <a:tcPr marL="48217" marR="48217" marT="0" marB="0" anchor="b"/>
                </a:tc>
                <a:tc hMerge="1">
                  <a:txBody>
                    <a:bodyPr/>
                    <a:lstStyle/>
                    <a:p>
                      <a:endParaRPr lang="en-GB"/>
                    </a:p>
                  </a:txBody>
                  <a:tcPr/>
                </a:tc>
                <a:tc gridSpan="2">
                  <a:txBody>
                    <a:bodyPr/>
                    <a:lstStyle/>
                    <a:p>
                      <a:pPr algn="l">
                        <a:spcAft>
                          <a:spcPct val="0"/>
                        </a:spcAft>
                        <a:defRPr b="0" i="0"/>
                      </a:pPr>
                      <a:r>
                        <a:rPr lang="1106" sz="1000" dirty="0">
                          <a:solidFill>
                            <a:schemeClr val="tx1"/>
                          </a:solidFill>
                          <a:effectLst/>
                        </a:rPr>
                        <a:t>Cynigiwyd y Swydd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693091274"/>
                  </a:ext>
                </a:extLst>
              </a:tr>
              <a:tr h="336477">
                <a:tc>
                  <a:txBody>
                    <a:bodyPr/>
                    <a:lstStyle/>
                    <a:p>
                      <a:pPr algn="l">
                        <a:spcAft>
                          <a:spcPct val="0"/>
                        </a:spcAft>
                        <a:defRPr b="0" i="0"/>
                      </a:pPr>
                      <a:r>
                        <a:rPr lang="1106"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Categori Adrodd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Cyfansymiau BIPHDd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 </a:t>
                      </a:r>
                      <a:r>
                        <a:rPr lang="cy-GB" sz="1000" dirty="0" err="1">
                          <a:solidFill>
                            <a:schemeClr val="tx1"/>
                          </a:solidFill>
                          <a:effectLst/>
                        </a:rPr>
                        <a:t>BIPHDd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Cyfansymiau BIPHDd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 </a:t>
                      </a:r>
                      <a:r>
                        <a:rPr lang="cy-GB" sz="1000" dirty="0" err="1">
                          <a:solidFill>
                            <a:schemeClr val="tx1"/>
                          </a:solidFill>
                          <a:effectLst/>
                        </a:rPr>
                        <a:t>BIPHDd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Cyfansymiau BIPHDd</a:t>
                      </a:r>
                      <a:endParaRPr lang="en-GB" dirty="0"/>
                    </a:p>
                  </a:txBody>
                  <a:tcPr marL="48217" marR="48217" marT="0" marB="0" anchor="b"/>
                </a:tc>
                <a:tc>
                  <a:txBody>
                    <a:bodyPr/>
                    <a:lstStyle/>
                    <a:p>
                      <a:pPr algn="l">
                        <a:spcAft>
                          <a:spcPct val="0"/>
                        </a:spcAft>
                        <a:defRPr b="0" i="0"/>
                      </a:pPr>
                      <a:r>
                        <a:rPr lang="1106" sz="1000" dirty="0">
                          <a:solidFill>
                            <a:schemeClr val="tx1"/>
                          </a:solidFill>
                          <a:effectLst/>
                        </a:rPr>
                        <a:t>% </a:t>
                      </a:r>
                      <a:r>
                        <a:rPr lang="cy-GB" sz="1000" dirty="0" err="1">
                          <a:solidFill>
                            <a:schemeClr val="tx1"/>
                          </a:solidFill>
                          <a:effectLst/>
                        </a:rPr>
                        <a:t>BIPHDd</a:t>
                      </a:r>
                      <a:endParaRPr lang="1106" sz="1000" dirty="0">
                        <a:solidFill>
                          <a:schemeClr val="tx1"/>
                        </a:solidFill>
                        <a:effectLst/>
                      </a:endParaRPr>
                    </a:p>
                  </a:txBody>
                  <a:tcPr marL="48217" marR="48217" marT="0" marB="0" anchor="b"/>
                </a:tc>
                <a:extLst>
                  <a:ext uri="{0D108BD9-81ED-4DB2-BD59-A6C34878D82A}">
                    <a16:rowId xmlns:a16="http://schemas.microsoft.com/office/drawing/2014/main" val="3482763918"/>
                  </a:ext>
                </a:extLst>
              </a:tr>
              <a:tr h="320538">
                <a:tc>
                  <a:txBody>
                    <a:bodyPr/>
                    <a:lstStyle/>
                    <a:p>
                      <a:pPr algn="l">
                        <a:spcAft>
                          <a:spcPct val="0"/>
                        </a:spcAft>
                        <a:defRPr b="0" i="0"/>
                      </a:pPr>
                      <a:r>
                        <a:rPr lang="1106"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a:solidFill>
                            <a:schemeClr val="tx1"/>
                          </a:solidFill>
                          <a:effectLst/>
                        </a:rPr>
                        <a:t>Cyfanswm y ceisiadau yr adroddwyd arnynt</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33,870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100.0%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11,958</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100.0%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4,498</a:t>
                      </a:r>
                      <a:endParaRPr lang="en-GB" dirty="0"/>
                    </a:p>
                  </a:txBody>
                  <a:tcPr marL="48217" marR="48217" marT="0" marB="0" anchor="b"/>
                </a:tc>
                <a:tc>
                  <a:txBody>
                    <a:bodyPr/>
                    <a:lstStyle/>
                    <a:p>
                      <a:pPr algn="l">
                        <a:spcAft>
                          <a:spcPct val="0"/>
                        </a:spcAft>
                        <a:defRPr b="0" i="0"/>
                      </a:pPr>
                      <a:r>
                        <a:rPr lang="1106" sz="1000" dirty="0">
                          <a:solidFill>
                            <a:schemeClr val="tx1"/>
                          </a:solidFill>
                          <a:effectLst/>
                        </a:rPr>
                        <a:t>100%</a:t>
                      </a:r>
                    </a:p>
                    <a:p>
                      <a:pPr>
                        <a:spcAft>
                          <a:spcPct val="0"/>
                        </a:spcAft>
                        <a:defRPr b="0" i="0"/>
                      </a:pPr>
                      <a:r>
                        <a:rPr lang="1106" sz="900" dirty="0">
                          <a:effectLst/>
                        </a:rPr>
                        <a:t> </a:t>
                      </a:r>
                      <a:endParaRPr lang="en-GB" sz="900" dirty="0">
                        <a:effectLst/>
                        <a:latin typeface="Times New Roman" panose="02020603050405020304" pitchFamily="18" charset="0"/>
                      </a:endParaRPr>
                    </a:p>
                  </a:txBody>
                  <a:tcPr marL="48217" marR="48217" marT="0" marB="0" anchor="b"/>
                </a:tc>
                <a:extLst>
                  <a:ext uri="{0D108BD9-81ED-4DB2-BD59-A6C34878D82A}">
                    <a16:rowId xmlns:a16="http://schemas.microsoft.com/office/drawing/2014/main" val="1679377924"/>
                  </a:ext>
                </a:extLst>
              </a:tr>
              <a:tr h="172151">
                <a:tc rowSpan="6">
                  <a:txBody>
                    <a:bodyPr/>
                    <a:lstStyle/>
                    <a:p>
                      <a:pPr algn="l">
                        <a:spcAft>
                          <a:spcPct val="0"/>
                        </a:spcAft>
                        <a:defRPr b="0" i="0"/>
                      </a:pPr>
                      <a:r>
                        <a:rPr lang="1106" sz="1000" dirty="0">
                          <a:solidFill>
                            <a:schemeClr val="tx1"/>
                          </a:solidFill>
                          <a:effectLst/>
                        </a:rPr>
                        <a:t>Cyfeiriadedd Rhywiol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a:solidFill>
                            <a:schemeClr val="tx1"/>
                          </a:solidFill>
                          <a:effectLst/>
                        </a:rPr>
                        <a:t>Hoyw neu Lesbiaidd</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706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2.1%</a:t>
                      </a:r>
                      <a:endParaRPr lang="en-GB" dirty="0"/>
                    </a:p>
                  </a:txBody>
                  <a:tcPr marL="48217" marR="48217" marT="0" marB="0" anchor="b"/>
                </a:tc>
                <a:tc>
                  <a:txBody>
                    <a:bodyPr/>
                    <a:lstStyle/>
                    <a:p>
                      <a:r>
                        <a:rPr lang="1106" sz="1000" dirty="0">
                          <a:solidFill>
                            <a:schemeClr val="tx1"/>
                          </a:solidFill>
                          <a:effectLst/>
                        </a:rPr>
                        <a:t>249</a:t>
                      </a:r>
                      <a:endParaRPr lang="en-GB" dirty="0"/>
                    </a:p>
                  </a:txBody>
                  <a:tcPr marL="48217" marR="48217" marT="0" marB="0" anchor="b"/>
                </a:tc>
                <a:tc>
                  <a:txBody>
                    <a:bodyPr/>
                    <a:lstStyle/>
                    <a:p>
                      <a:pPr algn="l">
                        <a:spcAft>
                          <a:spcPct val="0"/>
                        </a:spcAft>
                        <a:defRPr b="0" i="0"/>
                      </a:pPr>
                      <a:r>
                        <a:rPr lang="1106" sz="1000" dirty="0">
                          <a:solidFill>
                            <a:schemeClr val="tx1"/>
                          </a:solidFill>
                          <a:effectLst/>
                        </a:rPr>
                        <a:t>2.1%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86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4033010953"/>
                  </a:ext>
                </a:extLst>
              </a:tr>
              <a:tr h="172151">
                <a:tc vMerge="1">
                  <a:txBody>
                    <a:bodyPr/>
                    <a:lstStyle/>
                    <a:p>
                      <a:endParaRPr lang="en-GB"/>
                    </a:p>
                  </a:txBody>
                  <a:tcPr/>
                </a:tc>
                <a:tc>
                  <a:txBody>
                    <a:bodyPr/>
                    <a:lstStyle/>
                    <a:p>
                      <a:pPr algn="l">
                        <a:spcAft>
                          <a:spcPct val="0"/>
                        </a:spcAft>
                        <a:defRPr b="0" i="0"/>
                      </a:pPr>
                      <a:r>
                        <a:rPr lang="1106" sz="1000">
                          <a:solidFill>
                            <a:schemeClr val="tx1"/>
                          </a:solidFill>
                          <a:effectLst/>
                        </a:rPr>
                        <a:t>Arall</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76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0.2%</a:t>
                      </a:r>
                      <a:endParaRPr lang="en-GB" dirty="0"/>
                    </a:p>
                  </a:txBody>
                  <a:tcPr marL="48217" marR="48217" marT="0" marB="0" anchor="b"/>
                </a:tc>
                <a:tc>
                  <a:txBody>
                    <a:bodyPr/>
                    <a:lstStyle/>
                    <a:p>
                      <a:r>
                        <a:rPr lang="1106" sz="1000" dirty="0">
                          <a:solidFill>
                            <a:schemeClr val="tx1"/>
                          </a:solidFill>
                          <a:effectLst/>
                        </a:rPr>
                        <a:t>18</a:t>
                      </a:r>
                      <a:endParaRPr lang="en-GB" dirty="0"/>
                    </a:p>
                  </a:txBody>
                  <a:tcPr marL="48217" marR="48217" marT="0" marB="0" anchor="b"/>
                </a:tc>
                <a:tc>
                  <a:txBody>
                    <a:bodyPr/>
                    <a:lstStyle/>
                    <a:p>
                      <a:pPr algn="l">
                        <a:spcAft>
                          <a:spcPct val="0"/>
                        </a:spcAft>
                        <a:defRPr b="0" i="0"/>
                      </a:pPr>
                      <a:r>
                        <a:rPr lang="1106" sz="1000" dirty="0">
                          <a:solidFill>
                            <a:schemeClr val="tx1"/>
                          </a:solidFill>
                          <a:effectLst/>
                        </a:rPr>
                        <a:t>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0.1%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4108303290"/>
                  </a:ext>
                </a:extLst>
              </a:tr>
              <a:tr h="172151">
                <a:tc vMerge="1">
                  <a:txBody>
                    <a:bodyPr/>
                    <a:lstStyle/>
                    <a:p>
                      <a:endParaRPr lang="en-GB"/>
                    </a:p>
                  </a:txBody>
                  <a:tcPr/>
                </a:tc>
                <a:tc>
                  <a:txBody>
                    <a:bodyPr/>
                    <a:lstStyle/>
                    <a:p>
                      <a:pPr algn="l">
                        <a:spcAft>
                          <a:spcPct val="0"/>
                        </a:spcAft>
                        <a:defRPr b="0" i="0"/>
                      </a:pPr>
                      <a:r>
                        <a:rPr lang="1106" sz="1000" dirty="0">
                          <a:solidFill>
                            <a:schemeClr val="tx1"/>
                          </a:solidFill>
                          <a:effectLst/>
                        </a:rPr>
                        <a:t>Deurywiol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691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2.0%</a:t>
                      </a:r>
                      <a:endParaRPr lang="en-GB" dirty="0"/>
                    </a:p>
                  </a:txBody>
                  <a:tcPr marL="48217" marR="48217" marT="0" marB="0" anchor="b"/>
                </a:tc>
                <a:tc>
                  <a:txBody>
                    <a:bodyPr/>
                    <a:lstStyle/>
                    <a:p>
                      <a:r>
                        <a:rPr lang="1106" sz="1000" dirty="0">
                          <a:solidFill>
                            <a:schemeClr val="tx1"/>
                          </a:solidFill>
                          <a:effectLst/>
                        </a:rPr>
                        <a:t>222</a:t>
                      </a:r>
                      <a:endParaRPr lang="en-GB" dirty="0"/>
                    </a:p>
                  </a:txBody>
                  <a:tcPr marL="48217" marR="48217" marT="0" marB="0" anchor="b"/>
                </a:tc>
                <a:tc>
                  <a:txBody>
                    <a:bodyPr/>
                    <a:lstStyle/>
                    <a:p>
                      <a:pPr algn="l">
                        <a:spcAft>
                          <a:spcPct val="0"/>
                        </a:spcAft>
                        <a:defRPr b="0" i="0"/>
                      </a:pPr>
                      <a:r>
                        <a:rPr lang="1106" sz="1000" dirty="0">
                          <a:solidFill>
                            <a:schemeClr val="tx1"/>
                          </a:solidFill>
                          <a:effectLst/>
                        </a:rPr>
                        <a:t>82.0%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82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1.8%</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763553407"/>
                  </a:ext>
                </a:extLst>
              </a:tr>
              <a:tr h="172151">
                <a:tc vMerge="1">
                  <a:txBody>
                    <a:bodyPr/>
                    <a:lstStyle/>
                    <a:p>
                      <a:endParaRPr lang="en-GB"/>
                    </a:p>
                  </a:txBody>
                  <a:tcPr/>
                </a:tc>
                <a:tc>
                  <a:txBody>
                    <a:bodyPr/>
                    <a:lstStyle/>
                    <a:p>
                      <a:pPr algn="l">
                        <a:spcAft>
                          <a:spcPct val="0"/>
                        </a:spcAft>
                        <a:defRPr b="0" i="0"/>
                      </a:pPr>
                      <a:r>
                        <a:rPr lang="1106" sz="1000" dirty="0">
                          <a:solidFill>
                            <a:schemeClr val="tx1"/>
                          </a:solidFill>
                          <a:effectLst/>
                        </a:rPr>
                        <a:t>Heterorywiol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31,002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91.5%</a:t>
                      </a:r>
                      <a:endParaRPr lang="en-GB" dirty="0"/>
                    </a:p>
                  </a:txBody>
                  <a:tcPr marL="48217" marR="48217" marT="0" marB="0" anchor="b"/>
                </a:tc>
                <a:tc>
                  <a:txBody>
                    <a:bodyPr/>
                    <a:lstStyle/>
                    <a:p>
                      <a:r>
                        <a:rPr lang="1106" sz="1000" dirty="0">
                          <a:solidFill>
                            <a:schemeClr val="tx1"/>
                          </a:solidFill>
                          <a:effectLst/>
                        </a:rPr>
                        <a:t>10,673</a:t>
                      </a:r>
                      <a:endParaRPr lang="en-GB" dirty="0"/>
                    </a:p>
                  </a:txBody>
                  <a:tcPr marL="48217" marR="48217" marT="0" marB="0" anchor="b"/>
                </a:tc>
                <a:tc>
                  <a:txBody>
                    <a:bodyPr/>
                    <a:lstStyle/>
                    <a:p>
                      <a:pPr algn="l">
                        <a:spcAft>
                          <a:spcPct val="0"/>
                        </a:spcAft>
                        <a:defRPr b="0" i="0"/>
                      </a:pPr>
                      <a:r>
                        <a:rPr lang="1106" sz="1000" dirty="0">
                          <a:solidFill>
                            <a:schemeClr val="tx1"/>
                          </a:solidFill>
                          <a:effectLst/>
                        </a:rPr>
                        <a:t>89.3%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3,764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83.7%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2074596779"/>
                  </a:ext>
                </a:extLst>
              </a:tr>
              <a:tr h="172151">
                <a:tc vMerge="1">
                  <a:txBody>
                    <a:bodyPr/>
                    <a:lstStyle/>
                    <a:p>
                      <a:endParaRPr lang="en-GB"/>
                    </a:p>
                  </a:txBody>
                  <a:tcPr/>
                </a:tc>
                <a:tc>
                  <a:txBody>
                    <a:bodyPr/>
                    <a:lstStyle/>
                    <a:p>
                      <a:pPr algn="l">
                        <a:spcAft>
                          <a:spcPct val="0"/>
                        </a:spcAft>
                        <a:defRPr b="0" i="0"/>
                      </a:pPr>
                      <a:r>
                        <a:rPr lang="1106" sz="1000" dirty="0">
                          <a:solidFill>
                            <a:schemeClr val="tx1"/>
                          </a:solidFill>
                          <a:effectLst/>
                        </a:rPr>
                        <a:t>Heb benderfynu</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109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0.3%</a:t>
                      </a:r>
                      <a:endParaRPr lang="en-GB" dirty="0"/>
                    </a:p>
                  </a:txBody>
                  <a:tcPr marL="48217" marR="48217" marT="0" marB="0" anchor="b"/>
                </a:tc>
                <a:tc>
                  <a:txBody>
                    <a:bodyPr/>
                    <a:lstStyle/>
                    <a:p>
                      <a:r>
                        <a:rPr lang="1106" sz="1000" dirty="0">
                          <a:solidFill>
                            <a:schemeClr val="tx1"/>
                          </a:solidFill>
                          <a:effectLst/>
                        </a:rPr>
                        <a:t>33</a:t>
                      </a:r>
                      <a:endParaRPr lang="en-GB" dirty="0"/>
                    </a:p>
                  </a:txBody>
                  <a:tcPr marL="48217" marR="48217" marT="0" marB="0" anchor="b"/>
                </a:tc>
                <a:tc>
                  <a:txBody>
                    <a:bodyPr/>
                    <a:lstStyle/>
                    <a:p>
                      <a:pPr algn="l">
                        <a:spcAft>
                          <a:spcPct val="0"/>
                        </a:spcAft>
                        <a:defRPr b="0" i="0"/>
                      </a:pPr>
                      <a:r>
                        <a:rPr lang="1106" sz="1000" dirty="0">
                          <a:solidFill>
                            <a:schemeClr val="tx1"/>
                          </a:solidFill>
                          <a:effectLst/>
                        </a:rPr>
                        <a:t>0.3%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0.3%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847973457"/>
                  </a:ext>
                </a:extLst>
              </a:tr>
              <a:tr h="172151">
                <a:tc vMerge="1">
                  <a:txBody>
                    <a:bodyPr/>
                    <a:lstStyle/>
                    <a:p>
                      <a:endParaRPr lang="en-GB"/>
                    </a:p>
                  </a:txBody>
                  <a:tcPr/>
                </a:tc>
                <a:tc>
                  <a:txBody>
                    <a:bodyPr/>
                    <a:lstStyle/>
                    <a:p>
                      <a:pPr algn="l">
                        <a:spcAft>
                          <a:spcPct val="0"/>
                        </a:spcAft>
                        <a:defRPr b="0" i="0"/>
                      </a:pPr>
                      <a:r>
                        <a:rPr lang="1106" sz="1000" dirty="0">
                          <a:solidFill>
                            <a:schemeClr val="tx1"/>
                          </a:solidFill>
                          <a:effectLst/>
                        </a:rPr>
                        <a:t>Heb ddatgelu</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ct val="0"/>
                        </a:spcAft>
                        <a:defRPr b="0" i="0"/>
                      </a:pPr>
                      <a:r>
                        <a:rPr lang="1106" sz="1000" dirty="0">
                          <a:solidFill>
                            <a:schemeClr val="tx1"/>
                          </a:solidFill>
                          <a:effectLst/>
                        </a:rPr>
                        <a:t>1,286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r>
                        <a:rPr lang="1106" sz="1000" dirty="0">
                          <a:solidFill>
                            <a:schemeClr val="tx1"/>
                          </a:solidFill>
                          <a:effectLst/>
                        </a:rPr>
                        <a:t>3.8%</a:t>
                      </a:r>
                      <a:endParaRPr lang="en-GB" dirty="0"/>
                    </a:p>
                  </a:txBody>
                  <a:tcPr marL="48217" marR="48217" marT="0" marB="0" anchor="b"/>
                </a:tc>
                <a:tc>
                  <a:txBody>
                    <a:bodyPr/>
                    <a:lstStyle/>
                    <a:p>
                      <a:r>
                        <a:rPr lang="1106" sz="1000" dirty="0">
                          <a:solidFill>
                            <a:schemeClr val="tx1"/>
                          </a:solidFill>
                          <a:effectLst/>
                        </a:rPr>
                        <a:t>763</a:t>
                      </a:r>
                      <a:endParaRPr lang="en-GB" dirty="0"/>
                    </a:p>
                  </a:txBody>
                  <a:tcPr marL="48217" marR="48217" marT="0" marB="0" anchor="b"/>
                </a:tc>
                <a:tc>
                  <a:txBody>
                    <a:bodyPr/>
                    <a:lstStyle/>
                    <a:p>
                      <a:pPr algn="l">
                        <a:spcAft>
                          <a:spcPct val="0"/>
                        </a:spcAft>
                        <a:defRPr b="0" i="0"/>
                      </a:pPr>
                      <a:r>
                        <a:rPr lang="1106" sz="1000" dirty="0">
                          <a:solidFill>
                            <a:schemeClr val="tx1"/>
                          </a:solidFill>
                          <a:effectLst/>
                        </a:rPr>
                        <a:t>6.4%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545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ct val="0"/>
                        </a:spcAft>
                        <a:defRPr b="0" i="0"/>
                      </a:pPr>
                      <a:r>
                        <a:rPr lang="1106" sz="1000" dirty="0">
                          <a:solidFill>
                            <a:schemeClr val="tx1"/>
                          </a:solidFill>
                          <a:effectLst/>
                        </a:rPr>
                        <a:t>12.1%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extLst>
                  <a:ext uri="{0D108BD9-81ED-4DB2-BD59-A6C34878D82A}">
                    <a16:rowId xmlns:a16="http://schemas.microsoft.com/office/drawing/2014/main" val="45249115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599884370"/>
              </p:ext>
            </p:extLst>
          </p:nvPr>
        </p:nvGraphicFramePr>
        <p:xfrm>
          <a:off x="194943" y="4512624"/>
          <a:ext cx="5608320" cy="1905000"/>
        </p:xfrm>
        <a:graphic>
          <a:graphicData uri="http://schemas.openxmlformats.org/drawingml/2006/table">
            <a:tbl>
              <a:tblPr firstRow="1" firstCol="1" bandRow="1">
                <a:tableStyleId>{5C22544A-7EE6-4342-B048-85BDC9FD1C3A}</a:tableStyleId>
              </a:tblPr>
              <a:tblGrid>
                <a:gridCol w="3988435">
                  <a:extLst>
                    <a:ext uri="{9D8B030D-6E8A-4147-A177-3AD203B41FA5}">
                      <a16:colId xmlns:a16="http://schemas.microsoft.com/office/drawing/2014/main" val="3723906552"/>
                    </a:ext>
                  </a:extLst>
                </a:gridCol>
                <a:gridCol w="810260">
                  <a:extLst>
                    <a:ext uri="{9D8B030D-6E8A-4147-A177-3AD203B41FA5}">
                      <a16:colId xmlns:a16="http://schemas.microsoft.com/office/drawing/2014/main" val="3995218537"/>
                    </a:ext>
                  </a:extLst>
                </a:gridCol>
                <a:gridCol w="809625">
                  <a:extLst>
                    <a:ext uri="{9D8B030D-6E8A-4147-A177-3AD203B41FA5}">
                      <a16:colId xmlns:a16="http://schemas.microsoft.com/office/drawing/2014/main" val="1797174767"/>
                    </a:ext>
                  </a:extLst>
                </a:gridCol>
              </a:tblGrid>
              <a:tr h="220940">
                <a:tc>
                  <a:txBody>
                    <a:bodyPr/>
                    <a:lstStyle/>
                    <a:p>
                      <a:pPr algn="ctr">
                        <a:spcAft>
                          <a:spcPct val="0"/>
                        </a:spcAft>
                        <a:defRPr b="0" i="0"/>
                      </a:pPr>
                      <a:r>
                        <a:rPr lang="1106" sz="1000" b="1">
                          <a:solidFill>
                            <a:schemeClr val="tx1"/>
                          </a:solidFill>
                          <a:effectLst/>
                        </a:rPr>
                        <a:t>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dirty="0">
                          <a:solidFill>
                            <a:schemeClr val="tx1"/>
                          </a:solidFill>
                          <a:effectLst/>
                        </a:rPr>
                        <a: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54120603"/>
                  </a:ext>
                </a:extLst>
              </a:tr>
              <a:tr h="200025">
                <a:tc>
                  <a:txBody>
                    <a:bodyPr/>
                    <a:lstStyle/>
                    <a:p>
                      <a:pPr>
                        <a:spcAft>
                          <a:spcPct val="0"/>
                        </a:spcAft>
                        <a:defRPr b="0" i="0"/>
                      </a:pPr>
                      <a:r>
                        <a:rPr lang="1106" sz="1000" b="0" dirty="0">
                          <a:solidFill>
                            <a:schemeClr val="tx1"/>
                          </a:solidFill>
                          <a:effectLst/>
                        </a:rPr>
                        <a:t>Heterorywiol neu Strêt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633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53.24%</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98173661"/>
                  </a:ext>
                </a:extLst>
              </a:tr>
              <a:tr h="200025">
                <a:tc>
                  <a:txBody>
                    <a:bodyPr/>
                    <a:lstStyle/>
                    <a:p>
                      <a:pPr>
                        <a:spcAft>
                          <a:spcPct val="0"/>
                        </a:spcAft>
                        <a:defRPr b="0" i="0"/>
                      </a:pPr>
                      <a:r>
                        <a:rPr lang="1106" sz="1000" b="0">
                          <a:solidFill>
                            <a:schemeClr val="tx1"/>
                          </a:solidFill>
                          <a:effectLst/>
                        </a:rPr>
                        <a:t>Hoyw neu Lesbiaidd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19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1.60%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42020943"/>
                  </a:ext>
                </a:extLst>
              </a:tr>
              <a:tr h="200025">
                <a:tc>
                  <a:txBody>
                    <a:bodyPr/>
                    <a:lstStyle/>
                    <a:p>
                      <a:pPr>
                        <a:spcAft>
                          <a:spcPct val="0"/>
                        </a:spcAft>
                        <a:defRPr b="0" i="0"/>
                      </a:pPr>
                      <a:r>
                        <a:rPr lang="1106" sz="1000" b="0" dirty="0">
                          <a:solidFill>
                            <a:schemeClr val="tx1"/>
                          </a:solidFill>
                          <a:effectLst/>
                        </a:rPr>
                        <a:t>Deurywiol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17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1.43%</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20818873"/>
                  </a:ext>
                </a:extLst>
              </a:tr>
              <a:tr h="200025">
                <a:tc>
                  <a:txBody>
                    <a:bodyPr/>
                    <a:lstStyle/>
                    <a:p>
                      <a:pPr>
                        <a:spcAft>
                          <a:spcPct val="0"/>
                        </a:spcAft>
                        <a:defRPr b="0" i="0"/>
                      </a:pPr>
                      <a:r>
                        <a:rPr lang="1106" sz="1000" b="0" dirty="0">
                          <a:solidFill>
                            <a:schemeClr val="tx1"/>
                          </a:solidFill>
                          <a:effectLst/>
                        </a:rPr>
                        <a:t>Heb ei Nodi </a:t>
                      </a:r>
                      <a:r>
                        <a:rPr lang="1106" sz="1000" b="1" dirty="0">
                          <a:solidFill>
                            <a:schemeClr val="tx1"/>
                          </a:solidFill>
                          <a:effectLst/>
                        </a:rPr>
                        <a:t>– </a:t>
                      </a:r>
                      <a:r>
                        <a:rPr lang="1106" sz="1000" b="0" dirty="0">
                          <a:solidFill>
                            <a:schemeClr val="tx1"/>
                          </a:solidFill>
                          <a:effectLst/>
                        </a:rPr>
                        <a:t>gofynnwyd i’r unigolyn ond gwrthododd roi ateb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322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27.08%</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460478693"/>
                  </a:ext>
                </a:extLst>
              </a:tr>
              <a:tr h="200025">
                <a:tc>
                  <a:txBody>
                    <a:bodyPr/>
                    <a:lstStyle/>
                    <a:p>
                      <a:pPr>
                        <a:spcAft>
                          <a:spcPct val="0"/>
                        </a:spcAft>
                        <a:defRPr b="0" i="0"/>
                      </a:pPr>
                      <a:r>
                        <a:rPr lang="1106" sz="1000" b="0">
                          <a:solidFill>
                            <a:schemeClr val="tx1"/>
                          </a:solidFill>
                          <a:effectLst/>
                        </a:rPr>
                        <a:t>Heb ei Gofnodi ar yr ESR</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195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16.40%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13745180"/>
                  </a:ext>
                </a:extLst>
              </a:tr>
              <a:tr h="200025">
                <a:tc>
                  <a:txBody>
                    <a:bodyPr/>
                    <a:lstStyle/>
                    <a:p>
                      <a:pPr>
                        <a:spcAft>
                          <a:spcPct val="0"/>
                        </a:spcAft>
                        <a:defRPr b="0" i="0"/>
                      </a:pPr>
                      <a:r>
                        <a:rPr lang="1106" sz="1000" b="0" dirty="0">
                          <a:solidFill>
                            <a:schemeClr val="tx1"/>
                          </a:solidFill>
                          <a:effectLst/>
                        </a:rPr>
                        <a:t>Cyfeiriadedd Rhywiol Arall Heb ei Restru</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0.17%</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67487854"/>
                  </a:ext>
                </a:extLst>
              </a:tr>
              <a:tr h="200025">
                <a:tc>
                  <a:txBody>
                    <a:bodyPr/>
                    <a:lstStyle/>
                    <a:p>
                      <a:pPr>
                        <a:spcAft>
                          <a:spcPct val="0"/>
                        </a:spcAft>
                        <a:defRPr b="0" i="0"/>
                      </a:pPr>
                      <a:r>
                        <a:rPr lang="1106" sz="1000" b="0" dirty="0">
                          <a:solidFill>
                            <a:schemeClr val="tx1"/>
                          </a:solidFill>
                          <a:effectLst/>
                        </a:rPr>
                        <a:t>Heb benderfynu</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0.08%</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55947162"/>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1,189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01438811"/>
                  </a:ext>
                </a:extLst>
              </a:tr>
            </a:tbl>
          </a:graphicData>
        </a:graphic>
      </p:graphicFrame>
    </p:spTree>
    <p:extLst>
      <p:ext uri="{BB962C8B-B14F-4D97-AF65-F5344CB8AC3E}">
        <p14:creationId xmlns:p14="http://schemas.microsoft.com/office/powerpoint/2010/main" val="397705066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6E4F23C5-128D-4D83-9367-F58013B59439}" type="slidenum">
              <a:rPr lang="en-GB" smtClean="0"/>
              <a:t>15</a:t>
            </a:fld>
            <a:endParaRPr lang="en-GB"/>
          </a:p>
        </p:txBody>
      </p:sp>
      <p:sp>
        <p:nvSpPr>
          <p:cNvPr id="7" name="TextBox 6"/>
          <p:cNvSpPr txBox="1"/>
          <p:nvPr/>
        </p:nvSpPr>
        <p:spPr>
          <a:xfrm>
            <a:off x="184989" y="1093679"/>
            <a:ext cx="3613287"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0" name="TextBox 9"/>
          <p:cNvSpPr txBox="1"/>
          <p:nvPr/>
        </p:nvSpPr>
        <p:spPr>
          <a:xfrm>
            <a:off x="184987" y="3170890"/>
            <a:ext cx="3613290"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94945" y="5205835"/>
            <a:ext cx="3603332"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sp>
        <p:nvSpPr>
          <p:cNvPr id="19" name="TextBox 18"/>
          <p:cNvSpPr txBox="1"/>
          <p:nvPr/>
        </p:nvSpPr>
        <p:spPr>
          <a:xfrm>
            <a:off x="194944" y="406443"/>
            <a:ext cx="3603331"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Cyfeiriadedd Rhywiol</a:t>
            </a:r>
            <a:endParaRPr lang="en-GB"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565795889"/>
              </p:ext>
            </p:extLst>
          </p:nvPr>
        </p:nvGraphicFramePr>
        <p:xfrm>
          <a:off x="194943" y="1532429"/>
          <a:ext cx="6277108" cy="1418589"/>
        </p:xfrm>
        <a:graphic>
          <a:graphicData uri="http://schemas.openxmlformats.org/drawingml/2006/table">
            <a:tbl>
              <a:tblPr firstRow="1" firstCol="1" bandRow="1">
                <a:tableStyleId>{5C22544A-7EE6-4342-B048-85BDC9FD1C3A}</a:tableStyleId>
              </a:tblPr>
              <a:tblGrid>
                <a:gridCol w="1313785">
                  <a:extLst>
                    <a:ext uri="{9D8B030D-6E8A-4147-A177-3AD203B41FA5}">
                      <a16:colId xmlns:a16="http://schemas.microsoft.com/office/drawing/2014/main" val="3679930868"/>
                    </a:ext>
                  </a:extLst>
                </a:gridCol>
                <a:gridCol w="399424">
                  <a:extLst>
                    <a:ext uri="{9D8B030D-6E8A-4147-A177-3AD203B41FA5}">
                      <a16:colId xmlns:a16="http://schemas.microsoft.com/office/drawing/2014/main" val="4274793562"/>
                    </a:ext>
                  </a:extLst>
                </a:gridCol>
                <a:gridCol w="431039">
                  <a:extLst>
                    <a:ext uri="{9D8B030D-6E8A-4147-A177-3AD203B41FA5}">
                      <a16:colId xmlns:a16="http://schemas.microsoft.com/office/drawing/2014/main" val="2984382185"/>
                    </a:ext>
                  </a:extLst>
                </a:gridCol>
                <a:gridCol w="603089">
                  <a:extLst>
                    <a:ext uri="{9D8B030D-6E8A-4147-A177-3AD203B41FA5}">
                      <a16:colId xmlns:a16="http://schemas.microsoft.com/office/drawing/2014/main" val="1997037008"/>
                    </a:ext>
                  </a:extLst>
                </a:gridCol>
                <a:gridCol w="517367">
                  <a:extLst>
                    <a:ext uri="{9D8B030D-6E8A-4147-A177-3AD203B41FA5}">
                      <a16:colId xmlns:a16="http://schemas.microsoft.com/office/drawing/2014/main" val="4067509904"/>
                    </a:ext>
                  </a:extLst>
                </a:gridCol>
                <a:gridCol w="1030479">
                  <a:extLst>
                    <a:ext uri="{9D8B030D-6E8A-4147-A177-3AD203B41FA5}">
                      <a16:colId xmlns:a16="http://schemas.microsoft.com/office/drawing/2014/main" val="3570700637"/>
                    </a:ext>
                  </a:extLst>
                </a:gridCol>
                <a:gridCol w="603089">
                  <a:extLst>
                    <a:ext uri="{9D8B030D-6E8A-4147-A177-3AD203B41FA5}">
                      <a16:colId xmlns:a16="http://schemas.microsoft.com/office/drawing/2014/main" val="618125427"/>
                    </a:ext>
                  </a:extLst>
                </a:gridCol>
                <a:gridCol w="775747">
                  <a:extLst>
                    <a:ext uri="{9D8B030D-6E8A-4147-A177-3AD203B41FA5}">
                      <a16:colId xmlns:a16="http://schemas.microsoft.com/office/drawing/2014/main" val="137787442"/>
                    </a:ext>
                  </a:extLst>
                </a:gridCol>
                <a:gridCol w="603089">
                  <a:extLst>
                    <a:ext uri="{9D8B030D-6E8A-4147-A177-3AD203B41FA5}">
                      <a16:colId xmlns:a16="http://schemas.microsoft.com/office/drawing/2014/main" val="2123252322"/>
                    </a:ext>
                  </a:extLst>
                </a:gridCol>
              </a:tblGrid>
              <a:tr h="961389">
                <a:tc>
                  <a:txBody>
                    <a:bodyPr/>
                    <a:lstStyle/>
                    <a:p>
                      <a:endParaRPr lang="en-GB" sz="1000" b="0" dirty="0">
                        <a:solidFill>
                          <a:schemeClr val="tx1"/>
                        </a:solidFill>
                        <a:effectLst/>
                        <a:latin typeface="Times New Roman" panose="02020603050405020304" pitchFamily="18" charset="0"/>
                      </a:endParaRPr>
                    </a:p>
                  </a:txBody>
                  <a:tcPr marL="61836" marR="61836" marT="0" marB="0" anchor="b"/>
                </a:tc>
                <a:tc>
                  <a:txBody>
                    <a:bodyPr/>
                    <a:lstStyle/>
                    <a:p>
                      <a:pPr marL="71755" marR="71755">
                        <a:spcAft>
                          <a:spcPct val="0"/>
                        </a:spcAft>
                        <a:defRPr b="0" i="0"/>
                      </a:pPr>
                      <a:r>
                        <a:rPr lang="1106" sz="1000" b="0" dirty="0">
                          <a:solidFill>
                            <a:schemeClr val="tx1"/>
                          </a:solidFill>
                          <a:effectLst/>
                        </a:rPr>
                        <a:t>Deurywiol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Hoyw neu Lesbiaidd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Heterorywiol neu Strêt</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Heb benderfynu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Heb ei Nodi </a:t>
                      </a:r>
                      <a:r>
                        <a:rPr lang="1106" sz="1000" b="1" dirty="0">
                          <a:solidFill>
                            <a:schemeClr val="tx1"/>
                          </a:solidFill>
                          <a:effectLst/>
                        </a:rPr>
                        <a:t>– </a:t>
                      </a:r>
                      <a:r>
                        <a:rPr lang="1106" sz="1000" b="0" dirty="0">
                          <a:solidFill>
                            <a:schemeClr val="tx1"/>
                          </a:solidFill>
                          <a:effectLst/>
                        </a:rPr>
                        <a:t>gofynnwyd i’r unigolyn ond gwrthododd ymateb</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Heb ei Gofnodi ar yr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Cyfeiriadedd Rhywiol Arall Heb ei Restru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extLst>
                  <a:ext uri="{0D108BD9-81ED-4DB2-BD59-A6C34878D82A}">
                    <a16:rowId xmlns:a16="http://schemas.microsoft.com/office/drawing/2014/main" val="4250354369"/>
                  </a:ext>
                </a:extLst>
              </a:tr>
              <a:tr h="274825">
                <a:tc>
                  <a:txBody>
                    <a:bodyPr/>
                    <a:lstStyle/>
                    <a:p>
                      <a:pPr>
                        <a:spcAft>
                          <a:spcPct val="0"/>
                        </a:spcAft>
                        <a:defRPr b="0" i="0"/>
                      </a:pPr>
                      <a:r>
                        <a:rPr lang="1106" sz="1000" b="0" dirty="0">
                          <a:solidFill>
                            <a:schemeClr val="tx1"/>
                          </a:solidFill>
                          <a:effectLst/>
                        </a:rPr>
                        <a:t>Wedi Mynychu/</a:t>
                      </a:r>
                      <a:r>
                        <a:rPr lang="en-GB" sz="1000" b="0" dirty="0">
                          <a:solidFill>
                            <a:schemeClr val="tx1"/>
                          </a:solidFill>
                          <a:effectLst/>
                        </a:rPr>
                        <a:t> </a:t>
                      </a:r>
                      <a:r>
                        <a:rPr lang="1106" sz="1000" b="0" dirty="0">
                          <a:solidFill>
                            <a:schemeClr val="tx1"/>
                          </a:solidFill>
                          <a:effectLst/>
                        </a:rPr>
                        <a:t>Cwblhau Cyrsiau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647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1,042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55,741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6,811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7,544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ct val="0"/>
                        </a:spcAft>
                        <a:defRPr b="0" i="0"/>
                      </a:pPr>
                      <a:r>
                        <a:rPr lang="1106" sz="1000" b="0">
                          <a:solidFill>
                            <a:schemeClr val="tx1"/>
                          </a:solidFill>
                          <a:effectLst/>
                        </a:rPr>
                        <a:t> </a:t>
                      </a:r>
                      <a:endParaRPr lang="en-GB" sz="1000" b="0">
                        <a:solidFill>
                          <a:schemeClr val="tx1"/>
                        </a:solidFill>
                        <a:effectLst/>
                      </a:endParaRPr>
                    </a:p>
                    <a:p>
                      <a:pPr algn="l">
                        <a:spcAft>
                          <a:spcPct val="0"/>
                        </a:spcAft>
                      </a:pPr>
                      <a:endParaRPr lang="en-GB" sz="1000" b="0">
                        <a:solidFill>
                          <a:schemeClr val="tx1"/>
                        </a:solidFill>
                        <a:effectLst/>
                      </a:endParaRPr>
                    </a:p>
                    <a:p>
                      <a:pPr algn="l">
                        <a:spcAft>
                          <a:spcPct val="0"/>
                        </a:spcAft>
                        <a:defRPr b="0" i="0"/>
                      </a:pPr>
                      <a:r>
                        <a:rPr lang="1106" sz="1000" b="0">
                          <a:solidFill>
                            <a:schemeClr val="tx1"/>
                          </a:solidFill>
                          <a:effectLst/>
                        </a:rPr>
                        <a:t>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a:tc>
                <a:tc>
                  <a:txBody>
                    <a:bodyPr/>
                    <a:lstStyle/>
                    <a:p>
                      <a:pPr algn="l">
                        <a:spcAft>
                          <a:spcPct val="0"/>
                        </a:spcAft>
                        <a:defRPr b="0" i="0"/>
                      </a:pPr>
                      <a:r>
                        <a:rPr lang="1106" sz="1000" b="0" dirty="0">
                          <a:solidFill>
                            <a:schemeClr val="tx1"/>
                          </a:solidFill>
                          <a:effectLst/>
                        </a:rPr>
                        <a:t>71,961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extLst>
                  <a:ext uri="{0D108BD9-81ED-4DB2-BD59-A6C34878D82A}">
                    <a16:rowId xmlns:a16="http://schemas.microsoft.com/office/drawing/2014/main" val="352516329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20323220"/>
              </p:ext>
            </p:extLst>
          </p:nvPr>
        </p:nvGraphicFramePr>
        <p:xfrm>
          <a:off x="194945" y="3611244"/>
          <a:ext cx="5063165" cy="1388110"/>
        </p:xfrm>
        <a:graphic>
          <a:graphicData uri="http://schemas.openxmlformats.org/drawingml/2006/table">
            <a:tbl>
              <a:tblPr>
                <a:tableStyleId>{5C22544A-7EE6-4342-B048-85BDC9FD1C3A}</a:tableStyleId>
              </a:tblPr>
              <a:tblGrid>
                <a:gridCol w="3369468">
                  <a:extLst>
                    <a:ext uri="{9D8B030D-6E8A-4147-A177-3AD203B41FA5}">
                      <a16:colId xmlns:a16="http://schemas.microsoft.com/office/drawing/2014/main" val="2081424021"/>
                    </a:ext>
                  </a:extLst>
                </a:gridCol>
                <a:gridCol w="937697">
                  <a:extLst>
                    <a:ext uri="{9D8B030D-6E8A-4147-A177-3AD203B41FA5}">
                      <a16:colId xmlns:a16="http://schemas.microsoft.com/office/drawing/2014/main" val="1181325974"/>
                    </a:ext>
                  </a:extLst>
                </a:gridCol>
                <a:gridCol w="756000">
                  <a:extLst>
                    <a:ext uri="{9D8B030D-6E8A-4147-A177-3AD203B41FA5}">
                      <a16:colId xmlns:a16="http://schemas.microsoft.com/office/drawing/2014/main" val="3187898288"/>
                    </a:ext>
                  </a:extLst>
                </a:gridCol>
              </a:tblGrid>
              <a:tr h="272415">
                <a:tc>
                  <a:txBody>
                    <a:bodyPr/>
                    <a:lstStyle/>
                    <a:p>
                      <a:pPr algn="l">
                        <a:spcAft>
                          <a:spcPct val="0"/>
                        </a:spcAft>
                        <a:defRPr b="0" i="0"/>
                      </a:pPr>
                      <a:r>
                        <a:rPr lang="1106"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Cyfrif pennau</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74017188"/>
                  </a:ext>
                </a:extLst>
              </a:tr>
              <a:tr h="213995">
                <a:tc>
                  <a:txBody>
                    <a:bodyPr/>
                    <a:lstStyle/>
                    <a:p>
                      <a:pPr algn="l">
                        <a:spcAft>
                          <a:spcPct val="0"/>
                        </a:spcAft>
                        <a:defRPr b="0" i="0"/>
                      </a:pPr>
                      <a:r>
                        <a:rPr lang="1106" sz="1000" dirty="0">
                          <a:solidFill>
                            <a:schemeClr val="tx1"/>
                          </a:solidFill>
                          <a:effectLst/>
                        </a:rPr>
                        <a:t>Heterorywiol neu Strêt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19</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65.52%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3183959"/>
                  </a:ext>
                </a:extLst>
              </a:tr>
              <a:tr h="212090">
                <a:tc>
                  <a:txBody>
                    <a:bodyPr/>
                    <a:lstStyle/>
                    <a:p>
                      <a:pPr algn="l">
                        <a:spcAft>
                          <a:spcPct val="0"/>
                        </a:spcAft>
                        <a:defRPr b="0" i="0"/>
                      </a:pPr>
                      <a:r>
                        <a:rPr lang="1106" sz="1000" dirty="0">
                          <a:solidFill>
                            <a:schemeClr val="tx1"/>
                          </a:solidFill>
                          <a:effectLst/>
                        </a:rPr>
                        <a:t>Hoyw neu Lesbiaidd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1</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3.45%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74219821"/>
                  </a:ext>
                </a:extLst>
              </a:tr>
              <a:tr h="243205">
                <a:tc>
                  <a:txBody>
                    <a:bodyPr/>
                    <a:lstStyle/>
                    <a:p>
                      <a:pPr algn="l">
                        <a:spcAft>
                          <a:spcPct val="0"/>
                        </a:spcAft>
                        <a:defRPr b="0" i="0"/>
                      </a:pPr>
                      <a:r>
                        <a:rPr lang="1106" sz="1000" dirty="0">
                          <a:solidFill>
                            <a:schemeClr val="tx1"/>
                          </a:solidFill>
                          <a:effectLst/>
                        </a:rPr>
                        <a:t>Heb ei Nodi – gofynnwyd i’r unigolyn ond gwrthododd ymateb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3</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10.34%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91274907"/>
                  </a:ext>
                </a:extLst>
              </a:tr>
              <a:tr h="161290">
                <a:tc>
                  <a:txBody>
                    <a:bodyPr/>
                    <a:lstStyle/>
                    <a:p>
                      <a:pPr algn="l">
                        <a:spcAft>
                          <a:spcPct val="0"/>
                        </a:spcAft>
                        <a:defRPr b="0" i="0"/>
                      </a:pPr>
                      <a:r>
                        <a:rPr lang="1106" sz="1000" dirty="0">
                          <a:solidFill>
                            <a:schemeClr val="tx1"/>
                          </a:solidFill>
                          <a:effectLst/>
                        </a:rPr>
                        <a:t>Heb ei Gofnodi ar yr ESR</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6</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20.69%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1812475"/>
                  </a:ext>
                </a:extLst>
              </a:tr>
              <a:tr h="285115">
                <a:tc>
                  <a:txBody>
                    <a:bodyPr/>
                    <a:lstStyle/>
                    <a:p>
                      <a:pPr algn="l">
                        <a:spcAft>
                          <a:spcPct val="0"/>
                        </a:spcAft>
                        <a:defRPr b="0" i="0"/>
                      </a:pPr>
                      <a:r>
                        <a:rPr lang="1106" sz="1000" dirty="0">
                          <a:solidFill>
                            <a:schemeClr val="tx1"/>
                          </a:solidFill>
                          <a:effectLst/>
                        </a:rPr>
                        <a:t>Cyfanswm</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solidFill>
                            <a:schemeClr val="tx1"/>
                          </a:solidFill>
                          <a:effectLst/>
                        </a:rPr>
                        <a:t>29</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100%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8340215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528904915"/>
              </p:ext>
            </p:extLst>
          </p:nvPr>
        </p:nvGraphicFramePr>
        <p:xfrm>
          <a:off x="184988" y="5652825"/>
          <a:ext cx="5086985" cy="1485900"/>
        </p:xfrm>
        <a:graphic>
          <a:graphicData uri="http://schemas.openxmlformats.org/drawingml/2006/table">
            <a:tbl>
              <a:tblPr>
                <a:tableStyleId>{5C22544A-7EE6-4342-B048-85BDC9FD1C3A}</a:tableStyleId>
              </a:tblPr>
              <a:tblGrid>
                <a:gridCol w="3379425">
                  <a:extLst>
                    <a:ext uri="{9D8B030D-6E8A-4147-A177-3AD203B41FA5}">
                      <a16:colId xmlns:a16="http://schemas.microsoft.com/office/drawing/2014/main" val="2432393156"/>
                    </a:ext>
                  </a:extLst>
                </a:gridCol>
                <a:gridCol w="943521">
                  <a:extLst>
                    <a:ext uri="{9D8B030D-6E8A-4147-A177-3AD203B41FA5}">
                      <a16:colId xmlns:a16="http://schemas.microsoft.com/office/drawing/2014/main" val="2815357515"/>
                    </a:ext>
                  </a:extLst>
                </a:gridCol>
                <a:gridCol w="764039">
                  <a:extLst>
                    <a:ext uri="{9D8B030D-6E8A-4147-A177-3AD203B41FA5}">
                      <a16:colId xmlns:a16="http://schemas.microsoft.com/office/drawing/2014/main" val="962138598"/>
                    </a:ext>
                  </a:extLst>
                </a:gridCol>
              </a:tblGrid>
              <a:tr h="238125">
                <a:tc>
                  <a:txBody>
                    <a:bodyPr/>
                    <a:lstStyle/>
                    <a:p>
                      <a:pPr algn="l">
                        <a:spcAft>
                          <a:spcPct val="0"/>
                        </a:spcAft>
                        <a:defRPr b="0" i="0"/>
                      </a:pPr>
                      <a:r>
                        <a:rPr lang="1106" sz="11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30129760"/>
                  </a:ext>
                </a:extLst>
              </a:tr>
              <a:tr h="249555">
                <a:tc>
                  <a:txBody>
                    <a:bodyPr/>
                    <a:lstStyle/>
                    <a:p>
                      <a:pPr algn="l">
                        <a:spcAft>
                          <a:spcPct val="0"/>
                        </a:spcAft>
                        <a:defRPr b="0" i="0"/>
                      </a:pPr>
                      <a:r>
                        <a:rPr lang="1106" sz="1000" dirty="0">
                          <a:solidFill>
                            <a:schemeClr val="tx1"/>
                          </a:solidFill>
                          <a:effectLst/>
                        </a:rPr>
                        <a:t>Heterorywiol neu Strêt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91</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72.22%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3061099"/>
                  </a:ext>
                </a:extLst>
              </a:tr>
              <a:tr h="249555">
                <a:tc>
                  <a:txBody>
                    <a:bodyPr/>
                    <a:lstStyle/>
                    <a:p>
                      <a:pPr algn="l">
                        <a:spcAft>
                          <a:spcPct val="0"/>
                        </a:spcAft>
                        <a:defRPr b="0" i="0"/>
                      </a:pPr>
                      <a:r>
                        <a:rPr lang="1106" sz="1000" dirty="0">
                          <a:solidFill>
                            <a:schemeClr val="tx1"/>
                          </a:solidFill>
                          <a:effectLst/>
                        </a:rPr>
                        <a:t>Hoyw neu Lesbiaidd</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3</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2.38%</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29880152"/>
                  </a:ext>
                </a:extLst>
              </a:tr>
              <a:tr h="249555">
                <a:tc>
                  <a:txBody>
                    <a:bodyPr/>
                    <a:lstStyle/>
                    <a:p>
                      <a:pPr algn="l">
                        <a:spcAft>
                          <a:spcPct val="0"/>
                        </a:spcAft>
                        <a:defRPr b="0" i="0"/>
                      </a:pPr>
                      <a:r>
                        <a:rPr lang="1106" sz="1000" dirty="0">
                          <a:solidFill>
                            <a:schemeClr val="tx1"/>
                          </a:solidFill>
                          <a:effectLst/>
                        </a:rPr>
                        <a:t>Heb ei Nodi – gofynnwyd i’r unigolyn ond gwrthododd ymateb</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12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9.52%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92160121"/>
                  </a:ext>
                </a:extLst>
              </a:tr>
              <a:tr h="249555">
                <a:tc>
                  <a:txBody>
                    <a:bodyPr/>
                    <a:lstStyle/>
                    <a:p>
                      <a:pPr algn="l">
                        <a:spcAft>
                          <a:spcPct val="0"/>
                        </a:spcAft>
                        <a:defRPr b="0" i="0"/>
                      </a:pPr>
                      <a:r>
                        <a:rPr lang="1106" sz="1000" dirty="0">
                          <a:solidFill>
                            <a:schemeClr val="tx1"/>
                          </a:solidFill>
                          <a:effectLst/>
                        </a:rPr>
                        <a:t>Heb ei Gofnodi ar yr ESR</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20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15.87%</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29590013"/>
                  </a:ext>
                </a:extLst>
              </a:tr>
              <a:tr h="249555">
                <a:tc>
                  <a:txBody>
                    <a:bodyPr/>
                    <a:lstStyle/>
                    <a:p>
                      <a:pPr algn="l">
                        <a:spcAft>
                          <a:spcPct val="0"/>
                        </a:spcAft>
                        <a:defRPr b="0" i="0"/>
                      </a:pPr>
                      <a:r>
                        <a:rPr lang="1106" sz="1000" dirty="0">
                          <a:solidFill>
                            <a:schemeClr val="tx1"/>
                          </a:solidFill>
                          <a:effectLst/>
                        </a:rPr>
                        <a:t>Cyfanswm</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solidFill>
                            <a:schemeClr val="tx1"/>
                          </a:solidFill>
                          <a:effectLst/>
                        </a:rPr>
                        <a:t>126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95985104"/>
                  </a:ext>
                </a:extLst>
              </a:tr>
            </a:tbl>
          </a:graphicData>
        </a:graphic>
      </p:graphicFrame>
      <p:sp>
        <p:nvSpPr>
          <p:cNvPr id="8" name="TextBox 7"/>
          <p:cNvSpPr txBox="1"/>
          <p:nvPr/>
        </p:nvSpPr>
        <p:spPr>
          <a:xfrm>
            <a:off x="184987" y="7720551"/>
            <a:ext cx="6431309" cy="1769608"/>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Mae aelodau staff heterorywiol yn cyfrif am fwyafrif yr holl gŵynion cyflogaeth ac achosion disgybl</a:t>
            </a:r>
            <a:r>
              <a:rPr lang="en-GB" sz="1100" dirty="0">
                <a:latin typeface="Arial" panose="020B0604020202020204" pitchFamily="34" charset="0"/>
                <a:cs typeface="Arial" panose="020B0604020202020204" pitchFamily="34" charset="0"/>
              </a:rPr>
              <a:t>u</a:t>
            </a:r>
            <a:r>
              <a:rPr lang="1106" sz="1100" dirty="0">
                <a:latin typeface="Arial" panose="020B0604020202020204" pitchFamily="34" charset="0"/>
                <a:cs typeface="Arial" panose="020B0604020202020204" pitchFamily="34" charset="0"/>
              </a:rPr>
              <a:t>. Mae hyn wedi parhau yr un fath am y seithfed flwyddyn yn olynol oddi ar i’r adroddiad hwn gael ei gyhoeddi gyntaf. </a:t>
            </a:r>
          </a:p>
          <a:p>
            <a:endParaRPr lang="en-GB"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Mae nifer y bobl sy’n gwrthod datgelu eu cyfeiriadedd rhywiol ac a oedd yn rhan o weithdrefnau cwynion cyflogaeth yn ystod y cyfnod hwn wedi gostwng i dri achos o 16 o achosion yn y flwyddyn flaenorol. Yn yr un modd, mae nifer yr aelodau staff nad oeddent am ddatgelu eu cyfeiriadedd rhywiol ac a oedd yn destun gweithdrefnau disgyblu wedi gostwng (12 o achosion), a hynny am y tro cyntaf ers pedair blynedd. Mae’r rhain yn gamau cadarnhaol yr oedd yr Adroddiad Cydraddoldeb yn anelu at eu gostwng yn dilyn ffigurau y llynedd. </a:t>
            </a:r>
          </a:p>
        </p:txBody>
      </p:sp>
      <p:sp>
        <p:nvSpPr>
          <p:cNvPr id="14" name="TextBox 13"/>
          <p:cNvSpPr txBox="1"/>
          <p:nvPr/>
        </p:nvSpPr>
        <p:spPr>
          <a:xfrm>
            <a:off x="194945" y="7320659"/>
            <a:ext cx="3603332"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Achosion Cysylltiadau â Chyflogeion</a:t>
            </a:r>
            <a:endParaRPr lang="en-GB" sz="1400" dirty="0">
              <a:solidFill>
                <a:schemeClr val="bg1"/>
              </a:solidFill>
            </a:endParaRPr>
          </a:p>
        </p:txBody>
      </p:sp>
    </p:spTree>
    <p:extLst>
      <p:ext uri="{BB962C8B-B14F-4D97-AF65-F5344CB8AC3E}">
        <p14:creationId xmlns:p14="http://schemas.microsoft.com/office/powerpoint/2010/main" val="182652108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A4FF4B50-FA5A-4B54-8364-9A42B9043941}" type="slidenum">
              <a:rPr lang="en-GB" smtClean="0"/>
              <a:t>16</a:t>
            </a:fld>
            <a:endParaRPr lang="en-GB"/>
          </a:p>
        </p:txBody>
      </p:sp>
      <p:sp>
        <p:nvSpPr>
          <p:cNvPr id="5" name="Rectangle 4"/>
          <p:cNvSpPr/>
          <p:nvPr/>
        </p:nvSpPr>
        <p:spPr>
          <a:xfrm>
            <a:off x="2347144" y="2274516"/>
            <a:ext cx="2163711" cy="1311950"/>
          </a:xfrm>
          <a:prstGeom prst="rect">
            <a:avLst/>
          </a:prstGeom>
          <a:noFill/>
        </p:spPr>
        <p:txBody>
          <a:bodyPr wrap="none">
            <a:spAutoFit/>
          </a:bodyPr>
          <a:lstStyle/>
          <a:p>
            <a:pPr algn="ctr">
              <a:defRPr b="0" i="0"/>
            </a:pPr>
            <a:r>
              <a:rPr lang="1106" sz="4000" b="1" dirty="0"/>
              <a:t>Adran 4</a:t>
            </a:r>
          </a:p>
          <a:p>
            <a:pPr algn="ctr">
              <a:defRPr b="0" i="0"/>
            </a:pPr>
            <a:r>
              <a:rPr lang="1106" sz="4000" b="1" dirty="0"/>
              <a:t>Rhywedd</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418407382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5E798ECC-0330-412D-B7B1-4F22BB16A74E}" type="slidenum">
              <a:rPr lang="en-GB" smtClean="0"/>
              <a:t>17</a:t>
            </a:fld>
            <a:endParaRPr lang="en-GB"/>
          </a:p>
        </p:txBody>
      </p:sp>
      <p:sp>
        <p:nvSpPr>
          <p:cNvPr id="5" name="TextBox 4"/>
          <p:cNvSpPr txBox="1"/>
          <p:nvPr/>
        </p:nvSpPr>
        <p:spPr>
          <a:xfrm>
            <a:off x="143981" y="172427"/>
            <a:ext cx="4091136"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Rhywedd</a:t>
            </a:r>
            <a:endParaRPr lang="en-GB" dirty="0">
              <a:solidFill>
                <a:schemeClr val="bg1"/>
              </a:solidFill>
            </a:endParaRPr>
          </a:p>
        </p:txBody>
      </p:sp>
      <p:sp>
        <p:nvSpPr>
          <p:cNvPr id="3" name="Trapezoid 2"/>
          <p:cNvSpPr/>
          <p:nvPr/>
        </p:nvSpPr>
        <p:spPr>
          <a:xfrm>
            <a:off x="3323269" y="4915039"/>
            <a:ext cx="3086690" cy="2021921"/>
          </a:xfrm>
          <a:prstGeom prst="trapezoid">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Gwella’r ffordd yr ydym yn denu, recriwtio a chadw cyflogeion gwrywaidd, a gweithio tuag at gynyddu canran y gwrywod a’r benywod mewn swyddi “anhraddodiadol” er mwyn herio stereoteipiau a helpu i leihau anghydraddoldebau. </a:t>
            </a:r>
          </a:p>
        </p:txBody>
      </p:sp>
      <p:sp>
        <p:nvSpPr>
          <p:cNvPr id="6" name="Trapezoid 5"/>
          <p:cNvSpPr/>
          <p:nvPr/>
        </p:nvSpPr>
        <p:spPr>
          <a:xfrm>
            <a:off x="3559843" y="1074216"/>
            <a:ext cx="2603358" cy="1697376"/>
          </a:xfrm>
          <a:prstGeom prst="trapezoi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Gwella’r ffordd yr ydym yn hyrwyddo opsiynau gweithio hyblyg, sy’n cynnwys gweithio’n rhan-amser yn achos cyflogeion gwrywaidd.</a:t>
            </a:r>
          </a:p>
        </p:txBody>
      </p:sp>
      <p:sp>
        <p:nvSpPr>
          <p:cNvPr id="7" name="Trapezoid 6"/>
          <p:cNvSpPr/>
          <p:nvPr/>
        </p:nvSpPr>
        <p:spPr>
          <a:xfrm>
            <a:off x="3475089" y="2769676"/>
            <a:ext cx="2797480" cy="2143893"/>
          </a:xfrm>
          <a:prstGeom prst="trapezoi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Adolygu achosion cysylltiadau </a:t>
            </a:r>
            <a:r>
              <a:rPr lang="en-GB" sz="1100" dirty="0">
                <a:solidFill>
                  <a:schemeClr val="tx1"/>
                </a:solidFill>
                <a:latin typeface="Arial" panose="020B0604020202020204" pitchFamily="34" charset="0"/>
                <a:cs typeface="Arial" panose="020B0604020202020204" pitchFamily="34" charset="0"/>
              </a:rPr>
              <a:t>â </a:t>
            </a:r>
            <a:r>
              <a:rPr lang="en-GB" sz="1100" dirty="0" err="1">
                <a:solidFill>
                  <a:schemeClr val="tx1"/>
                </a:solidFill>
                <a:latin typeface="Arial" panose="020B0604020202020204" pitchFamily="34" charset="0"/>
                <a:cs typeface="Arial" panose="020B0604020202020204" pitchFamily="34" charset="0"/>
              </a:rPr>
              <a:t>ch</a:t>
            </a:r>
            <a:r>
              <a:rPr lang="1106" sz="1100" dirty="0">
                <a:solidFill>
                  <a:schemeClr val="tx1"/>
                </a:solidFill>
                <a:latin typeface="Arial" panose="020B0604020202020204" pitchFamily="34" charset="0"/>
                <a:cs typeface="Arial" panose="020B0604020202020204" pitchFamily="34" charset="0"/>
              </a:rPr>
              <a:t>yflogeion i nodi tueddiadau ymhlith cyflogeion gwrywaidd fel y gellir pennu unrhyw gamau gweithredu y gallai fod yn ofynnol eu cymryd yn y dyfodol.</a:t>
            </a:r>
          </a:p>
        </p:txBody>
      </p:sp>
      <p:sp>
        <p:nvSpPr>
          <p:cNvPr id="8" name="Trapezoid 7"/>
          <p:cNvSpPr/>
          <p:nvPr/>
        </p:nvSpPr>
        <p:spPr>
          <a:xfrm>
            <a:off x="2928937" y="6936960"/>
            <a:ext cx="3909326" cy="2587049"/>
          </a:xfrm>
          <a:prstGeom prst="trapezoid">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Llunio adroddiad ar y Bwlch Cyflog Rhwng y Rhywiau i nodi gwahaniaethau a’n helpu i weithio tuag at eu lliniaru neu eu dileu. Mynd i’r afael yn benodol â materion posibl yn y grwpiau s</a:t>
            </a:r>
            <a:r>
              <a:rPr lang="en-GB" sz="1100" dirty="0">
                <a:solidFill>
                  <a:schemeClr val="tx1"/>
                </a:solidFill>
                <a:latin typeface="Arial" panose="020B0604020202020204" pitchFamily="34" charset="0"/>
                <a:cs typeface="Arial" panose="020B0604020202020204" pitchFamily="34" charset="0"/>
              </a:rPr>
              <a:t>t</a:t>
            </a:r>
            <a:r>
              <a:rPr lang="1106" sz="1100" dirty="0">
                <a:solidFill>
                  <a:schemeClr val="tx1"/>
                </a:solidFill>
                <a:latin typeface="Arial" panose="020B0604020202020204" pitchFamily="34" charset="0"/>
                <a:cs typeface="Arial" panose="020B0604020202020204" pitchFamily="34" charset="0"/>
              </a:rPr>
              <a:t>aff Meddygol a Deintyddol a Gweinyddol a Chlercol.</a:t>
            </a:r>
            <a:endParaRPr lang="en-GB" sz="1100" dirty="0">
              <a:solidFill>
                <a:schemeClr val="tx1"/>
              </a:solidFill>
              <a:latin typeface="Arial" panose="020B0604020202020204" pitchFamily="34" charset="0"/>
              <a:cs typeface="Arial" panose="020B0604020202020204" pitchFamily="34" charset="0"/>
            </a:endParaRPr>
          </a:p>
          <a:p>
            <a:pPr lvl="0" algn="ctr">
              <a:defRPr b="0" i="0"/>
            </a:pPr>
            <a:endParaRPr lang="1106" sz="1100" dirty="0">
              <a:solidFill>
                <a:schemeClr val="tx1"/>
              </a:solidFill>
              <a:latin typeface="Arial" panose="020B0604020202020204" pitchFamily="34" charset="0"/>
              <a:cs typeface="Arial" panose="020B0604020202020204" pitchFamily="34" charset="0"/>
            </a:endParaRPr>
          </a:p>
        </p:txBody>
      </p:sp>
      <p:sp>
        <p:nvSpPr>
          <p:cNvPr id="9" name="Oval Callout 8"/>
          <p:cNvSpPr/>
          <p:nvPr/>
        </p:nvSpPr>
        <p:spPr>
          <a:xfrm>
            <a:off x="177695" y="926432"/>
            <a:ext cx="3190801" cy="7255042"/>
          </a:xfrm>
          <a:prstGeom prst="wedgeEllipseCallout">
            <a:avLst>
              <a:gd name="adj1" fmla="val -31014"/>
              <a:gd name="adj2" fmla="val 57359"/>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“Mae’n dda gennyf ddweud fy mod wir yn gwerthfawrogi’r ymdrech y mae pawb wedi’i wneud i sicrhau bod y swyddfa yn lle diogel a chroesawgar ar gyfer pobl LGBTQ+ ac anneuaidd. </a:t>
            </a:r>
          </a:p>
          <a:p>
            <a:pPr algn="ctr">
              <a:defRPr b="0" i="0"/>
            </a:pPr>
            <a:r>
              <a:rPr lang="1106" sz="1100" dirty="0">
                <a:solidFill>
                  <a:schemeClr val="tx1"/>
                </a:solidFill>
                <a:latin typeface="Arial" panose="020B0604020202020204" pitchFamily="34" charset="0"/>
                <a:cs typeface="Arial" panose="020B0604020202020204" pitchFamily="34" charset="0"/>
              </a:rPr>
              <a:t> </a:t>
            </a:r>
          </a:p>
          <a:p>
            <a:pPr algn="ctr">
              <a:defRPr b="0" i="0"/>
            </a:pPr>
            <a:r>
              <a:rPr lang="1106" sz="1100" dirty="0">
                <a:solidFill>
                  <a:schemeClr val="tx1"/>
                </a:solidFill>
                <a:latin typeface="Arial" panose="020B0604020202020204" pitchFamily="34" charset="0"/>
                <a:cs typeface="Arial" panose="020B0604020202020204" pitchFamily="34" charset="0"/>
              </a:rPr>
              <a:t>Mae gweithio gyda thîm mor groesawgar yn fy ngwneud yn hynod o hapus, ac rwy’n falch ei fod yn rhywbeth y gallwn ei drafod yn agored. </a:t>
            </a:r>
            <a:endParaRPr lang="en-GB" sz="1100" dirty="0">
              <a:solidFill>
                <a:schemeClr val="tx1"/>
              </a:solidFill>
              <a:latin typeface="Arial" panose="020B0604020202020204" pitchFamily="34" charset="0"/>
              <a:cs typeface="Arial" panose="020B0604020202020204" pitchFamily="34" charset="0"/>
            </a:endParaRPr>
          </a:p>
          <a:p>
            <a:pPr algn="ctr">
              <a:defRPr b="0" i="0"/>
            </a:pPr>
            <a:r>
              <a:rPr lang="1106" sz="1100" dirty="0">
                <a:solidFill>
                  <a:schemeClr val="tx1"/>
                </a:solidFill>
                <a:latin typeface="Arial" panose="020B0604020202020204" pitchFamily="34" charset="0"/>
                <a:cs typeface="Arial" panose="020B0604020202020204" pitchFamily="34" charset="0"/>
              </a:rPr>
              <a:t> </a:t>
            </a:r>
          </a:p>
          <a:p>
            <a:pPr algn="ctr">
              <a:defRPr b="0" i="0"/>
            </a:pPr>
            <a:r>
              <a:rPr lang="1106" sz="1100" dirty="0">
                <a:solidFill>
                  <a:schemeClr val="tx1"/>
                </a:solidFill>
                <a:latin typeface="Arial" panose="020B0604020202020204" pitchFamily="34" charset="0"/>
                <a:cs typeface="Arial" panose="020B0604020202020204" pitchFamily="34" charset="0"/>
              </a:rPr>
              <a:t>Rwy’n gwybod y gall addasu i ragenwau fod yn heriol ond hoffwn ddiolch yn dawel i bawb sydd wedi parchu fy rhagenwau dewisol yn ddiweddar. Rydych chi i gyd yn wych!” – Dienw</a:t>
            </a:r>
            <a:endParaRPr lang="en-GB" sz="1100" dirty="0">
              <a:solidFill>
                <a:schemeClr val="tx1"/>
              </a:solidFill>
              <a:latin typeface="Arial" panose="020B0604020202020204" pitchFamily="34" charset="0"/>
              <a:cs typeface="Arial" panose="020B0604020202020204" pitchFamily="34" charset="0"/>
            </a:endParaRPr>
          </a:p>
          <a:p>
            <a:pPr algn="ctr">
              <a:defRPr b="0" i="0"/>
            </a:pPr>
            <a:r>
              <a:rPr lang="1106" dirty="0">
                <a:solidFill>
                  <a:schemeClr val="tx1"/>
                </a:solidFill>
              </a:rPr>
              <a:t> </a:t>
            </a:r>
          </a:p>
          <a:p>
            <a:pPr algn="ctr">
              <a:defRPr b="0" i="0"/>
            </a:pPr>
            <a:r>
              <a:rPr lang="1106" sz="1100" dirty="0">
                <a:solidFill>
                  <a:schemeClr val="tx1"/>
                </a:solidFill>
                <a:latin typeface="Arial" panose="020B0604020202020204" pitchFamily="34" charset="0"/>
                <a:cs typeface="Arial" panose="020B0604020202020204" pitchFamily="34" charset="0"/>
              </a:rPr>
              <a:t>Adborth y rheolwr: </a:t>
            </a:r>
          </a:p>
          <a:p>
            <a:pPr algn="ctr">
              <a:defRPr b="0" i="0"/>
            </a:pPr>
            <a:r>
              <a:rPr lang="1106" sz="1100" dirty="0">
                <a:solidFill>
                  <a:schemeClr val="tx1"/>
                </a:solidFill>
                <a:latin typeface="Arial" panose="020B0604020202020204" pitchFamily="34" charset="0"/>
                <a:cs typeface="Arial" panose="020B0604020202020204" pitchFamily="34" charset="0"/>
              </a:rPr>
              <a:t> </a:t>
            </a:r>
          </a:p>
          <a:p>
            <a:pPr algn="ctr">
              <a:defRPr b="0" i="0"/>
            </a:pPr>
            <a:r>
              <a:rPr lang="1106" sz="1100" dirty="0">
                <a:solidFill>
                  <a:schemeClr val="tx1"/>
                </a:solidFill>
                <a:latin typeface="Arial" panose="020B0604020202020204" pitchFamily="34" charset="0"/>
                <a:cs typeface="Arial" panose="020B0604020202020204" pitchFamily="34" charset="0"/>
              </a:rPr>
              <a:t>“Mae’n rhywbeth yr ydym ni yn y tîm wedi bod yn ein haddysgu ein hunain amdano yn ystod y chwe wythnos diwethaf oddi ar i’r unigolyn gysylltu â mi. Rwyf mor falch ei fod yn ymddiried ynof ddigon i siarad â mi am y pwnc; mae’n siŵr bod hynny ynddo’i hun wedi cymryd llawer o ddewrder</a:t>
            </a:r>
            <a:r>
              <a:rPr lang="1106" sz="1100" dirty="0">
                <a:solidFill>
                  <a:schemeClr val="accent1">
                    <a:lumMod val="50000"/>
                  </a:schemeClr>
                </a:solidFill>
                <a:latin typeface="Arial" panose="020B0604020202020204" pitchFamily="34" charset="0"/>
                <a:cs typeface="Arial" panose="020B0604020202020204" pitchFamily="34" charset="0"/>
              </a:rPr>
              <a:t>”.</a:t>
            </a:r>
            <a:endParaRPr lang="en-GB" sz="11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416740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3E2EA3D3-6AE1-4B01-987D-2783B1E0A720}" type="slidenum">
              <a:rPr lang="en-GB" smtClean="0"/>
              <a:t>18</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Rhywedd</a:t>
            </a:r>
            <a:endParaRPr lang="en-GB" dirty="0">
              <a:solidFill>
                <a:schemeClr val="bg1"/>
              </a:solidFill>
            </a:endParaRPr>
          </a:p>
        </p:txBody>
      </p:sp>
      <p:sp>
        <p:nvSpPr>
          <p:cNvPr id="3" name="TextBox 2"/>
          <p:cNvSpPr txBox="1"/>
          <p:nvPr/>
        </p:nvSpPr>
        <p:spPr>
          <a:xfrm>
            <a:off x="194945" y="1092530"/>
            <a:ext cx="6301566" cy="8386911"/>
          </a:xfrm>
          <a:prstGeom prst="rect">
            <a:avLst/>
          </a:prstGeom>
          <a:noFill/>
        </p:spPr>
        <p:txBody>
          <a:bodyPr wrap="square" rtlCol="0">
            <a:spAutoFit/>
          </a:bodyPr>
          <a:lstStyle/>
          <a:p>
            <a:pPr>
              <a:defRPr b="0" i="0"/>
            </a:pPr>
            <a:r>
              <a:rPr lang="1106" sz="1100" b="1" dirty="0">
                <a:latin typeface="Arial" panose="020B0604020202020204" pitchFamily="34" charset="0"/>
                <a:cs typeface="Arial" panose="020B0604020202020204" pitchFamily="34" charset="0"/>
              </a:rPr>
              <a:t>Mae’r adran ganlynol yn rhoi crynodeb o’r casgliadau y daethpwyd iddynt wrth ddadansoddi ystadegau’n ymwneud â rhywedd, ynghyd ag amlinelliad o’r nodau bwriadedig a’r camau gweithredu cadarnhaol ar gyfer y dyfodol. </a:t>
            </a:r>
            <a:endParaRPr lang="en-GB" sz="1100" dirty="0">
              <a:latin typeface="Arial" panose="020B0604020202020204" pitchFamily="34" charset="0"/>
              <a:cs typeface="Arial" panose="020B0604020202020204" pitchFamily="34" charset="0"/>
            </a:endParaRPr>
          </a:p>
          <a:p>
            <a:pPr>
              <a:defRPr b="0" i="0"/>
            </a:pPr>
            <a:r>
              <a:rPr lang="1106"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a:defRPr b="0" i="0"/>
            </a:pPr>
            <a:r>
              <a:rPr lang="1106" sz="1100" b="1" dirty="0">
                <a:latin typeface="Arial" panose="020B0604020202020204" pitchFamily="34" charset="0"/>
                <a:cs typeface="Arial" panose="020B0604020202020204" pitchFamily="34" charset="0"/>
              </a:rPr>
              <a:t>Casgliadau yn dilyn dadansoddi’r data:</a:t>
            </a:r>
          </a:p>
          <a:p>
            <a:endParaRPr lang="en-GB" sz="1100" b="1"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O gymharu â 31 Mawrth 2020, </a:t>
            </a:r>
            <a:r>
              <a:rPr lang="en-GB" sz="1100" dirty="0" err="1">
                <a:latin typeface="Arial" panose="020B0604020202020204" pitchFamily="34" charset="0"/>
                <a:cs typeface="Arial" panose="020B0604020202020204" pitchFamily="34" charset="0"/>
              </a:rPr>
              <a:t>mae</a:t>
            </a:r>
            <a:r>
              <a:rPr lang="1106" sz="1100" dirty="0">
                <a:latin typeface="Arial" panose="020B0604020202020204" pitchFamily="34" charset="0"/>
                <a:cs typeface="Arial" panose="020B0604020202020204" pitchFamily="34" charset="0"/>
              </a:rPr>
              <a:t> canran y cyflogeion </a:t>
            </a:r>
            <a:r>
              <a:rPr lang="en-GB" sz="1100" dirty="0">
                <a:latin typeface="Arial" panose="020B0604020202020204" pitchFamily="34" charset="0"/>
                <a:cs typeface="Arial" panose="020B0604020202020204" pitchFamily="34" charset="0"/>
              </a:rPr>
              <a:t>s</a:t>
            </a:r>
            <a:r>
              <a:rPr lang="1106" sz="1100" dirty="0">
                <a:latin typeface="Arial" panose="020B0604020202020204" pitchFamily="34" charset="0"/>
                <a:cs typeface="Arial" panose="020B0604020202020204" pitchFamily="34" charset="0"/>
              </a:rPr>
              <a:t>y</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n arddel hunaniaeth wrywaidd wedi cynyddu 0.05% erbyn 31 Mawrth 2021.</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canran y staff sy’n arddel hunaniaeth fenywaidd wedi gostwng 0.05% ar gyfer y cyfnod adrodd.</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tua 50% o boblogaeth Hywel Dda yn wrywaidd a 50% yn fenywaidd. Mae hyn yn wahanol iawn i broffil y Bwrdd Iechyd, sef 78% o’r gweithlu yn fenywaidd a 22% yn wrywaidd. Fodd bynnag, mae proffil y Bwrdd Iechyd yn adlewyrchu’r duedd genedlaethol, sef bod y rhan fwyaf o weithlu’r GIG yn fenywaidd.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gan tua 80% o’r benywod gytundeb parhaol, o gymharu ag 20% o’r gwrywod. Mae hyn yn unol â phroffil y gweithlu. </a:t>
            </a:r>
            <a:endParaRPr lang="en-GB" sz="1100" dirty="0">
              <a:latin typeface="Arial" panose="020B0604020202020204" pitchFamily="34" charset="0"/>
              <a:cs typeface="Arial" panose="020B0604020202020204" pitchFamily="34" charset="0"/>
            </a:endParaRP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50% o’r staff yn rhan-amser; mae 85% o’r staff sy’n gweithio’n rhan-amser yn fenywod, o gymharu ag 15% </a:t>
            </a:r>
            <a:r>
              <a:rPr lang="en-GB" sz="1100" dirty="0" err="1">
                <a:latin typeface="Arial" panose="020B0604020202020204" pitchFamily="34" charset="0"/>
                <a:cs typeface="Arial" panose="020B0604020202020204" pitchFamily="34" charset="0"/>
              </a:rPr>
              <a:t>sy’n</a:t>
            </a:r>
            <a:r>
              <a:rPr lang="1106" sz="1100" dirty="0">
                <a:latin typeface="Arial" panose="020B0604020202020204" pitchFamily="34" charset="0"/>
                <a:cs typeface="Arial" panose="020B0604020202020204" pitchFamily="34" charset="0"/>
              </a:rPr>
              <a:t> wrywod.</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Cyflog cyfartalog cymedrig y gwrywod yw £37,996, o gymharu â £30,079 ar gyfer benywod. Mae’r amrywiadau mwyaf sylweddol yn bodoli yn y grwpiau staff Meddygol a Deintyddol, a Gweinyddol a Chlercol.</a:t>
            </a:r>
          </a:p>
          <a:p>
            <a:pPr>
              <a:defRPr b="0" i="0"/>
            </a:pPr>
            <a:r>
              <a:rPr lang="1106"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O blith cyfanswm o 33,870 o geisiadau a gyflwynwyd ar gyfer swyddi gwag, roedd 31.0% gan ymgeiswyr gwrywaidd, o gymharu â 68.7% gan fenywod. Cynigiwyd cyflogaeth i 23.4% o’r gwrywod o gymharu â 76.4% o’r benywod. Mae hyn yn dangos, mewn perthynas â’r priod ganran o geisiadau, fod swyddi wedi cael eu cynnig yn anghymesur i fenywod o gymharu â gwrywod. </a:t>
            </a:r>
            <a:endParaRPr lang="en-GB" sz="1100" dirty="0">
              <a:latin typeface="Arial" panose="020B0604020202020204" pitchFamily="34" charset="0"/>
              <a:cs typeface="Arial" panose="020B0604020202020204" pitchFamily="34" charset="0"/>
            </a:endParaRP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Roedd 64.76% o’r rheiny a adawodd y Bwrdd Iechyd yn fenywaidd</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 o gymharu â’r ffaith bod 78% o’r gweithlu yn fenywaidd. Roedd 35.24% o’r rheiny a adawodd yn wrywaidd</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 o gymharu â’r ffaith bod 22% o’r gweithlu yn wrywaidd. Mae hyn yn cyd-fynd yn fras â phroffil y gweithlu.</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Roedd 81% o’r rheiny a fynychodd gyrsiau hyfforddi yn fenywaidd</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 o gymharu ag 19% a oedd yn wrywaidd. Mae hyn yn cyd-fynd yn fras â phroffil y gweithlu.</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Y grŵp staff Meddygol a Deintyddol yw’r unig grŵp staff lle mae yna fwy o gyflogeion gwrywaidd na benywaidd.</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nifer y benywod a oedd yn rhan o gŵynion cyflogaeth yn ffurfio 75.86% o’r gweithlu ac, o ganlyniad, 24.15% yw cyfradd y gwrywod a oedd yn rhan o gŵynion cyflogaeth</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 </a:t>
            </a:r>
          </a:p>
          <a:p>
            <a:pPr lvl="0">
              <a:defRPr b="0" i="0"/>
            </a:pPr>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Mae’r rhan y mae gwrywod yn ei chwarae mewn gweithdrefnau disgyblu wedi gostwng i 38.1% o 43.8% yn y flwyddyn flaenorol. Mae hyn yn dal i fod yn uwch o gymharu â gweithlu’r Bwrdd Iechyd, </a:t>
            </a:r>
            <a:r>
              <a:rPr lang="en-GB" sz="1100" dirty="0">
                <a:latin typeface="Arial" panose="020B0604020202020204" pitchFamily="34" charset="0"/>
                <a:cs typeface="Arial" panose="020B0604020202020204" pitchFamily="34" charset="0"/>
              </a:rPr>
              <a:t>y </a:t>
            </a:r>
            <a:r>
              <a:rPr lang="en-GB" sz="1100" dirty="0" err="1">
                <a:latin typeface="Arial" panose="020B0604020202020204" pitchFamily="34" charset="0"/>
                <a:cs typeface="Arial" panose="020B0604020202020204" pitchFamily="34" charset="0"/>
              </a:rPr>
              <a:t>mae</a:t>
            </a:r>
            <a:r>
              <a:rPr lang="1106" sz="1100" dirty="0">
                <a:latin typeface="Arial" panose="020B0604020202020204" pitchFamily="34" charset="0"/>
                <a:cs typeface="Arial" panose="020B0604020202020204" pitchFamily="34" charset="0"/>
              </a:rPr>
              <a:t> 22.3% </a:t>
            </a:r>
            <a:r>
              <a:rPr lang="en-GB" sz="1100" dirty="0" err="1">
                <a:latin typeface="Arial" panose="020B0604020202020204" pitchFamily="34" charset="0"/>
                <a:cs typeface="Arial" panose="020B0604020202020204" pitchFamily="34" charset="0"/>
              </a:rPr>
              <a:t>ohonynt</a:t>
            </a:r>
            <a:r>
              <a:rPr lang="en-GB" sz="1100" dirty="0">
                <a:latin typeface="Arial" panose="020B0604020202020204" pitchFamily="34" charset="0"/>
                <a:cs typeface="Arial" panose="020B0604020202020204" pitchFamily="34" charset="0"/>
              </a:rPr>
              <a:t> </a:t>
            </a:r>
            <a:r>
              <a:rPr lang="en-GB" sz="1100" dirty="0" err="1">
                <a:latin typeface="Arial" panose="020B0604020202020204" pitchFamily="34" charset="0"/>
                <a:cs typeface="Arial" panose="020B0604020202020204" pitchFamily="34" charset="0"/>
              </a:rPr>
              <a:t>yn</a:t>
            </a:r>
            <a:r>
              <a:rPr lang="1106" sz="1100" dirty="0">
                <a:latin typeface="Arial" panose="020B0604020202020204" pitchFamily="34" charset="0"/>
                <a:cs typeface="Arial" panose="020B0604020202020204" pitchFamily="34" charset="0"/>
              </a:rPr>
              <a:t> wrywod. </a:t>
            </a:r>
          </a:p>
          <a:p>
            <a:pPr>
              <a:defRPr b="0" i="0"/>
            </a:pPr>
            <a:r>
              <a:rPr lang="1106" sz="11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44818387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672D65E9-D68A-4713-8B80-A33EE1449C0D}" type="slidenum">
              <a:rPr lang="en-GB" smtClean="0"/>
              <a:t>19</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Rhywedd</a:t>
            </a:r>
            <a:endParaRPr lang="en-GB" dirty="0">
              <a:solidFill>
                <a:schemeClr val="bg1"/>
              </a:solidFill>
            </a:endParaRPr>
          </a:p>
        </p:txBody>
      </p:sp>
      <p:sp>
        <p:nvSpPr>
          <p:cNvPr id="3" name="TextBox 2"/>
          <p:cNvSpPr txBox="1"/>
          <p:nvPr/>
        </p:nvSpPr>
        <p:spPr>
          <a:xfrm>
            <a:off x="194945" y="1045029"/>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995873655"/>
              </p:ext>
            </p:extLst>
          </p:nvPr>
        </p:nvGraphicFramePr>
        <p:xfrm>
          <a:off x="163286" y="2354913"/>
          <a:ext cx="5435600" cy="8001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411055620"/>
                    </a:ext>
                  </a:extLst>
                </a:gridCol>
                <a:gridCol w="1170305">
                  <a:extLst>
                    <a:ext uri="{9D8B030D-6E8A-4147-A177-3AD203B41FA5}">
                      <a16:colId xmlns:a16="http://schemas.microsoft.com/office/drawing/2014/main" val="3039801596"/>
                    </a:ext>
                  </a:extLst>
                </a:gridCol>
                <a:gridCol w="1294765">
                  <a:extLst>
                    <a:ext uri="{9D8B030D-6E8A-4147-A177-3AD203B41FA5}">
                      <a16:colId xmlns:a16="http://schemas.microsoft.com/office/drawing/2014/main" val="797475126"/>
                    </a:ext>
                  </a:extLst>
                </a:gridCol>
              </a:tblGrid>
              <a:tr h="200025">
                <a:tc>
                  <a:txBody>
                    <a:bodyPr/>
                    <a:lstStyle/>
                    <a:p>
                      <a:pPr algn="l">
                        <a:spcAft>
                          <a:spcPct val="0"/>
                        </a:spcAft>
                        <a:defRPr b="0" i="0"/>
                      </a:pPr>
                      <a:r>
                        <a:rPr lang="1106" sz="1000" b="1">
                          <a:solidFill>
                            <a:schemeClr val="tx1"/>
                          </a:solidFill>
                          <a:effectLst/>
                        </a:rPr>
                        <a:t>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b="1">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b="1">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70752693"/>
                  </a:ext>
                </a:extLst>
              </a:tr>
              <a:tr h="200025">
                <a:tc>
                  <a:txBody>
                    <a:bodyPr/>
                    <a:lstStyle/>
                    <a:p>
                      <a:pPr algn="l">
                        <a:spcAft>
                          <a:spcPct val="0"/>
                        </a:spcAft>
                        <a:defRPr b="0" i="0"/>
                      </a:pPr>
                      <a:r>
                        <a:rPr lang="1106" sz="1000" b="1">
                          <a:solidFill>
                            <a:schemeClr val="tx1"/>
                          </a:solidFill>
                          <a:effectLst/>
                        </a:rPr>
                        <a:t>Benyw</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             9,726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77.65%</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6215740"/>
                  </a:ext>
                </a:extLst>
              </a:tr>
              <a:tr h="200025">
                <a:tc>
                  <a:txBody>
                    <a:bodyPr/>
                    <a:lstStyle/>
                    <a:p>
                      <a:pPr algn="l">
                        <a:spcAft>
                          <a:spcPct val="0"/>
                        </a:spcAft>
                        <a:defRPr b="0" i="0"/>
                      </a:pPr>
                      <a:r>
                        <a:rPr lang="1106" sz="1000" b="1">
                          <a:solidFill>
                            <a:schemeClr val="tx1"/>
                          </a:solidFill>
                          <a:effectLst/>
                        </a:rPr>
                        <a:t>Gwryw</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             2,800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22.35%</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87162315"/>
                  </a:ext>
                </a:extLst>
              </a:tr>
              <a:tr h="200025">
                <a:tc>
                  <a:txBody>
                    <a:bodyPr/>
                    <a:lstStyle/>
                    <a:p>
                      <a:pPr algn="l">
                        <a:spcAft>
                          <a:spcPct val="0"/>
                        </a:spcAft>
                        <a:defRPr b="0" i="0"/>
                      </a:pPr>
                      <a:r>
                        <a:rPr lang="1106" sz="1000" b="1">
                          <a:solidFill>
                            <a:schemeClr val="tx1"/>
                          </a:solidFill>
                          <a:effectLst/>
                        </a:rPr>
                        <a:t>Cyfanswm</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           12,526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100%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20016679"/>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589506143"/>
              </p:ext>
            </p:extLst>
          </p:nvPr>
        </p:nvGraphicFramePr>
        <p:xfrm>
          <a:off x="163286" y="1441676"/>
          <a:ext cx="5435600" cy="8001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560964302"/>
                    </a:ext>
                  </a:extLst>
                </a:gridCol>
                <a:gridCol w="1170305">
                  <a:extLst>
                    <a:ext uri="{9D8B030D-6E8A-4147-A177-3AD203B41FA5}">
                      <a16:colId xmlns:a16="http://schemas.microsoft.com/office/drawing/2014/main" val="1150009668"/>
                    </a:ext>
                  </a:extLst>
                </a:gridCol>
                <a:gridCol w="1294765">
                  <a:extLst>
                    <a:ext uri="{9D8B030D-6E8A-4147-A177-3AD203B41FA5}">
                      <a16:colId xmlns:a16="http://schemas.microsoft.com/office/drawing/2014/main" val="930883895"/>
                    </a:ext>
                  </a:extLst>
                </a:gridCol>
              </a:tblGrid>
              <a:tr h="200025">
                <a:tc>
                  <a:txBody>
                    <a:bodyPr/>
                    <a:lstStyle/>
                    <a:p>
                      <a:pPr algn="l">
                        <a:spcAft>
                          <a:spcPct val="0"/>
                        </a:spcAft>
                        <a:defRPr b="0" i="0"/>
                      </a:pPr>
                      <a:r>
                        <a:rPr lang="1106" sz="1000" b="1">
                          <a:solidFill>
                            <a:schemeClr val="tx1"/>
                          </a:solidFill>
                          <a:effectLst/>
                        </a:rPr>
                        <a:t>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b="1">
                          <a:solidFill>
                            <a:schemeClr val="tx1"/>
                          </a:solidFill>
                          <a:effectLst/>
                        </a:rPr>
                        <a:t>FTE</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b="1">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94736660"/>
                  </a:ext>
                </a:extLst>
              </a:tr>
              <a:tr h="200025">
                <a:tc>
                  <a:txBody>
                    <a:bodyPr/>
                    <a:lstStyle/>
                    <a:p>
                      <a:pPr algn="l">
                        <a:spcAft>
                          <a:spcPct val="0"/>
                        </a:spcAft>
                        <a:defRPr b="0" i="0"/>
                      </a:pPr>
                      <a:r>
                        <a:rPr lang="1106" sz="1000" b="1" dirty="0">
                          <a:solidFill>
                            <a:schemeClr val="tx1"/>
                          </a:solidFill>
                          <a:effectLst/>
                        </a:rPr>
                        <a:t>Benyw</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7,272.76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77.04%</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2728347"/>
                  </a:ext>
                </a:extLst>
              </a:tr>
              <a:tr h="200025">
                <a:tc>
                  <a:txBody>
                    <a:bodyPr/>
                    <a:lstStyle/>
                    <a:p>
                      <a:pPr algn="l">
                        <a:spcAft>
                          <a:spcPct val="0"/>
                        </a:spcAft>
                        <a:defRPr b="0" i="0"/>
                      </a:pPr>
                      <a:r>
                        <a:rPr lang="1106" sz="1000" b="1" dirty="0">
                          <a:solidFill>
                            <a:schemeClr val="tx1"/>
                          </a:solidFill>
                          <a:effectLst/>
                        </a:rPr>
                        <a:t>Gwryw</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2,167.75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22.96%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682975705"/>
                  </a:ext>
                </a:extLst>
              </a:tr>
              <a:tr h="200025">
                <a:tc>
                  <a:txBody>
                    <a:bodyPr/>
                    <a:lstStyle/>
                    <a:p>
                      <a:pPr algn="l">
                        <a:spcAft>
                          <a:spcPct val="0"/>
                        </a:spcAft>
                        <a:defRPr b="0" i="0"/>
                      </a:pPr>
                      <a:r>
                        <a:rPr lang="1106" sz="1000" b="1" dirty="0">
                          <a:solidFill>
                            <a:schemeClr val="tx1"/>
                          </a:solidFill>
                          <a:effectLst/>
                        </a:rPr>
                        <a:t>Cyfanswm</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9,440.51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5338099"/>
                  </a:ext>
                </a:extLst>
              </a:tr>
            </a:tbl>
          </a:graphicData>
        </a:graphic>
      </p:graphicFrame>
      <p:sp>
        <p:nvSpPr>
          <p:cNvPr id="10" name="Rectangle 1"/>
          <p:cNvSpPr>
            <a:spLocks noChangeArrowheads="1"/>
          </p:cNvSpPr>
          <p:nvPr/>
        </p:nvSpPr>
        <p:spPr bwMode="auto">
          <a:xfrm>
            <a:off x="711200" y="5380038"/>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Table 10"/>
          <p:cNvGraphicFramePr>
            <a:graphicFrameLocks noGrp="1"/>
          </p:cNvGraphicFramePr>
          <p:nvPr>
            <p:extLst>
              <p:ext uri="{D42A27DB-BD31-4B8C-83A1-F6EECF244321}">
                <p14:modId xmlns:p14="http://schemas.microsoft.com/office/powerpoint/2010/main" val="562163663"/>
              </p:ext>
            </p:extLst>
          </p:nvPr>
        </p:nvGraphicFramePr>
        <p:xfrm>
          <a:off x="163286" y="4002306"/>
          <a:ext cx="5435600" cy="605320"/>
        </p:xfrm>
        <a:graphic>
          <a:graphicData uri="http://schemas.openxmlformats.org/drawingml/2006/table">
            <a:tbl>
              <a:tblPr firstRow="1" firstCol="1" bandRow="1">
                <a:tableStyleId>{5C22544A-7EE6-4342-B048-85BDC9FD1C3A}</a:tableStyleId>
              </a:tblPr>
              <a:tblGrid>
                <a:gridCol w="1727284">
                  <a:extLst>
                    <a:ext uri="{9D8B030D-6E8A-4147-A177-3AD203B41FA5}">
                      <a16:colId xmlns:a16="http://schemas.microsoft.com/office/drawing/2014/main" val="1557526529"/>
                    </a:ext>
                  </a:extLst>
                </a:gridCol>
                <a:gridCol w="1280165">
                  <a:extLst>
                    <a:ext uri="{9D8B030D-6E8A-4147-A177-3AD203B41FA5}">
                      <a16:colId xmlns:a16="http://schemas.microsoft.com/office/drawing/2014/main" val="2040409993"/>
                    </a:ext>
                  </a:extLst>
                </a:gridCol>
                <a:gridCol w="1272005">
                  <a:extLst>
                    <a:ext uri="{9D8B030D-6E8A-4147-A177-3AD203B41FA5}">
                      <a16:colId xmlns:a16="http://schemas.microsoft.com/office/drawing/2014/main" val="365624179"/>
                    </a:ext>
                  </a:extLst>
                </a:gridCol>
                <a:gridCol w="1156146">
                  <a:extLst>
                    <a:ext uri="{9D8B030D-6E8A-4147-A177-3AD203B41FA5}">
                      <a16:colId xmlns:a16="http://schemas.microsoft.com/office/drawing/2014/main" val="880129448"/>
                    </a:ext>
                  </a:extLst>
                </a:gridCol>
              </a:tblGrid>
              <a:tr h="302660">
                <a:tc>
                  <a:txBody>
                    <a:bodyPr/>
                    <a:lstStyle/>
                    <a:p>
                      <a:endParaRPr lang="en-GB" sz="1000">
                        <a:solidFill>
                          <a:schemeClr val="tx1"/>
                        </a:solidFill>
                        <a:effectLst/>
                        <a:latin typeface="Times New Roman" panose="02020603050405020304" pitchFamily="18" charset="0"/>
                      </a:endParaRPr>
                    </a:p>
                  </a:txBody>
                  <a:tcPr marL="68580" marR="68580" marT="0" marB="0"/>
                </a:tc>
                <a:tc>
                  <a:txBody>
                    <a:bodyPr/>
                    <a:lstStyle/>
                    <a:p>
                      <a:pPr algn="r">
                        <a:spcAft>
                          <a:spcPct val="0"/>
                        </a:spcAft>
                        <a:defRPr b="0" i="0"/>
                      </a:pPr>
                      <a:r>
                        <a:rPr lang="1106" sz="1200" b="1">
                          <a:solidFill>
                            <a:schemeClr val="tx1"/>
                          </a:solidFill>
                          <a:effectLst/>
                        </a:rPr>
                        <a:t>Benyw</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ct val="0"/>
                        </a:spcAft>
                        <a:defRPr b="0" i="0"/>
                      </a:pPr>
                      <a:r>
                        <a:rPr lang="1106" sz="1200" b="1">
                          <a:solidFill>
                            <a:schemeClr val="tx1"/>
                          </a:solidFill>
                          <a:effectLst/>
                        </a:rPr>
                        <a:t>Gwryw</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ct val="0"/>
                        </a:spcAft>
                        <a:defRPr b="0" i="0"/>
                      </a:pPr>
                      <a:r>
                        <a:rPr lang="1106" sz="1200" b="1">
                          <a:solidFill>
                            <a:schemeClr val="tx1"/>
                          </a:solidFill>
                          <a:effectLst/>
                        </a:rPr>
                        <a:t>Cyfanswm</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05372349"/>
                  </a:ext>
                </a:extLst>
              </a:tr>
              <a:tr h="302660">
                <a:tc>
                  <a:txBody>
                    <a:bodyPr/>
                    <a:lstStyle/>
                    <a:p>
                      <a:pPr>
                        <a:spcAft>
                          <a:spcPct val="0"/>
                        </a:spcAft>
                        <a:defRPr b="0" i="0"/>
                      </a:pPr>
                      <a:r>
                        <a:rPr lang="1106" sz="1200" b="1" dirty="0">
                          <a:solidFill>
                            <a:schemeClr val="tx1"/>
                          </a:solidFill>
                          <a:effectLst/>
                        </a:rPr>
                        <a:t>Aelodau’r Bwrdd</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ct val="0"/>
                        </a:spcAft>
                        <a:defRPr b="0" i="0"/>
                      </a:pPr>
                      <a:r>
                        <a:rPr lang="1106" sz="1200">
                          <a:solidFill>
                            <a:schemeClr val="tx1"/>
                          </a:solidFill>
                          <a:effectLst/>
                        </a:rPr>
                        <a:t>11</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ct val="0"/>
                        </a:spcAft>
                        <a:defRPr b="0" i="0"/>
                      </a:pPr>
                      <a:r>
                        <a:rPr lang="1106" sz="1200">
                          <a:solidFill>
                            <a:schemeClr val="tx1"/>
                          </a:solidFill>
                          <a:effectLst/>
                        </a:rPr>
                        <a:t>10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Bef>
                          <a:spcPts val="500"/>
                        </a:spcBef>
                        <a:spcAft>
                          <a:spcPct val="0"/>
                        </a:spcAft>
                        <a:defRPr b="0" i="0"/>
                      </a:pPr>
                      <a:r>
                        <a:rPr lang="1106" sz="1200" dirty="0">
                          <a:solidFill>
                            <a:schemeClr val="tx1"/>
                          </a:solidFill>
                          <a:effectLst/>
                        </a:rPr>
                        <a:t>21</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22822406"/>
                  </a:ext>
                </a:extLst>
              </a:tr>
            </a:tbl>
          </a:graphicData>
        </a:graphic>
      </p:graphicFrame>
      <p:sp>
        <p:nvSpPr>
          <p:cNvPr id="12" name="Rectangle 2"/>
          <p:cNvSpPr>
            <a:spLocks noChangeArrowheads="1"/>
          </p:cNvSpPr>
          <p:nvPr/>
        </p:nvSpPr>
        <p:spPr bwMode="auto">
          <a:xfrm>
            <a:off x="110661" y="3599003"/>
            <a:ext cx="63863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defRPr b="0" i="0"/>
            </a:pP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 niferoedd (cyfrif pennau) Aelodau’r Bwrdd sy’n wrywaidd ac yn fenywaidd fel a ganlyn: </a:t>
            </a:r>
            <a:endParaRPr kumimoji="0" lang="en-GB" altLang="en-US" sz="400" b="0" i="0" u="none" strike="noStrike" cap="none" normalizeH="0" baseline="0" dirty="0">
              <a:ln>
                <a:noFill/>
              </a:ln>
              <a:solidFill>
                <a:schemeClr val="tx1"/>
              </a:solidFill>
              <a:effectLst/>
            </a:endParaRPr>
          </a:p>
        </p:txBody>
      </p:sp>
      <p:graphicFrame>
        <p:nvGraphicFramePr>
          <p:cNvPr id="13" name="Table 12"/>
          <p:cNvGraphicFramePr>
            <a:graphicFrameLocks noGrp="1"/>
          </p:cNvGraphicFramePr>
          <p:nvPr>
            <p:extLst>
              <p:ext uri="{D42A27DB-BD31-4B8C-83A1-F6EECF244321}">
                <p14:modId xmlns:p14="http://schemas.microsoft.com/office/powerpoint/2010/main" val="4231739284"/>
              </p:ext>
            </p:extLst>
          </p:nvPr>
        </p:nvGraphicFramePr>
        <p:xfrm>
          <a:off x="163286" y="4983515"/>
          <a:ext cx="5610860" cy="2821763"/>
        </p:xfrm>
        <a:graphic>
          <a:graphicData uri="http://schemas.openxmlformats.org/drawingml/2006/table">
            <a:tbl>
              <a:tblPr firstRow="1" firstCol="1" bandRow="1">
                <a:tableStyleId>{5C22544A-7EE6-4342-B048-85BDC9FD1C3A}</a:tableStyleId>
              </a:tblPr>
              <a:tblGrid>
                <a:gridCol w="2730500">
                  <a:extLst>
                    <a:ext uri="{9D8B030D-6E8A-4147-A177-3AD203B41FA5}">
                      <a16:colId xmlns:a16="http://schemas.microsoft.com/office/drawing/2014/main" val="4101850729"/>
                    </a:ext>
                  </a:extLst>
                </a:gridCol>
                <a:gridCol w="990600">
                  <a:extLst>
                    <a:ext uri="{9D8B030D-6E8A-4147-A177-3AD203B41FA5}">
                      <a16:colId xmlns:a16="http://schemas.microsoft.com/office/drawing/2014/main" val="2657426096"/>
                    </a:ext>
                  </a:extLst>
                </a:gridCol>
                <a:gridCol w="899795">
                  <a:extLst>
                    <a:ext uri="{9D8B030D-6E8A-4147-A177-3AD203B41FA5}">
                      <a16:colId xmlns:a16="http://schemas.microsoft.com/office/drawing/2014/main" val="3670991239"/>
                    </a:ext>
                  </a:extLst>
                </a:gridCol>
                <a:gridCol w="989965">
                  <a:extLst>
                    <a:ext uri="{9D8B030D-6E8A-4147-A177-3AD203B41FA5}">
                      <a16:colId xmlns:a16="http://schemas.microsoft.com/office/drawing/2014/main" val="3872695851"/>
                    </a:ext>
                  </a:extLst>
                </a:gridCol>
              </a:tblGrid>
              <a:tr h="0">
                <a:tc gridSpan="4">
                  <a:txBody>
                    <a:bodyPr/>
                    <a:lstStyle/>
                    <a:p>
                      <a:pPr algn="ctr">
                        <a:spcAft>
                          <a:spcPct val="0"/>
                        </a:spcAft>
                        <a:defRPr b="0" i="0"/>
                      </a:pPr>
                      <a:r>
                        <a:rPr lang="1106" sz="1000" b="1">
                          <a:solidFill>
                            <a:schemeClr val="tx1"/>
                          </a:solidFill>
                          <a:effectLst/>
                        </a:rPr>
                        <a:t>Grŵp Staff</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79543492"/>
                  </a:ext>
                </a:extLst>
              </a:tr>
              <a:tr h="200025">
                <a:tc>
                  <a:txBody>
                    <a:bodyPr/>
                    <a:lstStyle/>
                    <a:p>
                      <a:pPr algn="ctr">
                        <a:spcAft>
                          <a:spcPct val="0"/>
                        </a:spcAft>
                        <a:defRPr b="0" i="0"/>
                      </a:pPr>
                      <a:r>
                        <a:rPr lang="1106" sz="1000" b="1">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Benyw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Gwryw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16983115"/>
                  </a:ext>
                </a:extLst>
              </a:tr>
              <a:tr h="200025">
                <a:tc>
                  <a:txBody>
                    <a:bodyPr/>
                    <a:lstStyle/>
                    <a:p>
                      <a:pPr algn="ctr">
                        <a:spcAft>
                          <a:spcPct val="0"/>
                        </a:spcAft>
                        <a:defRPr b="0" i="0"/>
                      </a:pPr>
                      <a:r>
                        <a:rPr lang="1106" sz="1000" b="1">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52428172"/>
                  </a:ext>
                </a:extLst>
              </a:tr>
              <a:tr h="200025">
                <a:tc>
                  <a:txBody>
                    <a:bodyPr/>
                    <a:lstStyle/>
                    <a:p>
                      <a:pPr>
                        <a:spcAft>
                          <a:spcPct val="0"/>
                        </a:spcAft>
                        <a:defRPr b="0" i="0"/>
                      </a:pPr>
                      <a:r>
                        <a:rPr lang="1106" sz="1000" b="1" dirty="0">
                          <a:solidFill>
                            <a:schemeClr val="tx1"/>
                          </a:solidFill>
                          <a:effectLst/>
                        </a:rPr>
                        <a:t>Technegol a Gwyddonol Proffesiynol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266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124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390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34118243"/>
                  </a:ext>
                </a:extLst>
              </a:tr>
              <a:tr h="200025">
                <a:tc>
                  <a:txBody>
                    <a:bodyPr/>
                    <a:lstStyle/>
                    <a:p>
                      <a:pPr>
                        <a:spcAft>
                          <a:spcPct val="0"/>
                        </a:spcAft>
                        <a:defRPr b="0" i="0"/>
                      </a:pPr>
                      <a:r>
                        <a:rPr lang="1106" sz="1000" b="1" dirty="0">
                          <a:solidFill>
                            <a:schemeClr val="tx1"/>
                          </a:solidFill>
                          <a:effectLst/>
                        </a:rPr>
                        <a:t>Gwasanaethau Clinigol Ychwanegol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2,581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452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3,033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12629841"/>
                  </a:ext>
                </a:extLst>
              </a:tr>
              <a:tr h="200025">
                <a:tc>
                  <a:txBody>
                    <a:bodyPr/>
                    <a:lstStyle/>
                    <a:p>
                      <a:pPr>
                        <a:spcAft>
                          <a:spcPct val="0"/>
                        </a:spcAft>
                        <a:defRPr b="0" i="0"/>
                      </a:pPr>
                      <a:r>
                        <a:rPr lang="1106" sz="1000" b="1">
                          <a:solidFill>
                            <a:schemeClr val="tx1"/>
                          </a:solidFill>
                          <a:effectLst/>
                        </a:rPr>
                        <a:t>Gweinyddol a Chlercol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1,819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362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2,181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7680963"/>
                  </a:ext>
                </a:extLst>
              </a:tr>
              <a:tr h="200025">
                <a:tc>
                  <a:txBody>
                    <a:bodyPr/>
                    <a:lstStyle/>
                    <a:p>
                      <a:pPr>
                        <a:spcAft>
                          <a:spcPct val="0"/>
                        </a:spcAft>
                        <a:defRPr b="0" i="0"/>
                      </a:pPr>
                      <a:r>
                        <a:rPr lang="1106" sz="1000" b="1" dirty="0">
                          <a:solidFill>
                            <a:schemeClr val="tx1"/>
                          </a:solidFill>
                          <a:effectLst/>
                        </a:rPr>
                        <a:t>Gweithwyr Proffesiynol Perthynol i Iechyd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572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118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690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69620094"/>
                  </a:ext>
                </a:extLst>
              </a:tr>
              <a:tr h="200025">
                <a:tc>
                  <a:txBody>
                    <a:bodyPr/>
                    <a:lstStyle/>
                    <a:p>
                      <a:pPr>
                        <a:spcAft>
                          <a:spcPct val="0"/>
                        </a:spcAft>
                        <a:defRPr b="0" i="0"/>
                      </a:pPr>
                      <a:r>
                        <a:rPr lang="1106" sz="1000" b="1" dirty="0">
                          <a:solidFill>
                            <a:schemeClr val="tx1"/>
                          </a:solidFill>
                          <a:effectLst/>
                        </a:rPr>
                        <a:t>Ystadau a Gwasanaethau Ategol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782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731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1,513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73563025"/>
                  </a:ext>
                </a:extLst>
              </a:tr>
              <a:tr h="200025">
                <a:tc>
                  <a:txBody>
                    <a:bodyPr/>
                    <a:lstStyle/>
                    <a:p>
                      <a:pPr>
                        <a:spcAft>
                          <a:spcPct val="0"/>
                        </a:spcAft>
                        <a:defRPr b="0" i="0"/>
                      </a:pPr>
                      <a:r>
                        <a:rPr lang="1106" sz="1000" b="1" dirty="0">
                          <a:solidFill>
                            <a:schemeClr val="tx1"/>
                          </a:solidFill>
                          <a:effectLst/>
                        </a:rPr>
                        <a:t>Gwyddonwyr Gofal Iechyd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117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77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40094081"/>
                  </a:ext>
                </a:extLst>
              </a:tr>
              <a:tr h="200025">
                <a:tc>
                  <a:txBody>
                    <a:bodyPr/>
                    <a:lstStyle/>
                    <a:p>
                      <a:pPr>
                        <a:spcAft>
                          <a:spcPct val="0"/>
                        </a:spcAft>
                        <a:defRPr b="0" i="0"/>
                      </a:pPr>
                      <a:r>
                        <a:rPr lang="1106" sz="1000" b="1">
                          <a:solidFill>
                            <a:schemeClr val="tx1"/>
                          </a:solidFill>
                          <a:effectLst/>
                        </a:rPr>
                        <a:t>Meddygol a Deintyddol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650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987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60299436"/>
                  </a:ext>
                </a:extLst>
              </a:tr>
              <a:tr h="200025">
                <a:tc>
                  <a:txBody>
                    <a:bodyPr/>
                    <a:lstStyle/>
                    <a:p>
                      <a:pPr>
                        <a:spcAft>
                          <a:spcPct val="0"/>
                        </a:spcAft>
                        <a:defRPr b="0" i="0"/>
                      </a:pPr>
                      <a:r>
                        <a:rPr lang="1106" sz="1000" b="1" dirty="0">
                          <a:solidFill>
                            <a:schemeClr val="tx1"/>
                          </a:solidFill>
                          <a:effectLst/>
                        </a:rPr>
                        <a:t>Wedi’u cofrestru’n Nyrsys ac yn Fydwragedd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3,251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286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3,537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84404184"/>
                  </a:ext>
                </a:extLst>
              </a:tr>
              <a:tr h="200025">
                <a:tc>
                  <a:txBody>
                    <a:bodyPr/>
                    <a:lstStyle/>
                    <a:p>
                      <a:pPr>
                        <a:spcAft>
                          <a:spcPct val="0"/>
                        </a:spcAft>
                        <a:defRPr b="0" i="0"/>
                      </a:pPr>
                      <a:r>
                        <a:rPr lang="1106" sz="1000" b="1" dirty="0">
                          <a:solidFill>
                            <a:schemeClr val="tx1"/>
                          </a:solidFill>
                          <a:effectLst/>
                        </a:rPr>
                        <a:t>Myfyrwyr</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706120451"/>
                  </a:ext>
                </a:extLst>
              </a:tr>
              <a:tr h="469088">
                <a:tc>
                  <a:txBody>
                    <a:bodyPr/>
                    <a:lstStyle/>
                    <a:p>
                      <a:pPr>
                        <a:spcAft>
                          <a:spcPct val="0"/>
                        </a:spcAft>
                        <a:defRPr b="0" i="0"/>
                      </a:pPr>
                      <a:r>
                        <a:rPr lang="1106" sz="1000" b="1" dirty="0">
                          <a:solidFill>
                            <a:schemeClr val="tx1"/>
                          </a:solidFill>
                          <a:effectLst/>
                        </a:rPr>
                        <a:t>Cyfanswm</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             2,800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dirty="0">
                          <a:effectLst/>
                        </a:rPr>
                        <a:t>           12,526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02273088"/>
                  </a:ext>
                </a:extLst>
              </a:tr>
            </a:tbl>
          </a:graphicData>
        </a:graphic>
      </p:graphicFrame>
    </p:spTree>
    <p:extLst>
      <p:ext uri="{BB962C8B-B14F-4D97-AF65-F5344CB8AC3E}">
        <p14:creationId xmlns:p14="http://schemas.microsoft.com/office/powerpoint/2010/main" val="222643854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3" name="Slide Number Placeholder 2"/>
          <p:cNvSpPr>
            <a:spLocks noGrp="1"/>
          </p:cNvSpPr>
          <p:nvPr>
            <p:ph type="sldNum" sz="quarter" idx="12"/>
          </p:nvPr>
        </p:nvSpPr>
        <p:spPr/>
        <p:txBody>
          <a:bodyPr/>
          <a:lstStyle/>
          <a:p>
            <a:pPr>
              <a:defRPr b="0" i="0"/>
            </a:pPr>
            <a:fld id="{99E973DC-8FAA-4786-8392-1ACAA8D10EC1}" type="slidenum">
              <a:rPr lang="en-GB" smtClean="0"/>
              <a:t>2</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616464881"/>
              </p:ext>
            </p:extLst>
          </p:nvPr>
        </p:nvGraphicFramePr>
        <p:xfrm>
          <a:off x="398566" y="1813957"/>
          <a:ext cx="5797942" cy="5537265"/>
        </p:xfrm>
        <a:graphic>
          <a:graphicData uri="http://schemas.openxmlformats.org/drawingml/2006/table">
            <a:tbl>
              <a:tblPr firstRow="1" bandRow="1">
                <a:tableStyleId>{5C22544A-7EE6-4342-B048-85BDC9FD1C3A}</a:tableStyleId>
              </a:tblPr>
              <a:tblGrid>
                <a:gridCol w="1030939">
                  <a:extLst>
                    <a:ext uri="{9D8B030D-6E8A-4147-A177-3AD203B41FA5}">
                      <a16:colId xmlns:a16="http://schemas.microsoft.com/office/drawing/2014/main" val="2761552990"/>
                    </a:ext>
                  </a:extLst>
                </a:gridCol>
                <a:gridCol w="3783763">
                  <a:extLst>
                    <a:ext uri="{9D8B030D-6E8A-4147-A177-3AD203B41FA5}">
                      <a16:colId xmlns:a16="http://schemas.microsoft.com/office/drawing/2014/main" val="2069546757"/>
                    </a:ext>
                  </a:extLst>
                </a:gridCol>
                <a:gridCol w="983240">
                  <a:extLst>
                    <a:ext uri="{9D8B030D-6E8A-4147-A177-3AD203B41FA5}">
                      <a16:colId xmlns:a16="http://schemas.microsoft.com/office/drawing/2014/main" val="4185408528"/>
                    </a:ext>
                  </a:extLst>
                </a:gridCol>
              </a:tblGrid>
              <a:tr h="370840">
                <a:tc>
                  <a:txBody>
                    <a:bodyPr/>
                    <a:lstStyle/>
                    <a:p>
                      <a:pPr>
                        <a:defRPr b="0" i="0"/>
                      </a:pPr>
                      <a:r>
                        <a:rPr lang="1106" sz="1400" b="0" dirty="0">
                          <a:solidFill>
                            <a:schemeClr val="tx1"/>
                          </a:solidFill>
                          <a:latin typeface="Arial" panose="020B0604020202020204" pitchFamily="34" charset="0"/>
                          <a:cs typeface="Arial" panose="020B0604020202020204" pitchFamily="34" charset="0"/>
                        </a:rPr>
                        <a:t>Adran 1</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rPr>
                        <a:t>Cyflwyniad</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3" action="ppaction://hlinksldjump"/>
                        </a:rPr>
                        <a:t>Sleid 3</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7124797"/>
                  </a:ext>
                </a:extLst>
              </a:tr>
              <a:tr h="370840">
                <a:tc>
                  <a:txBody>
                    <a:bodyPr/>
                    <a:lstStyle/>
                    <a:p>
                      <a:pPr>
                        <a:defRPr b="0" i="0"/>
                      </a:pPr>
                      <a:r>
                        <a:rPr lang="1106" sz="1400" b="0" dirty="0">
                          <a:solidFill>
                            <a:schemeClr val="tx1"/>
                          </a:solidFill>
                          <a:latin typeface="Arial" panose="020B0604020202020204" pitchFamily="34" charset="0"/>
                          <a:cs typeface="Arial" panose="020B0604020202020204" pitchFamily="34" charset="0"/>
                        </a:rPr>
                        <a:t>Adran 2</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rPr>
                        <a:t>Camau Cadarnhaol i Hyrwyddo Cydraddoldeb, Amrywiaeth a Chynhwysiant</a:t>
                      </a:r>
                    </a:p>
                    <a:p>
                      <a:endParaRPr lang="en-GB" sz="1400" b="0" baseline="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4" action="ppaction://hlinksldjump"/>
                        </a:rPr>
                        <a:t>Sleid 6</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1821541"/>
                  </a:ext>
                </a:extLst>
              </a:tr>
              <a:tr h="436945">
                <a:tc>
                  <a:txBody>
                    <a:bodyPr/>
                    <a:lstStyle/>
                    <a:p>
                      <a:pPr>
                        <a:defRPr b="0" i="0"/>
                      </a:pPr>
                      <a:r>
                        <a:rPr lang="1106" sz="1400" b="0">
                          <a:solidFill>
                            <a:schemeClr val="tx1"/>
                          </a:solidFill>
                          <a:latin typeface="Arial" panose="020B0604020202020204" pitchFamily="34" charset="0"/>
                          <a:cs typeface="Arial" panose="020B0604020202020204" pitchFamily="34" charset="0"/>
                        </a:rPr>
                        <a:t>Adran 3</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Cyfeiriadedd Rhywiol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5" action="ppaction://hlinksldjump"/>
                        </a:rPr>
                        <a:t>Sleid 9</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7603578"/>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4</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Rhywedd</a:t>
                      </a:r>
                    </a:p>
                    <a:p>
                      <a:pPr marL="0" marR="0" lvl="0" indent="0" algn="l" defTabSz="685800" rtl="0" eaLnBrk="1" fontAlgn="auto" latinLnBrk="0" hangingPunct="1">
                        <a:lnSpc>
                          <a:spcPct val="100000"/>
                        </a:lnSpc>
                        <a:spcBef>
                          <a:spcPct val="0"/>
                        </a:spcBef>
                        <a:spcAft>
                          <a:spcPct val="0"/>
                        </a:spcAft>
                        <a:buClrTx/>
                        <a:buSzTx/>
                        <a:buFontTx/>
                        <a:buNone/>
                        <a:defRPr/>
                      </a:pPr>
                      <a:endParaRPr lang="en-GB" sz="14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dirty="0">
                          <a:solidFill>
                            <a:schemeClr val="tx1"/>
                          </a:solidFill>
                          <a:latin typeface="Arial" panose="020B0604020202020204" pitchFamily="34" charset="0"/>
                          <a:cs typeface="Arial" panose="020B0604020202020204" pitchFamily="34" charset="0"/>
                          <a:hlinkClick r:id="rId6" action="ppaction://hlinksldjump"/>
                        </a:rPr>
                        <a:t>Sleid 16</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9195247"/>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5</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Beichiogrwydd a Mamolaeth</a:t>
                      </a:r>
                    </a:p>
                    <a:p>
                      <a:pPr marL="0" marR="0" lvl="0" indent="0" algn="l" defTabSz="685800" rtl="0" eaLnBrk="1" fontAlgn="auto" latinLnBrk="0" hangingPunct="1">
                        <a:lnSpc>
                          <a:spcPct val="100000"/>
                        </a:lnSpc>
                        <a:spcBef>
                          <a:spcPct val="0"/>
                        </a:spcBef>
                        <a:spcAft>
                          <a:spcPct val="0"/>
                        </a:spcAft>
                        <a:buClrTx/>
                        <a:buSzTx/>
                        <a:buFontTx/>
                        <a:buNone/>
                        <a:defRPr/>
                      </a:pP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dirty="0">
                          <a:solidFill>
                            <a:schemeClr val="tx1"/>
                          </a:solidFill>
                          <a:latin typeface="Arial" panose="020B0604020202020204" pitchFamily="34" charset="0"/>
                          <a:cs typeface="Arial" panose="020B0604020202020204" pitchFamily="34" charset="0"/>
                          <a:hlinkClick r:id="rId7" action="ppaction://hlinksldjump"/>
                        </a:rPr>
                        <a:t>Sleid 23</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25110254"/>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6</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Credoau Crefyddol</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8" action="ppaction://hlinksldjump"/>
                        </a:rPr>
                        <a:t>Sleid 26</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0696385"/>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7</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Ethnigrwydd</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9" action="ppaction://hlinksldjump"/>
                        </a:rPr>
                        <a:t>Sleid 33</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2600082"/>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8</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Anabledd </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10" action="ppaction://hlinksldjump"/>
                        </a:rPr>
                        <a:t>Sleid 41</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1626707"/>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9</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Oedran</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hlinkClick r:id="rId11" action="ppaction://hlinksldjump"/>
                        </a:rPr>
                        <a:t>Sleid 47</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2815794"/>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10</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ct val="0"/>
                        </a:spcBef>
                        <a:spcAft>
                          <a:spcPct val="0"/>
                        </a:spcAft>
                        <a:buClrTx/>
                        <a:buSzTx/>
                        <a:buFontTx/>
                        <a:buNone/>
                        <a:defRPr b="0" i="0"/>
                      </a:pPr>
                      <a:r>
                        <a:rPr lang="1106" sz="14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Y Gymraeg</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dirty="0">
                          <a:solidFill>
                            <a:schemeClr val="tx1"/>
                          </a:solidFill>
                          <a:latin typeface="Arial" panose="020B0604020202020204" pitchFamily="34" charset="0"/>
                          <a:cs typeface="Arial" panose="020B0604020202020204" pitchFamily="34" charset="0"/>
                          <a:hlinkClick r:id="rId12" action="ppaction://hlinksldjump"/>
                        </a:rPr>
                        <a:t>Sleid 54</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2399419"/>
                  </a:ext>
                </a:extLst>
              </a:tr>
              <a:tr h="370840">
                <a:tc>
                  <a:txBody>
                    <a:bodyPr/>
                    <a:lstStyle/>
                    <a:p>
                      <a:pPr>
                        <a:defRPr b="0" i="0"/>
                      </a:pPr>
                      <a:r>
                        <a:rPr lang="1106" sz="1400" b="0">
                          <a:solidFill>
                            <a:schemeClr val="tx1"/>
                          </a:solidFill>
                          <a:latin typeface="Arial" panose="020B0604020202020204" pitchFamily="34" charset="0"/>
                          <a:cs typeface="Arial" panose="020B0604020202020204" pitchFamily="34" charset="0"/>
                        </a:rPr>
                        <a:t>Adran 11</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a:solidFill>
                            <a:schemeClr val="tx1"/>
                          </a:solidFill>
                          <a:latin typeface="Arial" panose="020B0604020202020204" pitchFamily="34" charset="0"/>
                          <a:cs typeface="Arial" panose="020B0604020202020204" pitchFamily="34" charset="0"/>
                        </a:rPr>
                        <a:t>Priodas a Phartneriaethau Sifil</a:t>
                      </a:r>
                      <a:endParaRPr lang="en-GB" sz="1400" b="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b="0" i="0"/>
                      </a:pPr>
                      <a:r>
                        <a:rPr lang="1106" sz="1400" b="0" dirty="0">
                          <a:solidFill>
                            <a:schemeClr val="tx1"/>
                          </a:solidFill>
                          <a:latin typeface="Arial" panose="020B0604020202020204" pitchFamily="34" charset="0"/>
                          <a:cs typeface="Arial" panose="020B0604020202020204" pitchFamily="34" charset="0"/>
                          <a:hlinkClick r:id="rId13" action="ppaction://hlinksldjump"/>
                        </a:rPr>
                        <a:t>Sleid 58</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1735048"/>
                  </a:ext>
                </a:extLst>
              </a:tr>
            </a:tbl>
          </a:graphicData>
        </a:graphic>
      </p:graphicFrame>
      <p:sp>
        <p:nvSpPr>
          <p:cNvPr id="8" name="TextBox 7"/>
          <p:cNvSpPr txBox="1"/>
          <p:nvPr/>
        </p:nvSpPr>
        <p:spPr>
          <a:xfrm>
            <a:off x="398566" y="1011336"/>
            <a:ext cx="5803741"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Cynnwys</a:t>
            </a:r>
            <a:endParaRPr lang="en-GB" dirty="0">
              <a:solidFill>
                <a:schemeClr val="bg1"/>
              </a:solidFill>
            </a:endParaRPr>
          </a:p>
        </p:txBody>
      </p:sp>
    </p:spTree>
    <p:extLst>
      <p:ext uri="{BB962C8B-B14F-4D97-AF65-F5344CB8AC3E}">
        <p14:creationId xmlns:p14="http://schemas.microsoft.com/office/powerpoint/2010/main" val="129461718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C6CA8ED4-CB99-4E84-802D-D38F7A1E3810}" type="slidenum">
              <a:rPr lang="en-GB" smtClean="0"/>
              <a:t>20</a:t>
            </a:fld>
            <a:endParaRPr lang="en-GB"/>
          </a:p>
        </p:txBody>
      </p:sp>
      <p:sp>
        <p:nvSpPr>
          <p:cNvPr id="5" name="TextBox 4"/>
          <p:cNvSpPr txBox="1"/>
          <p:nvPr/>
        </p:nvSpPr>
        <p:spPr>
          <a:xfrm>
            <a:off x="44761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Rhywedd</a:t>
            </a:r>
            <a:endParaRPr lang="en-GB" dirty="0">
              <a:solidFill>
                <a:schemeClr val="bg1"/>
              </a:solidFill>
            </a:endParaRPr>
          </a:p>
        </p:txBody>
      </p:sp>
      <p:sp>
        <p:nvSpPr>
          <p:cNvPr id="8" name="TextBox 7"/>
          <p:cNvSpPr txBox="1"/>
          <p:nvPr/>
        </p:nvSpPr>
        <p:spPr>
          <a:xfrm>
            <a:off x="447615" y="1160753"/>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Cyflog yn ôl Grŵp Staff</a:t>
            </a:r>
            <a:endParaRPr lang="en-GB" sz="1400" dirty="0">
              <a:solidFill>
                <a:schemeClr val="bg1"/>
              </a:solidFill>
            </a:endParaRPr>
          </a:p>
        </p:txBody>
      </p:sp>
      <p:sp>
        <p:nvSpPr>
          <p:cNvPr id="9" name="Rectangle 1"/>
          <p:cNvSpPr>
            <a:spLocks noChangeArrowheads="1"/>
          </p:cNvSpPr>
          <p:nvPr/>
        </p:nvSpPr>
        <p:spPr bwMode="auto">
          <a:xfrm>
            <a:off x="285386" y="4136917"/>
            <a:ext cx="60718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54091277"/>
              </p:ext>
            </p:extLst>
          </p:nvPr>
        </p:nvGraphicFramePr>
        <p:xfrm>
          <a:off x="446541" y="1594658"/>
          <a:ext cx="4795240" cy="2200275"/>
        </p:xfrm>
        <a:graphic>
          <a:graphicData uri="http://schemas.openxmlformats.org/drawingml/2006/table">
            <a:tbl>
              <a:tblPr firstRow="1" firstCol="1" bandRow="1">
                <a:tableStyleId>{5C22544A-7EE6-4342-B048-85BDC9FD1C3A}</a:tableStyleId>
              </a:tblPr>
              <a:tblGrid>
                <a:gridCol w="2804984">
                  <a:extLst>
                    <a:ext uri="{9D8B030D-6E8A-4147-A177-3AD203B41FA5}">
                      <a16:colId xmlns:a16="http://schemas.microsoft.com/office/drawing/2014/main" val="1920338047"/>
                    </a:ext>
                  </a:extLst>
                </a:gridCol>
                <a:gridCol w="995128">
                  <a:extLst>
                    <a:ext uri="{9D8B030D-6E8A-4147-A177-3AD203B41FA5}">
                      <a16:colId xmlns:a16="http://schemas.microsoft.com/office/drawing/2014/main" val="532276859"/>
                    </a:ext>
                  </a:extLst>
                </a:gridCol>
                <a:gridCol w="995128">
                  <a:extLst>
                    <a:ext uri="{9D8B030D-6E8A-4147-A177-3AD203B41FA5}">
                      <a16:colId xmlns:a16="http://schemas.microsoft.com/office/drawing/2014/main" val="1084100540"/>
                    </a:ext>
                  </a:extLst>
                </a:gridCol>
              </a:tblGrid>
              <a:tr h="295275">
                <a:tc>
                  <a:txBody>
                    <a:bodyPr/>
                    <a:lstStyle/>
                    <a:p>
                      <a:pPr algn="ctr">
                        <a:spcAft>
                          <a:spcPct val="0"/>
                        </a:spcAft>
                        <a:defRPr b="0" i="0"/>
                      </a:pPr>
                      <a:r>
                        <a:rPr lang="1106" sz="1000" b="0" dirty="0">
                          <a:solidFill>
                            <a:schemeClr val="tx1"/>
                          </a:solidFill>
                          <a:effectLst/>
                        </a:rPr>
                        <a:t>Grŵp Staff</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dirty="0">
                          <a:solidFill>
                            <a:schemeClr val="tx1"/>
                          </a:solidFill>
                          <a:effectLst/>
                        </a:rPr>
                        <a:t>Benyw</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Gwryw</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76661648"/>
                  </a:ext>
                </a:extLst>
              </a:tr>
              <a:tr h="190500">
                <a:tc>
                  <a:txBody>
                    <a:bodyPr/>
                    <a:lstStyle/>
                    <a:p>
                      <a:pPr>
                        <a:spcAft>
                          <a:spcPct val="0"/>
                        </a:spcAft>
                        <a:defRPr b="0" i="0"/>
                      </a:pPr>
                      <a:r>
                        <a:rPr lang="1106" sz="1000" b="0" dirty="0">
                          <a:solidFill>
                            <a:schemeClr val="tx1"/>
                          </a:solidFill>
                          <a:effectLst/>
                        </a:rPr>
                        <a:t>Technegol a Gwyddonol Proffesiynol Ychwanegol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£40,218</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£40,686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20572792"/>
                  </a:ext>
                </a:extLst>
              </a:tr>
              <a:tr h="190500">
                <a:tc>
                  <a:txBody>
                    <a:bodyPr/>
                    <a:lstStyle/>
                    <a:p>
                      <a:pPr>
                        <a:spcAft>
                          <a:spcPct val="0"/>
                        </a:spcAft>
                        <a:defRPr b="0" i="0"/>
                      </a:pPr>
                      <a:r>
                        <a:rPr lang="1106" sz="1000" b="0" dirty="0">
                          <a:solidFill>
                            <a:schemeClr val="tx1"/>
                          </a:solidFill>
                          <a:effectLst/>
                        </a:rPr>
                        <a:t>Gwasanaethau Clinigol Ychwanegol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£20,298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£20,792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32883119"/>
                  </a:ext>
                </a:extLst>
              </a:tr>
              <a:tr h="190500">
                <a:tc>
                  <a:txBody>
                    <a:bodyPr/>
                    <a:lstStyle/>
                    <a:p>
                      <a:pPr>
                        <a:spcAft>
                          <a:spcPct val="0"/>
                        </a:spcAft>
                        <a:defRPr b="0" i="0"/>
                      </a:pPr>
                      <a:r>
                        <a:rPr lang="1106" sz="1000" b="0" dirty="0">
                          <a:solidFill>
                            <a:schemeClr val="tx1"/>
                          </a:solidFill>
                          <a:effectLst/>
                        </a:rPr>
                        <a:t>Gweinyddol a Chlercol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£26,645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£35,667</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1762983"/>
                  </a:ext>
                </a:extLst>
              </a:tr>
              <a:tr h="190500">
                <a:tc>
                  <a:txBody>
                    <a:bodyPr/>
                    <a:lstStyle/>
                    <a:p>
                      <a:pPr>
                        <a:spcAft>
                          <a:spcPct val="0"/>
                        </a:spcAft>
                        <a:defRPr b="0" i="0"/>
                      </a:pPr>
                      <a:r>
                        <a:rPr lang="1106" sz="1000" b="0" dirty="0">
                          <a:solidFill>
                            <a:schemeClr val="tx1"/>
                          </a:solidFill>
                          <a:effectLst/>
                        </a:rPr>
                        <a:t>Gweithwyr Proffesiynol Perthynol i Iechyd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£37,825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£38,347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15460408"/>
                  </a:ext>
                </a:extLst>
              </a:tr>
              <a:tr h="190500">
                <a:tc>
                  <a:txBody>
                    <a:bodyPr/>
                    <a:lstStyle/>
                    <a:p>
                      <a:pPr>
                        <a:spcAft>
                          <a:spcPct val="0"/>
                        </a:spcAft>
                        <a:defRPr b="0" i="0"/>
                      </a:pPr>
                      <a:r>
                        <a:rPr lang="1106" sz="1000" b="0" dirty="0">
                          <a:solidFill>
                            <a:schemeClr val="tx1"/>
                          </a:solidFill>
                          <a:effectLst/>
                        </a:rPr>
                        <a:t>Ystadau a Gwasanaethau Ategol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£19,079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£20,730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79971204"/>
                  </a:ext>
                </a:extLst>
              </a:tr>
              <a:tr h="190500">
                <a:tc>
                  <a:txBody>
                    <a:bodyPr/>
                    <a:lstStyle/>
                    <a:p>
                      <a:pPr>
                        <a:spcAft>
                          <a:spcPct val="0"/>
                        </a:spcAft>
                        <a:defRPr b="0" i="0"/>
                      </a:pPr>
                      <a:r>
                        <a:rPr lang="1106" sz="1000" b="0" dirty="0">
                          <a:solidFill>
                            <a:schemeClr val="tx1"/>
                          </a:solidFill>
                          <a:effectLst/>
                        </a:rPr>
                        <a:t>Gwyddonwyr Gofal Iechyd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£39,615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£38,057</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74347737"/>
                  </a:ext>
                </a:extLst>
              </a:tr>
              <a:tr h="190500">
                <a:tc>
                  <a:txBody>
                    <a:bodyPr/>
                    <a:lstStyle/>
                    <a:p>
                      <a:pPr>
                        <a:spcAft>
                          <a:spcPct val="0"/>
                        </a:spcAft>
                        <a:defRPr b="0" i="0"/>
                      </a:pPr>
                      <a:r>
                        <a:rPr lang="1106" sz="1000" b="0" dirty="0">
                          <a:solidFill>
                            <a:schemeClr val="tx1"/>
                          </a:solidFill>
                          <a:effectLst/>
                        </a:rPr>
                        <a:t>Meddygol a Deintyddol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£68,224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£75,469</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634686"/>
                  </a:ext>
                </a:extLst>
              </a:tr>
              <a:tr h="190500">
                <a:tc>
                  <a:txBody>
                    <a:bodyPr/>
                    <a:lstStyle/>
                    <a:p>
                      <a:pPr>
                        <a:spcAft>
                          <a:spcPct val="0"/>
                        </a:spcAft>
                        <a:defRPr b="0" i="0"/>
                      </a:pPr>
                      <a:r>
                        <a:rPr lang="1106" sz="1000" b="0" dirty="0">
                          <a:solidFill>
                            <a:schemeClr val="tx1"/>
                          </a:solidFill>
                          <a:effectLst/>
                        </a:rPr>
                        <a:t>Wedi’u cofrestru’n Nyrsys ac yn Fydwragedd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£34,581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£35,237</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9761376"/>
                  </a:ext>
                </a:extLst>
              </a:tr>
              <a:tr h="190500">
                <a:tc>
                  <a:txBody>
                    <a:bodyPr/>
                    <a:lstStyle/>
                    <a:p>
                      <a:pPr>
                        <a:spcAft>
                          <a:spcPct val="0"/>
                        </a:spcAft>
                        <a:defRPr b="0" i="0"/>
                      </a:pPr>
                      <a:r>
                        <a:rPr lang="1106" sz="1000" b="0" dirty="0">
                          <a:solidFill>
                            <a:schemeClr val="tx1"/>
                          </a:solidFill>
                          <a:effectLst/>
                        </a:rPr>
                        <a:t>Myfyrwyr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£33,779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 £0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629931047"/>
                  </a:ext>
                </a:extLst>
              </a:tr>
              <a:tr h="190500">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£30,079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£37,996</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9200278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14742813"/>
              </p:ext>
            </p:extLst>
          </p:nvPr>
        </p:nvGraphicFramePr>
        <p:xfrm>
          <a:off x="459641" y="4711966"/>
          <a:ext cx="5394325" cy="4410075"/>
        </p:xfrm>
        <a:graphic>
          <a:graphicData uri="http://schemas.openxmlformats.org/drawingml/2006/table">
            <a:tbl>
              <a:tblPr firstRow="1" firstCol="1" bandRow="1">
                <a:tableStyleId>{5C22544A-7EE6-4342-B048-85BDC9FD1C3A}</a:tableStyleId>
              </a:tblPr>
              <a:tblGrid>
                <a:gridCol w="2513965">
                  <a:extLst>
                    <a:ext uri="{9D8B030D-6E8A-4147-A177-3AD203B41FA5}">
                      <a16:colId xmlns:a16="http://schemas.microsoft.com/office/drawing/2014/main" val="4241032362"/>
                    </a:ext>
                  </a:extLst>
                </a:gridCol>
                <a:gridCol w="990600">
                  <a:extLst>
                    <a:ext uri="{9D8B030D-6E8A-4147-A177-3AD203B41FA5}">
                      <a16:colId xmlns:a16="http://schemas.microsoft.com/office/drawing/2014/main" val="2619905032"/>
                    </a:ext>
                  </a:extLst>
                </a:gridCol>
                <a:gridCol w="899795">
                  <a:extLst>
                    <a:ext uri="{9D8B030D-6E8A-4147-A177-3AD203B41FA5}">
                      <a16:colId xmlns:a16="http://schemas.microsoft.com/office/drawing/2014/main" val="331372868"/>
                    </a:ext>
                  </a:extLst>
                </a:gridCol>
                <a:gridCol w="989965">
                  <a:extLst>
                    <a:ext uri="{9D8B030D-6E8A-4147-A177-3AD203B41FA5}">
                      <a16:colId xmlns:a16="http://schemas.microsoft.com/office/drawing/2014/main" val="1017504999"/>
                    </a:ext>
                  </a:extLst>
                </a:gridCol>
              </a:tblGrid>
              <a:tr h="209550">
                <a:tc gridSpan="4">
                  <a:txBody>
                    <a:bodyPr/>
                    <a:lstStyle/>
                    <a:p>
                      <a:pPr algn="ctr">
                        <a:spcAft>
                          <a:spcPct val="0"/>
                        </a:spcAft>
                        <a:defRPr b="0" i="0"/>
                      </a:pPr>
                      <a:r>
                        <a:rPr lang="1106" sz="1000" b="0" dirty="0">
                          <a:solidFill>
                            <a:schemeClr val="tx1"/>
                          </a:solidFill>
                          <a:effectLst/>
                        </a:rPr>
                        <a:t>Gradd/Band cyflog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22138971"/>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Benyw</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Gwryw</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Cyfanswm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55094322"/>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18604348"/>
                  </a:ext>
                </a:extLst>
              </a:tr>
              <a:tr h="200025">
                <a:tc>
                  <a:txBody>
                    <a:bodyPr/>
                    <a:lstStyle/>
                    <a:p>
                      <a:pPr>
                        <a:spcAft>
                          <a:spcPct val="0"/>
                        </a:spcAft>
                        <a:defRPr b="0" i="0"/>
                      </a:pPr>
                      <a:r>
                        <a:rPr lang="1106" sz="1000" b="0" dirty="0">
                          <a:solidFill>
                            <a:schemeClr val="tx1"/>
                          </a:solidFill>
                          <a:effectLst/>
                        </a:rPr>
                        <a:t>Band 1</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6561311"/>
                  </a:ext>
                </a:extLst>
              </a:tr>
              <a:tr h="200025">
                <a:tc>
                  <a:txBody>
                    <a:bodyPr/>
                    <a:lstStyle/>
                    <a:p>
                      <a:pPr>
                        <a:spcAft>
                          <a:spcPct val="0"/>
                        </a:spcAft>
                        <a:defRPr b="0" i="0"/>
                      </a:pPr>
                      <a:r>
                        <a:rPr lang="1106" sz="1000" b="0" dirty="0">
                          <a:solidFill>
                            <a:schemeClr val="tx1"/>
                          </a:solidFill>
                          <a:effectLst/>
                        </a:rPr>
                        <a:t>Band 2</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2,805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846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3,651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26709666"/>
                  </a:ext>
                </a:extLst>
              </a:tr>
              <a:tr h="200025">
                <a:tc>
                  <a:txBody>
                    <a:bodyPr/>
                    <a:lstStyle/>
                    <a:p>
                      <a:pPr>
                        <a:spcAft>
                          <a:spcPct val="0"/>
                        </a:spcAft>
                        <a:defRPr b="0" i="0"/>
                      </a:pPr>
                      <a:r>
                        <a:rPr lang="1106" sz="1000" b="0">
                          <a:solidFill>
                            <a:schemeClr val="tx1"/>
                          </a:solidFill>
                          <a:effectLst/>
                        </a:rPr>
                        <a:t>Band 3</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1,096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282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1,378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10699646"/>
                  </a:ext>
                </a:extLst>
              </a:tr>
              <a:tr h="200025">
                <a:tc>
                  <a:txBody>
                    <a:bodyPr/>
                    <a:lstStyle/>
                    <a:p>
                      <a:pPr>
                        <a:spcAft>
                          <a:spcPct val="0"/>
                        </a:spcAft>
                        <a:defRPr b="0" i="0"/>
                      </a:pPr>
                      <a:r>
                        <a:rPr lang="1106" sz="1000" b="0" dirty="0">
                          <a:solidFill>
                            <a:schemeClr val="tx1"/>
                          </a:solidFill>
                          <a:effectLst/>
                        </a:rPr>
                        <a:t>Band 4</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740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125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865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52609337"/>
                  </a:ext>
                </a:extLst>
              </a:tr>
              <a:tr h="200025">
                <a:tc>
                  <a:txBody>
                    <a:bodyPr/>
                    <a:lstStyle/>
                    <a:p>
                      <a:pPr>
                        <a:spcAft>
                          <a:spcPct val="0"/>
                        </a:spcAft>
                        <a:defRPr b="0" i="0"/>
                      </a:pPr>
                      <a:r>
                        <a:rPr lang="1106" sz="1000" b="0">
                          <a:solidFill>
                            <a:schemeClr val="tx1"/>
                          </a:solidFill>
                          <a:effectLst/>
                        </a:rPr>
                        <a:t>Band 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1,910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259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2.169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88364480"/>
                  </a:ext>
                </a:extLst>
              </a:tr>
              <a:tr h="200025">
                <a:tc>
                  <a:txBody>
                    <a:bodyPr/>
                    <a:lstStyle/>
                    <a:p>
                      <a:pPr>
                        <a:spcAft>
                          <a:spcPct val="0"/>
                        </a:spcAft>
                        <a:defRPr b="0" i="0"/>
                      </a:pPr>
                      <a:r>
                        <a:rPr lang="1106" sz="1000" b="0" dirty="0">
                          <a:solidFill>
                            <a:schemeClr val="tx1"/>
                          </a:solidFill>
                          <a:effectLst/>
                        </a:rPr>
                        <a:t>Band 6</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1,530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1,819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80683877"/>
                  </a:ext>
                </a:extLst>
              </a:tr>
              <a:tr h="200025">
                <a:tc>
                  <a:txBody>
                    <a:bodyPr/>
                    <a:lstStyle/>
                    <a:p>
                      <a:pPr>
                        <a:spcAft>
                          <a:spcPct val="0"/>
                        </a:spcAft>
                        <a:defRPr b="0" i="0"/>
                      </a:pPr>
                      <a:r>
                        <a:rPr lang="1106" sz="1000" b="0">
                          <a:solidFill>
                            <a:schemeClr val="tx1"/>
                          </a:solidFill>
                          <a:effectLst/>
                        </a:rPr>
                        <a:t>Band 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837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167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1,004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16188547"/>
                  </a:ext>
                </a:extLst>
              </a:tr>
              <a:tr h="200025">
                <a:tc>
                  <a:txBody>
                    <a:bodyPr/>
                    <a:lstStyle/>
                    <a:p>
                      <a:pPr>
                        <a:spcAft>
                          <a:spcPct val="0"/>
                        </a:spcAft>
                        <a:defRPr b="0" i="0"/>
                      </a:pPr>
                      <a:r>
                        <a:rPr lang="1106" sz="1000" b="0" dirty="0">
                          <a:solidFill>
                            <a:schemeClr val="tx1"/>
                          </a:solidFill>
                          <a:effectLst/>
                        </a:rPr>
                        <a:t>Band 8a</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247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82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329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1277424"/>
                  </a:ext>
                </a:extLst>
              </a:tr>
              <a:tr h="200025">
                <a:tc>
                  <a:txBody>
                    <a:bodyPr/>
                    <a:lstStyle/>
                    <a:p>
                      <a:pPr>
                        <a:spcAft>
                          <a:spcPct val="0"/>
                        </a:spcAft>
                        <a:defRPr b="0" i="0"/>
                      </a:pPr>
                      <a:r>
                        <a:rPr lang="1106" sz="1000" b="0" dirty="0">
                          <a:solidFill>
                            <a:schemeClr val="tx1"/>
                          </a:solidFill>
                          <a:effectLst/>
                        </a:rPr>
                        <a:t>Band 8b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121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10325241"/>
                  </a:ext>
                </a:extLst>
              </a:tr>
              <a:tr h="200025">
                <a:tc>
                  <a:txBody>
                    <a:bodyPr/>
                    <a:lstStyle/>
                    <a:p>
                      <a:pPr>
                        <a:spcAft>
                          <a:spcPct val="0"/>
                        </a:spcAft>
                        <a:defRPr b="0" i="0"/>
                      </a:pPr>
                      <a:r>
                        <a:rPr lang="1106" sz="1000" b="0">
                          <a:solidFill>
                            <a:schemeClr val="tx1"/>
                          </a:solidFill>
                          <a:effectLst/>
                        </a:rPr>
                        <a:t>Band 8c</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55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73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50977152"/>
                  </a:ext>
                </a:extLst>
              </a:tr>
              <a:tr h="200025">
                <a:tc>
                  <a:txBody>
                    <a:bodyPr/>
                    <a:lstStyle/>
                    <a:p>
                      <a:pPr>
                        <a:spcAft>
                          <a:spcPct val="0"/>
                        </a:spcAft>
                        <a:defRPr b="0" i="0"/>
                      </a:pPr>
                      <a:r>
                        <a:rPr lang="1106" sz="1000" b="0" dirty="0">
                          <a:solidFill>
                            <a:schemeClr val="tx1"/>
                          </a:solidFill>
                          <a:effectLst/>
                        </a:rPr>
                        <a:t>Band 8d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6485353"/>
                  </a:ext>
                </a:extLst>
              </a:tr>
              <a:tr h="200025">
                <a:tc>
                  <a:txBody>
                    <a:bodyPr/>
                    <a:lstStyle/>
                    <a:p>
                      <a:pPr>
                        <a:spcAft>
                          <a:spcPct val="0"/>
                        </a:spcAft>
                        <a:defRPr b="0" i="0"/>
                      </a:pPr>
                      <a:r>
                        <a:rPr lang="1106" sz="1000" b="0" dirty="0">
                          <a:solidFill>
                            <a:schemeClr val="tx1"/>
                          </a:solidFill>
                          <a:effectLst/>
                        </a:rPr>
                        <a:t>Band 9</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40298514"/>
                  </a:ext>
                </a:extLst>
              </a:tr>
              <a:tr h="200025">
                <a:tc>
                  <a:txBody>
                    <a:bodyPr/>
                    <a:lstStyle/>
                    <a:p>
                      <a:pPr>
                        <a:spcAft>
                          <a:spcPct val="0"/>
                        </a:spcAft>
                        <a:defRPr b="0" i="0"/>
                      </a:pPr>
                      <a:r>
                        <a:rPr lang="1106" sz="1000" b="0" dirty="0">
                          <a:solidFill>
                            <a:schemeClr val="tx1"/>
                          </a:solidFill>
                          <a:effectLst/>
                        </a:rPr>
                        <a:t>Meddygon </a:t>
                      </a:r>
                      <a:r>
                        <a:rPr lang="en-GB" sz="1000" b="0" dirty="0">
                          <a:solidFill>
                            <a:schemeClr val="tx1"/>
                          </a:solidFill>
                          <a:effectLst/>
                        </a:rPr>
                        <a:t>Y</a:t>
                      </a:r>
                      <a:r>
                        <a:rPr lang="1106" sz="1000" b="0" dirty="0">
                          <a:solidFill>
                            <a:schemeClr val="tx1"/>
                          </a:solidFill>
                          <a:effectLst/>
                        </a:rPr>
                        <a:t>mgynghorol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219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304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8480954"/>
                  </a:ext>
                </a:extLst>
              </a:tr>
              <a:tr h="200025">
                <a:tc>
                  <a:txBody>
                    <a:bodyPr/>
                    <a:lstStyle/>
                    <a:p>
                      <a:pPr>
                        <a:spcAft>
                          <a:spcPct val="0"/>
                        </a:spcAft>
                        <a:defRPr b="0" i="0"/>
                      </a:pPr>
                      <a:r>
                        <a:rPr lang="1106" sz="1000" b="0" dirty="0">
                          <a:solidFill>
                            <a:schemeClr val="tx1"/>
                          </a:solidFill>
                          <a:effectLst/>
                        </a:rPr>
                        <a:t>Meddygon Arbenigol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70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126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196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74140983"/>
                  </a:ext>
                </a:extLst>
              </a:tr>
              <a:tr h="200025">
                <a:tc>
                  <a:txBody>
                    <a:bodyPr/>
                    <a:lstStyle/>
                    <a:p>
                      <a:pPr>
                        <a:spcAft>
                          <a:spcPct val="0"/>
                        </a:spcAft>
                        <a:defRPr b="0" i="0"/>
                      </a:pPr>
                      <a:r>
                        <a:rPr lang="1106" sz="1000" b="0" dirty="0">
                          <a:solidFill>
                            <a:schemeClr val="tx1"/>
                          </a:solidFill>
                          <a:effectLst/>
                        </a:rPr>
                        <a:t>Meddygon Eraill dan Hyfforddiant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146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380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60172260"/>
                  </a:ext>
                </a:extLst>
              </a:tr>
              <a:tr h="200025">
                <a:tc>
                  <a:txBody>
                    <a:bodyPr/>
                    <a:lstStyle/>
                    <a:p>
                      <a:pPr>
                        <a:spcAft>
                          <a:spcPct val="0"/>
                        </a:spcAft>
                        <a:defRPr b="0" i="0"/>
                      </a:pPr>
                      <a:r>
                        <a:rPr lang="1106" sz="1000" b="0" dirty="0">
                          <a:solidFill>
                            <a:schemeClr val="tx1"/>
                          </a:solidFill>
                          <a:effectLst/>
                        </a:rPr>
                        <a:t>Ymarferwyr Ysbyty a Chynorthwywyr Clinigol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15237940"/>
                  </a:ext>
                </a:extLst>
              </a:tr>
              <a:tr h="200025">
                <a:tc>
                  <a:txBody>
                    <a:bodyPr/>
                    <a:lstStyle/>
                    <a:p>
                      <a:pPr>
                        <a:spcAft>
                          <a:spcPct val="0"/>
                        </a:spcAft>
                        <a:defRPr b="0" i="0"/>
                      </a:pPr>
                      <a:r>
                        <a:rPr lang="1106" sz="1000" b="0" dirty="0">
                          <a:solidFill>
                            <a:schemeClr val="tx1"/>
                          </a:solidFill>
                          <a:effectLst/>
                        </a:rPr>
                        <a:t>Staff Meddygol a Deintyddol Eraill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58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82305805"/>
                  </a:ext>
                </a:extLst>
              </a:tr>
              <a:tr h="200025">
                <a:tc>
                  <a:txBody>
                    <a:bodyPr/>
                    <a:lstStyle/>
                    <a:p>
                      <a:pPr>
                        <a:spcAft>
                          <a:spcPct val="0"/>
                        </a:spcAft>
                        <a:defRPr b="0" i="0"/>
                      </a:pPr>
                      <a:r>
                        <a:rPr lang="1106" sz="1000" b="0" dirty="0">
                          <a:solidFill>
                            <a:schemeClr val="tx1"/>
                          </a:solidFill>
                          <a:effectLst/>
                        </a:rPr>
                        <a:t>Arall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50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70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61246961"/>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9,726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2,584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           12,526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478144719"/>
                  </a:ext>
                </a:extLst>
              </a:tr>
            </a:tbl>
          </a:graphicData>
        </a:graphic>
      </p:graphicFrame>
    </p:spTree>
    <p:extLst>
      <p:ext uri="{BB962C8B-B14F-4D97-AF65-F5344CB8AC3E}">
        <p14:creationId xmlns:p14="http://schemas.microsoft.com/office/powerpoint/2010/main" val="357491268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3A152FC3-3E9B-4714-996A-94605AD2F0EF}" type="slidenum">
              <a:rPr lang="en-GB" smtClean="0"/>
              <a:t>21</a:t>
            </a:fld>
            <a:endParaRPr lang="en-GB"/>
          </a:p>
        </p:txBody>
      </p:sp>
      <p:sp>
        <p:nvSpPr>
          <p:cNvPr id="13" name="Rectangle 1"/>
          <p:cNvSpPr>
            <a:spLocks noChangeArrowheads="1"/>
          </p:cNvSpPr>
          <p:nvPr/>
        </p:nvSpPr>
        <p:spPr bwMode="auto">
          <a:xfrm>
            <a:off x="194945" y="236617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94945" y="7520969"/>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Rhywedd</a:t>
            </a:r>
            <a:endParaRPr lang="en-GB" dirty="0">
              <a:solidFill>
                <a:schemeClr val="bg1"/>
              </a:solidFill>
            </a:endParaRPr>
          </a:p>
        </p:txBody>
      </p:sp>
      <p:sp>
        <p:nvSpPr>
          <p:cNvPr id="11" name="TextBox 10"/>
          <p:cNvSpPr txBox="1"/>
          <p:nvPr/>
        </p:nvSpPr>
        <p:spPr>
          <a:xfrm>
            <a:off x="194945" y="7435347"/>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sp>
        <p:nvSpPr>
          <p:cNvPr id="12" name="TextBox 11"/>
          <p:cNvSpPr txBox="1"/>
          <p:nvPr/>
        </p:nvSpPr>
        <p:spPr>
          <a:xfrm>
            <a:off x="194945" y="5227758"/>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sp>
        <p:nvSpPr>
          <p:cNvPr id="14" name="TextBox 13"/>
          <p:cNvSpPr txBox="1"/>
          <p:nvPr/>
        </p:nvSpPr>
        <p:spPr>
          <a:xfrm>
            <a:off x="194945" y="1006289"/>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 Math o Gontract a’r Patrwm Gweithio</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92460392"/>
              </p:ext>
            </p:extLst>
          </p:nvPr>
        </p:nvGraphicFramePr>
        <p:xfrm>
          <a:off x="194945" y="1377777"/>
          <a:ext cx="5394325" cy="3421380"/>
        </p:xfrm>
        <a:graphic>
          <a:graphicData uri="http://schemas.openxmlformats.org/drawingml/2006/table">
            <a:tbl>
              <a:tblPr firstRow="1" firstCol="1" bandRow="1">
                <a:tableStyleId>{5C22544A-7EE6-4342-B048-85BDC9FD1C3A}</a:tableStyleId>
              </a:tblPr>
              <a:tblGrid>
                <a:gridCol w="2513965">
                  <a:extLst>
                    <a:ext uri="{9D8B030D-6E8A-4147-A177-3AD203B41FA5}">
                      <a16:colId xmlns:a16="http://schemas.microsoft.com/office/drawing/2014/main" val="1436897941"/>
                    </a:ext>
                  </a:extLst>
                </a:gridCol>
                <a:gridCol w="990600">
                  <a:extLst>
                    <a:ext uri="{9D8B030D-6E8A-4147-A177-3AD203B41FA5}">
                      <a16:colId xmlns:a16="http://schemas.microsoft.com/office/drawing/2014/main" val="2377160431"/>
                    </a:ext>
                  </a:extLst>
                </a:gridCol>
                <a:gridCol w="899795">
                  <a:extLst>
                    <a:ext uri="{9D8B030D-6E8A-4147-A177-3AD203B41FA5}">
                      <a16:colId xmlns:a16="http://schemas.microsoft.com/office/drawing/2014/main" val="376087615"/>
                    </a:ext>
                  </a:extLst>
                </a:gridCol>
                <a:gridCol w="989965">
                  <a:extLst>
                    <a:ext uri="{9D8B030D-6E8A-4147-A177-3AD203B41FA5}">
                      <a16:colId xmlns:a16="http://schemas.microsoft.com/office/drawing/2014/main" val="2940142600"/>
                    </a:ext>
                  </a:extLst>
                </a:gridCol>
              </a:tblGrid>
              <a:tr h="209550">
                <a:tc gridSpan="4">
                  <a:txBody>
                    <a:bodyPr/>
                    <a:lstStyle/>
                    <a:p>
                      <a:pPr algn="ctr">
                        <a:spcAft>
                          <a:spcPct val="0"/>
                        </a:spcAft>
                        <a:defRPr b="0" i="0"/>
                      </a:pPr>
                      <a:r>
                        <a:rPr lang="1106" sz="1000" b="0">
                          <a:solidFill>
                            <a:schemeClr val="tx1"/>
                          </a:solidFill>
                          <a:effectLst/>
                        </a:rPr>
                        <a:t>Math o Gontract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951994638"/>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Benyw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Gwryw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43274701"/>
                  </a:ext>
                </a:extLst>
              </a:tr>
              <a:tr h="200025">
                <a:tc>
                  <a:txBody>
                    <a:bodyPr/>
                    <a:lstStyle/>
                    <a:p>
                      <a:pPr>
                        <a:spcAft>
                          <a:spcPct val="0"/>
                        </a:spcAft>
                        <a:defRPr b="0" i="0"/>
                      </a:pPr>
                      <a:r>
                        <a:rPr lang="1106" sz="1000" b="0" dirty="0">
                          <a:solidFill>
                            <a:schemeClr val="tx1"/>
                          </a:solidFill>
                          <a:effectLst/>
                        </a:rPr>
                        <a:t>Categori </a:t>
                      </a:r>
                      <a:r>
                        <a:rPr lang="en-GB" sz="1000" b="0" dirty="0">
                          <a:solidFill>
                            <a:schemeClr val="tx1"/>
                          </a:solidFill>
                          <a:effectLst/>
                        </a:rPr>
                        <a:t>D</a:t>
                      </a:r>
                      <a:r>
                        <a:rPr lang="1106" sz="1000" b="0" dirty="0">
                          <a:solidFill>
                            <a:schemeClr val="tx1"/>
                          </a:solidFill>
                          <a:effectLst/>
                        </a:rPr>
                        <a:t>ynodi</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2322671"/>
                  </a:ext>
                </a:extLst>
              </a:tr>
              <a:tr h="200025">
                <a:tc>
                  <a:txBody>
                    <a:bodyPr/>
                    <a:lstStyle/>
                    <a:p>
                      <a:pPr>
                        <a:spcAft>
                          <a:spcPct val="0"/>
                        </a:spcAft>
                        <a:defRPr b="0" i="0"/>
                      </a:pPr>
                      <a:r>
                        <a:rPr lang="1106" sz="1000" b="0" dirty="0">
                          <a:solidFill>
                            <a:schemeClr val="tx1"/>
                          </a:solidFill>
                          <a:effectLst/>
                        </a:rPr>
                        <a:t>Parhaol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7,623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            1,881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             9,504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36770325"/>
                  </a:ext>
                </a:extLst>
              </a:tr>
              <a:tr h="200025">
                <a:tc>
                  <a:txBody>
                    <a:bodyPr/>
                    <a:lstStyle/>
                    <a:p>
                      <a:pPr>
                        <a:spcAft>
                          <a:spcPct val="0"/>
                        </a:spcAft>
                        <a:defRPr b="0" i="0"/>
                      </a:pPr>
                      <a:r>
                        <a:rPr lang="1106" sz="1000" b="0" dirty="0">
                          <a:solidFill>
                            <a:schemeClr val="tx1"/>
                          </a:solidFill>
                          <a:effectLst/>
                        </a:rPr>
                        <a:t>Dros Dro Tymor Penodol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                 921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416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06018173"/>
                  </a:ext>
                </a:extLst>
              </a:tr>
              <a:tr h="200025">
                <a:tc>
                  <a:txBody>
                    <a:bodyPr/>
                    <a:lstStyle/>
                    <a:p>
                      <a:pPr>
                        <a:spcAft>
                          <a:spcPct val="0"/>
                        </a:spcAft>
                        <a:defRPr b="0" i="0"/>
                      </a:pPr>
                      <a:r>
                        <a:rPr lang="1106" sz="1000" b="0" dirty="0">
                          <a:solidFill>
                            <a:schemeClr val="tx1"/>
                          </a:solidFill>
                          <a:effectLst/>
                        </a:rPr>
                        <a:t>Locwm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98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190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288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99154410"/>
                  </a:ext>
                </a:extLst>
              </a:tr>
              <a:tr h="200025">
                <a:tc>
                  <a:txBody>
                    <a:bodyPr/>
                    <a:lstStyle/>
                    <a:p>
                      <a:pPr>
                        <a:spcAft>
                          <a:spcPct val="0"/>
                        </a:spcAft>
                        <a:defRPr b="0" i="0"/>
                      </a:pPr>
                      <a:r>
                        <a:rPr lang="1106" sz="1000" b="0" dirty="0">
                          <a:solidFill>
                            <a:schemeClr val="tx1"/>
                          </a:solidFill>
                          <a:effectLst/>
                        </a:rPr>
                        <a:t>Cadeirydd/Cyfarwyddwr Anweithredol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76504439"/>
                  </a:ext>
                </a:extLst>
              </a:tr>
              <a:tr h="211455">
                <a:tc>
                  <a:txBody>
                    <a:bodyPr/>
                    <a:lstStyle/>
                    <a:p>
                      <a:pPr>
                        <a:spcAft>
                          <a:spcPct val="0"/>
                        </a:spcAft>
                        <a:defRPr b="0" i="0"/>
                      </a:pPr>
                      <a:r>
                        <a:rPr lang="1106" sz="1000" b="0" dirty="0">
                          <a:solidFill>
                            <a:schemeClr val="tx1"/>
                          </a:solidFill>
                          <a:effectLst/>
                        </a:rPr>
                        <a:t>Cronfa</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1,080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306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1,386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8744214"/>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2,800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12,526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48919249"/>
                  </a:ext>
                </a:extLst>
              </a:tr>
              <a:tr h="190500">
                <a:tc>
                  <a:txBody>
                    <a:bodyPr/>
                    <a:lstStyle/>
                    <a:p>
                      <a:endParaRPr lang="en-GB" sz="1000" b="0" dirty="0">
                        <a:solidFill>
                          <a:schemeClr val="tx1"/>
                        </a:solidFill>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extLst>
                  <a:ext uri="{0D108BD9-81ED-4DB2-BD59-A6C34878D82A}">
                    <a16:rowId xmlns:a16="http://schemas.microsoft.com/office/drawing/2014/main" val="341732272"/>
                  </a:ext>
                </a:extLst>
              </a:tr>
              <a:tr h="200025">
                <a:tc>
                  <a:txBody>
                    <a:bodyPr/>
                    <a:lstStyle/>
                    <a:p>
                      <a:pPr>
                        <a:spcAft>
                          <a:spcPct val="0"/>
                        </a:spcAft>
                        <a:defRPr b="0" i="0"/>
                      </a:pPr>
                      <a:r>
                        <a:rPr lang="1106"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extLst>
                  <a:ext uri="{0D108BD9-81ED-4DB2-BD59-A6C34878D82A}">
                    <a16:rowId xmlns:a16="http://schemas.microsoft.com/office/drawing/2014/main" val="1777834972"/>
                  </a:ext>
                </a:extLst>
              </a:tr>
              <a:tr h="209550">
                <a:tc gridSpan="4">
                  <a:txBody>
                    <a:bodyPr/>
                    <a:lstStyle/>
                    <a:p>
                      <a:pPr algn="ctr">
                        <a:spcAft>
                          <a:spcPct val="0"/>
                        </a:spcAft>
                        <a:defRPr b="0" i="0"/>
                      </a:pPr>
                      <a:r>
                        <a:rPr lang="1106" sz="1000" b="0" dirty="0">
                          <a:solidFill>
                            <a:schemeClr val="tx1"/>
                          </a:solidFill>
                          <a:effectLst/>
                        </a:rPr>
                        <a:t>Patrwm Gweithio</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7786760"/>
                  </a:ext>
                </a:extLst>
              </a:tr>
              <a:tr h="200025">
                <a:tc>
                  <a:txBody>
                    <a:bodyPr/>
                    <a:lstStyle/>
                    <a:p>
                      <a:pPr>
                        <a:spcAft>
                          <a:spcPct val="0"/>
                        </a:spcAft>
                        <a:defRPr b="0" i="0"/>
                      </a:pPr>
                      <a:r>
                        <a:rPr lang="1106" sz="11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Benyw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Gwryw</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58466756"/>
                  </a:ext>
                </a:extLst>
              </a:tr>
              <a:tr h="200025">
                <a:tc>
                  <a:txBody>
                    <a:bodyPr/>
                    <a:lstStyle/>
                    <a:p>
                      <a:pPr>
                        <a:spcAft>
                          <a:spcPct val="0"/>
                        </a:spcAft>
                        <a:defRPr b="0" i="0"/>
                      </a:pPr>
                      <a:r>
                        <a:rPr lang="1106" sz="1100" b="0" dirty="0">
                          <a:solidFill>
                            <a:schemeClr val="tx1"/>
                          </a:solidFill>
                          <a:effectLst/>
                        </a:rPr>
                        <a:t>Categori Cyflogai</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89345155"/>
                  </a:ext>
                </a:extLst>
              </a:tr>
              <a:tr h="200025">
                <a:tc>
                  <a:txBody>
                    <a:bodyPr/>
                    <a:lstStyle/>
                    <a:p>
                      <a:pPr>
                        <a:spcAft>
                          <a:spcPct val="0"/>
                        </a:spcAft>
                        <a:defRPr b="0" i="0"/>
                      </a:pPr>
                      <a:r>
                        <a:rPr lang="1106" sz="1100" b="0" dirty="0">
                          <a:solidFill>
                            <a:schemeClr val="tx1"/>
                          </a:solidFill>
                          <a:effectLst/>
                        </a:rPr>
                        <a:t>Llawn-amser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4,393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1,896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6,289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26565004"/>
                  </a:ext>
                </a:extLst>
              </a:tr>
              <a:tr h="200025">
                <a:tc>
                  <a:txBody>
                    <a:bodyPr/>
                    <a:lstStyle/>
                    <a:p>
                      <a:pPr>
                        <a:spcAft>
                          <a:spcPct val="0"/>
                        </a:spcAft>
                        <a:defRPr b="0" i="0"/>
                      </a:pPr>
                      <a:r>
                        <a:rPr lang="1106" sz="1100" b="0" dirty="0">
                          <a:solidFill>
                            <a:schemeClr val="tx1"/>
                          </a:solidFill>
                          <a:effectLst/>
                        </a:rPr>
                        <a:t>Rhan-amser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5.333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904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6,237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25571810"/>
                  </a:ext>
                </a:extLst>
              </a:tr>
              <a:tr h="200025">
                <a:tc>
                  <a:txBody>
                    <a:bodyPr/>
                    <a:lstStyle/>
                    <a:p>
                      <a:pPr>
                        <a:spcAft>
                          <a:spcPct val="0"/>
                        </a:spcAft>
                        <a:defRPr b="0" i="0"/>
                      </a:pPr>
                      <a:r>
                        <a:rPr lang="1106" sz="11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             2,800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           12,526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5447776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53692121"/>
              </p:ext>
            </p:extLst>
          </p:nvPr>
        </p:nvGraphicFramePr>
        <p:xfrm>
          <a:off x="194945" y="5655842"/>
          <a:ext cx="6291592" cy="1245998"/>
        </p:xfrm>
        <a:graphic>
          <a:graphicData uri="http://schemas.openxmlformats.org/drawingml/2006/table">
            <a:tbl>
              <a:tblPr>
                <a:tableStyleId>{5C22544A-7EE6-4342-B048-85BDC9FD1C3A}</a:tableStyleId>
              </a:tblPr>
              <a:tblGrid>
                <a:gridCol w="948055">
                  <a:extLst>
                    <a:ext uri="{9D8B030D-6E8A-4147-A177-3AD203B41FA5}">
                      <a16:colId xmlns:a16="http://schemas.microsoft.com/office/drawing/2014/main" val="4011196393"/>
                    </a:ext>
                  </a:extLst>
                </a:gridCol>
                <a:gridCol w="1347537">
                  <a:extLst>
                    <a:ext uri="{9D8B030D-6E8A-4147-A177-3AD203B41FA5}">
                      <a16:colId xmlns:a16="http://schemas.microsoft.com/office/drawing/2014/main" val="616484704"/>
                    </a:ext>
                  </a:extLst>
                </a:gridCol>
                <a:gridCol w="792000">
                  <a:extLst>
                    <a:ext uri="{9D8B030D-6E8A-4147-A177-3AD203B41FA5}">
                      <a16:colId xmlns:a16="http://schemas.microsoft.com/office/drawing/2014/main" val="1978330484"/>
                    </a:ext>
                  </a:extLst>
                </a:gridCol>
                <a:gridCol w="540000">
                  <a:extLst>
                    <a:ext uri="{9D8B030D-6E8A-4147-A177-3AD203B41FA5}">
                      <a16:colId xmlns:a16="http://schemas.microsoft.com/office/drawing/2014/main" val="4031933515"/>
                    </a:ext>
                  </a:extLst>
                </a:gridCol>
                <a:gridCol w="792000">
                  <a:extLst>
                    <a:ext uri="{9D8B030D-6E8A-4147-A177-3AD203B41FA5}">
                      <a16:colId xmlns:a16="http://schemas.microsoft.com/office/drawing/2014/main" val="402658168"/>
                    </a:ext>
                  </a:extLst>
                </a:gridCol>
                <a:gridCol w="540000">
                  <a:extLst>
                    <a:ext uri="{9D8B030D-6E8A-4147-A177-3AD203B41FA5}">
                      <a16:colId xmlns:a16="http://schemas.microsoft.com/office/drawing/2014/main" val="3170023279"/>
                    </a:ext>
                  </a:extLst>
                </a:gridCol>
                <a:gridCol w="792000">
                  <a:extLst>
                    <a:ext uri="{9D8B030D-6E8A-4147-A177-3AD203B41FA5}">
                      <a16:colId xmlns:a16="http://schemas.microsoft.com/office/drawing/2014/main" val="1648693724"/>
                    </a:ext>
                  </a:extLst>
                </a:gridCol>
                <a:gridCol w="540000">
                  <a:extLst>
                    <a:ext uri="{9D8B030D-6E8A-4147-A177-3AD203B41FA5}">
                      <a16:colId xmlns:a16="http://schemas.microsoft.com/office/drawing/2014/main" val="1390821024"/>
                    </a:ext>
                  </a:extLst>
                </a:gridCol>
              </a:tblGrid>
              <a:tr h="151089">
                <a:tc>
                  <a:txBody>
                    <a:bodyPr/>
                    <a:lstStyle/>
                    <a:p>
                      <a:pPr>
                        <a:spcAft>
                          <a:spcPct val="0"/>
                        </a:spcAft>
                        <a:defRPr b="0" i="0"/>
                      </a:pPr>
                      <a:r>
                        <a:rPr lang="1106" sz="1000" dirty="0">
                          <a:effectLst/>
                        </a:rPr>
                        <a:t> </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spcAft>
                          <a:spcPct val="0"/>
                        </a:spcAft>
                        <a:defRPr b="0" i="0"/>
                      </a:pPr>
                      <a:r>
                        <a:rPr lang="1106"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tc>
                <a:tc gridSpan="2">
                  <a:txBody>
                    <a:bodyPr/>
                    <a:lstStyle/>
                    <a:p>
                      <a:pPr algn="ctr">
                        <a:spcAft>
                          <a:spcPct val="0"/>
                        </a:spcAft>
                        <a:defRPr b="0" i="0"/>
                      </a:pPr>
                      <a:r>
                        <a:rPr lang="1106" sz="1000" dirty="0">
                          <a:effectLst/>
                        </a:rPr>
                        <a:t>Ymgeiswyr</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tc gridSpan="2">
                  <a:txBody>
                    <a:bodyPr/>
                    <a:lstStyle/>
                    <a:p>
                      <a:pPr algn="ctr">
                        <a:spcAft>
                          <a:spcPct val="0"/>
                        </a:spcAft>
                        <a:defRPr b="0" i="0"/>
                      </a:pPr>
                      <a:r>
                        <a:rPr lang="1106" sz="1000" dirty="0">
                          <a:effectLst/>
                        </a:rPr>
                        <a:t>Ar y Rhestr Fer</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tc gridSpan="2">
                  <a:txBody>
                    <a:bodyPr/>
                    <a:lstStyle/>
                    <a:p>
                      <a:pPr algn="ctr">
                        <a:spcAft>
                          <a:spcPct val="0"/>
                        </a:spcAft>
                        <a:defRPr b="0" i="0"/>
                      </a:pPr>
                      <a:r>
                        <a:rPr lang="1106" sz="1000" dirty="0">
                          <a:effectLst/>
                        </a:rPr>
                        <a:t>Cynigiwyd y Swydd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extLst>
                  <a:ext uri="{0D108BD9-81ED-4DB2-BD59-A6C34878D82A}">
                    <a16:rowId xmlns:a16="http://schemas.microsoft.com/office/drawing/2014/main" val="721534531"/>
                  </a:ext>
                </a:extLst>
              </a:tr>
              <a:tr h="309373">
                <a:tc>
                  <a:txBody>
                    <a:bodyPr/>
                    <a:lstStyle/>
                    <a:p>
                      <a:pPr algn="ctr">
                        <a:spcAft>
                          <a:spcPct val="0"/>
                        </a:spcAft>
                        <a:defRPr b="0" i="0"/>
                      </a:pPr>
                      <a:r>
                        <a:rPr lang="1106"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Categori Adrodd</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166988725"/>
                  </a:ext>
                </a:extLst>
              </a:tr>
              <a:tr h="309373">
                <a:tc>
                  <a:txBody>
                    <a:bodyPr/>
                    <a:lstStyle/>
                    <a:p>
                      <a:pPr algn="ctr">
                        <a:spcAft>
                          <a:spcPct val="0"/>
                        </a:spcAft>
                        <a:defRPr b="0" i="0"/>
                      </a:pPr>
                      <a:r>
                        <a:rPr lang="1106"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tc>
                <a:tc>
                  <a:txBody>
                    <a:bodyPr/>
                    <a:lstStyle/>
                    <a:p>
                      <a:pPr>
                        <a:spcAft>
                          <a:spcPct val="0"/>
                        </a:spcAft>
                        <a:defRPr b="0" i="0"/>
                      </a:pPr>
                      <a:r>
                        <a:rPr lang="1106" sz="1000" dirty="0">
                          <a:effectLst/>
                        </a:rPr>
                        <a:t>Cyfanswm y ceisiadau yr adroddwyd arnynt</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ct val="0"/>
                        </a:spcAft>
                        <a:defRPr b="0" i="0"/>
                      </a:pPr>
                      <a:r>
                        <a:rPr lang="1106" sz="1000" dirty="0">
                          <a:effectLst/>
                        </a:rPr>
                        <a:t>33,870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11,958</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4,498</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798535731"/>
                  </a:ext>
                </a:extLst>
              </a:tr>
              <a:tr h="158284">
                <a:tc rowSpan="3">
                  <a:txBody>
                    <a:bodyPr/>
                    <a:lstStyle/>
                    <a:p>
                      <a:pPr algn="ctr">
                        <a:spcAft>
                          <a:spcPct val="0"/>
                        </a:spcAft>
                        <a:defRPr b="0" i="0"/>
                      </a:pPr>
                      <a:r>
                        <a:rPr lang="1106" sz="1000">
                          <a:effectLst/>
                        </a:rPr>
                        <a:t>Rhywedd </a:t>
                      </a:r>
                      <a:endParaRPr lang="en-GB" sz="1000">
                        <a:effectLst/>
                        <a:latin typeface="Times New Roman" panose="02020603050405020304" pitchFamily="18" charset="0"/>
                        <a:ea typeface="Times New Roman" panose="02020603050405020304" pitchFamily="18" charset="0"/>
                      </a:endParaRPr>
                    </a:p>
                  </a:txBody>
                  <a:tcPr marL="51802" marR="51802" marT="0" marB="0"/>
                </a:tc>
                <a:tc>
                  <a:txBody>
                    <a:bodyPr/>
                    <a:lstStyle/>
                    <a:p>
                      <a:pPr>
                        <a:spcAft>
                          <a:spcPct val="0"/>
                        </a:spcAft>
                        <a:defRPr b="0" i="0"/>
                      </a:pPr>
                      <a:r>
                        <a:rPr lang="1106" sz="1000" dirty="0">
                          <a:effectLst/>
                        </a:rPr>
                        <a:t>Gwryw</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ct val="0"/>
                        </a:spcAft>
                        <a:defRPr b="0" i="0"/>
                      </a:pPr>
                      <a:r>
                        <a:rPr lang="1106" sz="1000" dirty="0">
                          <a:effectLst/>
                        </a:rPr>
                        <a:t>10,495</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31.0%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3,032</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25.4%</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1,053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23.4%</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2297172124"/>
                  </a:ext>
                </a:extLst>
              </a:tr>
              <a:tr h="158284">
                <a:tc vMerge="1">
                  <a:txBody>
                    <a:bodyPr/>
                    <a:lstStyle/>
                    <a:p>
                      <a:endParaRPr lang="en-GB"/>
                    </a:p>
                  </a:txBody>
                  <a:tcPr/>
                </a:tc>
                <a:tc>
                  <a:txBody>
                    <a:bodyPr/>
                    <a:lstStyle/>
                    <a:p>
                      <a:pPr>
                        <a:spcAft>
                          <a:spcPct val="0"/>
                        </a:spcAft>
                        <a:defRPr b="0" i="0"/>
                      </a:pPr>
                      <a:r>
                        <a:rPr lang="1106" sz="1000" dirty="0">
                          <a:effectLst/>
                        </a:rPr>
                        <a:t>Benyw</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ct val="0"/>
                        </a:spcAft>
                        <a:defRPr b="0" i="0"/>
                      </a:pPr>
                      <a:r>
                        <a:rPr lang="1106" sz="1000" dirty="0">
                          <a:effectLst/>
                        </a:rPr>
                        <a:t>23,256</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68.7%</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8,885</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74.3%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3,437</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76.4%</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2102927467"/>
                  </a:ext>
                </a:extLst>
              </a:tr>
              <a:tr h="158284">
                <a:tc vMerge="1">
                  <a:txBody>
                    <a:bodyPr/>
                    <a:lstStyle/>
                    <a:p>
                      <a:endParaRPr lang="en-GB"/>
                    </a:p>
                  </a:txBody>
                  <a:tcPr/>
                </a:tc>
                <a:tc>
                  <a:txBody>
                    <a:bodyPr/>
                    <a:lstStyle/>
                    <a:p>
                      <a:pPr>
                        <a:spcAft>
                          <a:spcPct val="0"/>
                        </a:spcAft>
                        <a:defRPr b="0" i="0"/>
                      </a:pPr>
                      <a:r>
                        <a:rPr lang="1106" sz="1000" dirty="0">
                          <a:effectLst/>
                        </a:rPr>
                        <a:t>Heb ddatgelu</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ct val="0"/>
                        </a:spcAft>
                        <a:defRPr b="0" i="0"/>
                      </a:pPr>
                      <a:r>
                        <a:rPr lang="1106" sz="1000" dirty="0">
                          <a:effectLst/>
                        </a:rPr>
                        <a:t>119</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0.3%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41</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0.3%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8</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ct val="0"/>
                        </a:spcAft>
                        <a:defRPr b="0" i="0"/>
                      </a:pPr>
                      <a:r>
                        <a:rPr lang="1106" sz="1000" dirty="0">
                          <a:effectLst/>
                        </a:rPr>
                        <a:t>0.2%</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3647870206"/>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71597810"/>
              </p:ext>
            </p:extLst>
          </p:nvPr>
        </p:nvGraphicFramePr>
        <p:xfrm>
          <a:off x="194945" y="8101466"/>
          <a:ext cx="5201285" cy="800100"/>
        </p:xfrm>
        <a:graphic>
          <a:graphicData uri="http://schemas.openxmlformats.org/drawingml/2006/table">
            <a:tbl>
              <a:tblPr firstRow="1" firstCol="1" bandRow="1">
                <a:tableStyleId>{5C22544A-7EE6-4342-B048-85BDC9FD1C3A}</a:tableStyleId>
              </a:tblPr>
              <a:tblGrid>
                <a:gridCol w="2700655">
                  <a:extLst>
                    <a:ext uri="{9D8B030D-6E8A-4147-A177-3AD203B41FA5}">
                      <a16:colId xmlns:a16="http://schemas.microsoft.com/office/drawing/2014/main" val="896484467"/>
                    </a:ext>
                  </a:extLst>
                </a:gridCol>
                <a:gridCol w="1510665">
                  <a:extLst>
                    <a:ext uri="{9D8B030D-6E8A-4147-A177-3AD203B41FA5}">
                      <a16:colId xmlns:a16="http://schemas.microsoft.com/office/drawing/2014/main" val="3822435394"/>
                    </a:ext>
                  </a:extLst>
                </a:gridCol>
                <a:gridCol w="989965">
                  <a:extLst>
                    <a:ext uri="{9D8B030D-6E8A-4147-A177-3AD203B41FA5}">
                      <a16:colId xmlns:a16="http://schemas.microsoft.com/office/drawing/2014/main" val="3027709116"/>
                    </a:ext>
                  </a:extLst>
                </a:gridCol>
              </a:tblGrid>
              <a:tr h="200025">
                <a:tc>
                  <a:txBody>
                    <a:bodyPr/>
                    <a:lstStyle/>
                    <a:p>
                      <a:pPr algn="ctr">
                        <a:spcAft>
                          <a:spcPct val="0"/>
                        </a:spcAft>
                      </a:pPr>
                      <a:endParaRPr lang="en-GB" sz="1000">
                        <a:solidFill>
                          <a:schemeClr val="tx1"/>
                        </a:solidFill>
                        <a:effectLst/>
                      </a:endParaRPr>
                    </a:p>
                  </a:txBody>
                  <a:tcPr marL="68580" marR="68580" marT="0" marB="0"/>
                </a:tc>
                <a:tc>
                  <a:txBody>
                    <a:bodyPr/>
                    <a:lstStyle/>
                    <a:p>
                      <a:pPr algn="ctr">
                        <a:spcAft>
                          <a:spcPct val="0"/>
                        </a:spcAft>
                        <a:defRPr b="0" i="0"/>
                      </a:pPr>
                      <a:r>
                        <a:rPr lang="1106" sz="1000" b="1">
                          <a:solidFill>
                            <a:schemeClr val="tx1"/>
                          </a:solidFill>
                          <a:effectLst/>
                        </a:rPr>
                        <a:t>Cyfrif pennau</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97511573"/>
                  </a:ext>
                </a:extLst>
              </a:tr>
              <a:tr h="200025">
                <a:tc>
                  <a:txBody>
                    <a:bodyPr/>
                    <a:lstStyle/>
                    <a:p>
                      <a:pPr>
                        <a:spcAft>
                          <a:spcPct val="0"/>
                        </a:spcAft>
                        <a:defRPr b="0" i="0"/>
                      </a:pPr>
                      <a:r>
                        <a:rPr lang="1106" sz="1000" b="1">
                          <a:solidFill>
                            <a:schemeClr val="tx1"/>
                          </a:solidFill>
                          <a:effectLst/>
                        </a:rPr>
                        <a:t>Benyw</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770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64.76%</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85791480"/>
                  </a:ext>
                </a:extLst>
              </a:tr>
              <a:tr h="200025">
                <a:tc>
                  <a:txBody>
                    <a:bodyPr/>
                    <a:lstStyle/>
                    <a:p>
                      <a:pPr>
                        <a:spcAft>
                          <a:spcPct val="0"/>
                        </a:spcAft>
                        <a:defRPr b="0" i="0"/>
                      </a:pPr>
                      <a:r>
                        <a:rPr lang="1106" sz="1000" b="1">
                          <a:solidFill>
                            <a:schemeClr val="tx1"/>
                          </a:solidFill>
                          <a:effectLst/>
                        </a:rPr>
                        <a:t>Gwryw</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419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35.24%</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22149993"/>
                  </a:ext>
                </a:extLst>
              </a:tr>
              <a:tr h="200025">
                <a:tc>
                  <a:txBody>
                    <a:bodyPr/>
                    <a:lstStyle/>
                    <a:p>
                      <a:pPr>
                        <a:spcAft>
                          <a:spcPct val="0"/>
                        </a:spcAft>
                        <a:defRPr b="0" i="0"/>
                      </a:pPr>
                      <a:r>
                        <a:rPr lang="1106" sz="1000" b="1">
                          <a:solidFill>
                            <a:schemeClr val="tx1"/>
                          </a:solidFill>
                          <a:effectLst/>
                        </a:rPr>
                        <a:t>Cyfanswm</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1,189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100%</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79927947"/>
                  </a:ext>
                </a:extLst>
              </a:tr>
            </a:tbl>
          </a:graphicData>
        </a:graphic>
      </p:graphicFrame>
    </p:spTree>
    <p:extLst>
      <p:ext uri="{BB962C8B-B14F-4D97-AF65-F5344CB8AC3E}">
        <p14:creationId xmlns:p14="http://schemas.microsoft.com/office/powerpoint/2010/main" val="11945713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7F104A72-B23A-48AE-BEE3-735BB58E5ADD}" type="slidenum">
              <a:rPr lang="en-GB" smtClean="0"/>
              <a:t>22</a:t>
            </a:fld>
            <a:endParaRPr lang="en-GB"/>
          </a:p>
        </p:txBody>
      </p:sp>
      <p:sp>
        <p:nvSpPr>
          <p:cNvPr id="7" name="TextBox 6"/>
          <p:cNvSpPr txBox="1"/>
          <p:nvPr/>
        </p:nvSpPr>
        <p:spPr>
          <a:xfrm>
            <a:off x="184989" y="1093679"/>
            <a:ext cx="3683623"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0" name="TextBox 9"/>
          <p:cNvSpPr txBox="1"/>
          <p:nvPr/>
        </p:nvSpPr>
        <p:spPr>
          <a:xfrm>
            <a:off x="184987" y="2869194"/>
            <a:ext cx="3683627"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81588" y="4583198"/>
            <a:ext cx="3687027"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4" y="406443"/>
            <a:ext cx="3673669"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Rhywedd</a:t>
            </a:r>
          </a:p>
        </p:txBody>
      </p:sp>
      <p:graphicFrame>
        <p:nvGraphicFramePr>
          <p:cNvPr id="3" name="Table 2"/>
          <p:cNvGraphicFramePr>
            <a:graphicFrameLocks noGrp="1"/>
          </p:cNvGraphicFramePr>
          <p:nvPr>
            <p:extLst>
              <p:ext uri="{D42A27DB-BD31-4B8C-83A1-F6EECF244321}">
                <p14:modId xmlns:p14="http://schemas.microsoft.com/office/powerpoint/2010/main" val="2176553333"/>
              </p:ext>
            </p:extLst>
          </p:nvPr>
        </p:nvGraphicFramePr>
        <p:xfrm>
          <a:off x="194945" y="1674571"/>
          <a:ext cx="4473308" cy="783620"/>
        </p:xfrm>
        <a:graphic>
          <a:graphicData uri="http://schemas.openxmlformats.org/drawingml/2006/table">
            <a:tbl>
              <a:tblPr firstRow="1" firstCol="1" bandRow="1">
                <a:tableStyleId>{5C22544A-7EE6-4342-B048-85BDC9FD1C3A}</a:tableStyleId>
              </a:tblPr>
              <a:tblGrid>
                <a:gridCol w="2322188">
                  <a:extLst>
                    <a:ext uri="{9D8B030D-6E8A-4147-A177-3AD203B41FA5}">
                      <a16:colId xmlns:a16="http://schemas.microsoft.com/office/drawing/2014/main" val="1192703454"/>
                    </a:ext>
                  </a:extLst>
                </a:gridCol>
                <a:gridCol w="717040">
                  <a:extLst>
                    <a:ext uri="{9D8B030D-6E8A-4147-A177-3AD203B41FA5}">
                      <a16:colId xmlns:a16="http://schemas.microsoft.com/office/drawing/2014/main" val="1990104365"/>
                    </a:ext>
                  </a:extLst>
                </a:gridCol>
                <a:gridCol w="717040">
                  <a:extLst>
                    <a:ext uri="{9D8B030D-6E8A-4147-A177-3AD203B41FA5}">
                      <a16:colId xmlns:a16="http://schemas.microsoft.com/office/drawing/2014/main" val="10448182"/>
                    </a:ext>
                  </a:extLst>
                </a:gridCol>
                <a:gridCol w="717040">
                  <a:extLst>
                    <a:ext uri="{9D8B030D-6E8A-4147-A177-3AD203B41FA5}">
                      <a16:colId xmlns:a16="http://schemas.microsoft.com/office/drawing/2014/main" val="257970454"/>
                    </a:ext>
                  </a:extLst>
                </a:gridCol>
              </a:tblGrid>
              <a:tr h="391810">
                <a:tc>
                  <a:txBody>
                    <a:bodyPr/>
                    <a:lstStyle/>
                    <a:p>
                      <a:endParaRPr lang="en-GB" sz="1000">
                        <a:effectLst/>
                        <a:latin typeface="Times New Roman" panose="02020603050405020304" pitchFamily="18" charset="0"/>
                      </a:endParaRPr>
                    </a:p>
                  </a:txBody>
                  <a:tcPr marL="68580" marR="68580" marT="0" marB="0" anchor="b"/>
                </a:tc>
                <a:tc>
                  <a:txBody>
                    <a:bodyPr/>
                    <a:lstStyle/>
                    <a:p>
                      <a:pPr>
                        <a:spcAft>
                          <a:spcPct val="0"/>
                        </a:spcAft>
                        <a:defRPr b="0" i="0"/>
                      </a:pPr>
                      <a:r>
                        <a:rPr lang="1106" sz="1000" b="1" dirty="0">
                          <a:effectLst/>
                        </a:rPr>
                        <a:t>Benyw</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b="1" dirty="0">
                          <a:effectLst/>
                        </a:rPr>
                        <a:t>Gwryw</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b="1" dirty="0">
                          <a:effectLst/>
                        </a:rPr>
                        <a:t>Cyfanswm</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5387704"/>
                  </a:ext>
                </a:extLst>
              </a:tr>
              <a:tr h="391810">
                <a:tc>
                  <a:txBody>
                    <a:bodyPr/>
                    <a:lstStyle/>
                    <a:p>
                      <a:pPr>
                        <a:spcAft>
                          <a:spcPct val="0"/>
                        </a:spcAft>
                        <a:defRPr b="0" i="0"/>
                      </a:pPr>
                      <a:r>
                        <a:rPr lang="1106" sz="1000" b="1">
                          <a:solidFill>
                            <a:schemeClr val="tx1"/>
                          </a:solidFill>
                          <a:effectLst/>
                        </a:rPr>
                        <a:t>Wedi Mynychu/Cwblhau Cyrsiau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solidFill>
                            <a:schemeClr val="tx1"/>
                          </a:solidFill>
                          <a:effectLst/>
                        </a:rPr>
                        <a:t>57,943</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solidFill>
                            <a:schemeClr val="tx1"/>
                          </a:solidFill>
                          <a:effectLst/>
                        </a:rPr>
                        <a:t>14,018</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solidFill>
                            <a:schemeClr val="tx1"/>
                          </a:solidFill>
                          <a:effectLst/>
                        </a:rPr>
                        <a:t>71,961</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9804487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831597749"/>
              </p:ext>
            </p:extLst>
          </p:nvPr>
        </p:nvGraphicFramePr>
        <p:xfrm>
          <a:off x="194945" y="5104565"/>
          <a:ext cx="3354070" cy="919480"/>
        </p:xfrm>
        <a:graphic>
          <a:graphicData uri="http://schemas.openxmlformats.org/drawingml/2006/table">
            <a:tbl>
              <a:tblPr>
                <a:tableStyleId>{5C22544A-7EE6-4342-B048-85BDC9FD1C3A}</a:tableStyleId>
              </a:tblPr>
              <a:tblGrid>
                <a:gridCol w="1185545">
                  <a:extLst>
                    <a:ext uri="{9D8B030D-6E8A-4147-A177-3AD203B41FA5}">
                      <a16:colId xmlns:a16="http://schemas.microsoft.com/office/drawing/2014/main" val="2010790381"/>
                    </a:ext>
                  </a:extLst>
                </a:gridCol>
                <a:gridCol w="1185545">
                  <a:extLst>
                    <a:ext uri="{9D8B030D-6E8A-4147-A177-3AD203B41FA5}">
                      <a16:colId xmlns:a16="http://schemas.microsoft.com/office/drawing/2014/main" val="1628911574"/>
                    </a:ext>
                  </a:extLst>
                </a:gridCol>
                <a:gridCol w="982980">
                  <a:extLst>
                    <a:ext uri="{9D8B030D-6E8A-4147-A177-3AD203B41FA5}">
                      <a16:colId xmlns:a16="http://schemas.microsoft.com/office/drawing/2014/main" val="2923379659"/>
                    </a:ext>
                  </a:extLst>
                </a:gridCol>
              </a:tblGrid>
              <a:tr h="192405">
                <a:tc>
                  <a:txBody>
                    <a:bodyPr/>
                    <a:lstStyle/>
                    <a:p>
                      <a:pPr algn="l">
                        <a:spcAft>
                          <a:spcPct val="0"/>
                        </a:spcAft>
                        <a:defRPr b="0" i="0"/>
                      </a:pPr>
                      <a:r>
                        <a:rPr lang="1106"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71382649"/>
                  </a:ext>
                </a:extLst>
              </a:tr>
              <a:tr h="213995">
                <a:tc>
                  <a:txBody>
                    <a:bodyPr/>
                    <a:lstStyle/>
                    <a:p>
                      <a:pPr algn="l">
                        <a:spcAft>
                          <a:spcPct val="0"/>
                        </a:spcAft>
                        <a:defRPr b="0" i="0"/>
                      </a:pPr>
                      <a:r>
                        <a:rPr lang="1106" sz="1000">
                          <a:effectLst/>
                        </a:rPr>
                        <a:t>Benyw</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78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61.90%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5741051"/>
                  </a:ext>
                </a:extLst>
              </a:tr>
              <a:tr h="206375">
                <a:tc>
                  <a:txBody>
                    <a:bodyPr/>
                    <a:lstStyle/>
                    <a:p>
                      <a:pPr algn="l">
                        <a:spcAft>
                          <a:spcPct val="0"/>
                        </a:spcAft>
                        <a:defRPr b="0" i="0"/>
                      </a:pPr>
                      <a:r>
                        <a:rPr lang="1106" sz="1000">
                          <a:effectLst/>
                        </a:rPr>
                        <a:t>Gwryw</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48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38.10%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89035240"/>
                  </a:ext>
                </a:extLst>
              </a:tr>
              <a:tr h="306705">
                <a:tc>
                  <a:txBody>
                    <a:bodyPr/>
                    <a:lstStyle/>
                    <a:p>
                      <a:pPr algn="l">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0130163"/>
                  </a:ext>
                </a:extLst>
              </a:tr>
            </a:tbl>
          </a:graphicData>
        </a:graphic>
      </p:graphicFrame>
      <p:pic>
        <p:nvPicPr>
          <p:cNvPr id="8" name="Picture 7" descr="File:Small uppercase letter X.svg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01" y="3219984"/>
            <a:ext cx="673657" cy="1676417"/>
          </a:xfrm>
          <a:prstGeom prst="rect">
            <a:avLst/>
          </a:prstGeom>
        </p:spPr>
      </p:pic>
      <p:sp>
        <p:nvSpPr>
          <p:cNvPr id="5" name="TextBox 4"/>
          <p:cNvSpPr txBox="1"/>
          <p:nvPr/>
        </p:nvSpPr>
        <p:spPr>
          <a:xfrm>
            <a:off x="164610" y="6877421"/>
            <a:ext cx="5028714" cy="2123658"/>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Mae nifer y gwrywod a oedd yn rhan o gŵynion cyflogaeth wedi gostwng i 24.14% o 31.48% yn y flwyddyn flaenorol. Mae’r ffigur hwn ’nawr yn gyson, yn fras, â gweithlu’r Bwrdd Iechyd, lle mae 22.35% o aelodau’r staff yn arddel hunaniaeth wrywaidd. Mewn blynyddoedd blaenorol, bu nifer y gwrywod a gyflwynodd gŵyn gyflogaeth yn anghymesur o uchel.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Mae’r rhan y mae gwrywod yn ei chwarae mewn gweithdrefnau disgyblu wedi gostwng i 38.10% o 43.80% yn y flwyddyn flaenorol. Er gwaethaf y gostyngiad, mae’r ffigur hwn yn dal i fod yn anghymesur o uchel o gymharu â gweithlu’r Bwrdd Iechyd, y mae 22.35% ohono’n wrywaidd.</a:t>
            </a:r>
          </a:p>
        </p:txBody>
      </p:sp>
      <p:sp>
        <p:nvSpPr>
          <p:cNvPr id="14" name="TextBox 13"/>
          <p:cNvSpPr txBox="1"/>
          <p:nvPr/>
        </p:nvSpPr>
        <p:spPr>
          <a:xfrm>
            <a:off x="194946" y="6361385"/>
            <a:ext cx="3673668"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Achosion Cysylltiadau â Chyflogeion</a:t>
            </a:r>
            <a:endParaRPr lang="en-GB" sz="1400" dirty="0">
              <a:solidFill>
                <a:schemeClr val="bg1"/>
              </a:solidFill>
            </a:endParaRPr>
          </a:p>
        </p:txBody>
      </p:sp>
    </p:spTree>
    <p:extLst>
      <p:ext uri="{BB962C8B-B14F-4D97-AF65-F5344CB8AC3E}">
        <p14:creationId xmlns:p14="http://schemas.microsoft.com/office/powerpoint/2010/main" val="372534801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D8998515-E781-481B-88E7-200E60D59977}" type="slidenum">
              <a:rPr lang="en-GB" smtClean="0"/>
              <a:t>23</a:t>
            </a:fld>
            <a:endParaRPr lang="en-GB"/>
          </a:p>
        </p:txBody>
      </p:sp>
      <p:sp>
        <p:nvSpPr>
          <p:cNvPr id="5" name="Rectangle 4"/>
          <p:cNvSpPr/>
          <p:nvPr/>
        </p:nvSpPr>
        <p:spPr>
          <a:xfrm>
            <a:off x="296604" y="2108261"/>
            <a:ext cx="6264797" cy="1311951"/>
          </a:xfrm>
          <a:prstGeom prst="rect">
            <a:avLst/>
          </a:prstGeom>
          <a:noFill/>
        </p:spPr>
        <p:txBody>
          <a:bodyPr wrap="none">
            <a:spAutoFit/>
          </a:bodyPr>
          <a:lstStyle/>
          <a:p>
            <a:pPr algn="ctr">
              <a:defRPr b="0" i="0"/>
            </a:pPr>
            <a:r>
              <a:rPr lang="1106" sz="4000" b="1" dirty="0"/>
              <a:t>Adran 5</a:t>
            </a:r>
          </a:p>
          <a:p>
            <a:pPr algn="ctr">
              <a:defRPr b="0" i="0"/>
            </a:pPr>
            <a:r>
              <a:rPr lang="1106" sz="4000" b="1" dirty="0"/>
              <a:t>Beichiogrwydd a Mamolaeth</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31783641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353331" y="6013157"/>
            <a:ext cx="2423654" cy="3618509"/>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sp>
        <p:nvSpPr>
          <p:cNvPr id="3" name="4-Point Star 2">
            <a:extLst>
              <a:ext uri="{FF2B5EF4-FFF2-40B4-BE49-F238E27FC236}">
                <a16:creationId xmlns:a16="http://schemas.microsoft.com/office/drawing/2014/main" id="{9E4904C1-0F98-B444-92C8-51C3B1A021A5}"/>
              </a:ext>
            </a:extLst>
          </p:cNvPr>
          <p:cNvSpPr/>
          <p:nvPr/>
        </p:nvSpPr>
        <p:spPr>
          <a:xfrm>
            <a:off x="374339" y="1612393"/>
            <a:ext cx="1268188" cy="1268188"/>
          </a:xfrm>
          <a:prstGeom prst="star4">
            <a:avLst>
              <a:gd name="adj" fmla="val 225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a:endParaRPr>
          </a:p>
        </p:txBody>
      </p:sp>
      <p:sp>
        <p:nvSpPr>
          <p:cNvPr id="2" name="TextBox 1"/>
          <p:cNvSpPr txBox="1"/>
          <p:nvPr/>
        </p:nvSpPr>
        <p:spPr>
          <a:xfrm>
            <a:off x="2032686" y="1933383"/>
            <a:ext cx="3986837" cy="915314"/>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Hyrwyddo opsiynau i weithio’n hyblyg ar gyfer y rheiny sy’n dychwelyd yn dilyn absenoldeb mamolaeth neu absenoldeb mabwysiadu.</a:t>
            </a:r>
          </a:p>
          <a:p>
            <a:endParaRPr lang="en-GB" dirty="0">
              <a:latin typeface="Arial" panose="020B0604020202020204" pitchFamily="34" charset="0"/>
              <a:cs typeface="Arial" panose="020B0604020202020204" pitchFamily="34" charset="0"/>
            </a:endParaRPr>
          </a:p>
        </p:txBody>
      </p:sp>
      <p:sp>
        <p:nvSpPr>
          <p:cNvPr id="5" name="4-Point Star 4">
            <a:extLst>
              <a:ext uri="{FF2B5EF4-FFF2-40B4-BE49-F238E27FC236}">
                <a16:creationId xmlns:a16="http://schemas.microsoft.com/office/drawing/2014/main" id="{60AA27C8-ED39-E348-8077-2E3D92E73AD4}"/>
              </a:ext>
            </a:extLst>
          </p:cNvPr>
          <p:cNvSpPr/>
          <p:nvPr/>
        </p:nvSpPr>
        <p:spPr>
          <a:xfrm rot="2700000">
            <a:off x="374338" y="3573405"/>
            <a:ext cx="1268188" cy="1268188"/>
          </a:xfrm>
          <a:prstGeom prst="star4">
            <a:avLst>
              <a:gd name="adj" fmla="val 22500"/>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a:endParaRPr>
          </a:p>
        </p:txBody>
      </p:sp>
      <p:sp>
        <p:nvSpPr>
          <p:cNvPr id="6" name="TextBox 5"/>
          <p:cNvSpPr txBox="1"/>
          <p:nvPr/>
        </p:nvSpPr>
        <p:spPr>
          <a:xfrm>
            <a:off x="2032686" y="3547350"/>
            <a:ext cx="3776352" cy="1384995"/>
          </a:xfrm>
          <a:prstGeom prst="rect">
            <a:avLst/>
          </a:prstGeom>
          <a:no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Sicrhau bod yr holl staff beichiog, ynghyd â’r rheiny sy’n dychwelyd o absenoldeb mamolaeth neu absenoldeb mabwysiadu, yn cael mynediad cydradd at gyfleoedd hyfforddi ac at gyfleoedd yn ymwneud â chamu ymlaen yn eu gyrfa, ni waeth </a:t>
            </a:r>
            <a:r>
              <a:rPr lang="en-GB" sz="1200" dirty="0">
                <a:latin typeface="Arial" panose="020B0604020202020204" pitchFamily="34" charset="0"/>
                <a:cs typeface="Arial" panose="020B0604020202020204" pitchFamily="34" charset="0"/>
              </a:rPr>
              <a:t>p</a:t>
            </a:r>
            <a:r>
              <a:rPr lang="1106" sz="1200" dirty="0">
                <a:latin typeface="Arial" panose="020B0604020202020204" pitchFamily="34" charset="0"/>
                <a:cs typeface="Arial" panose="020B0604020202020204" pitchFamily="34" charset="0"/>
              </a:rPr>
              <a:t>a</a:t>
            </a:r>
            <a:r>
              <a:rPr lang="en-GB" sz="1200" dirty="0">
                <a:latin typeface="Arial" panose="020B0604020202020204" pitchFamily="34" charset="0"/>
                <a:cs typeface="Arial" panose="020B0604020202020204" pitchFamily="34" charset="0"/>
              </a:rPr>
              <a:t> un</a:t>
            </a:r>
            <a:r>
              <a:rPr lang="1106"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a </a:t>
            </a:r>
            <a:r>
              <a:rPr lang="1106" sz="1200" dirty="0">
                <a:latin typeface="Arial" panose="020B0604020202020204" pitchFamily="34" charset="0"/>
                <a:cs typeface="Arial" panose="020B0604020202020204" pitchFamily="34" charset="0"/>
              </a:rPr>
              <a:t>oes ganddynt nodweddion gwarchodedig ychwanegol</a:t>
            </a:r>
            <a:r>
              <a:rPr lang="en-GB" sz="1200" dirty="0">
                <a:latin typeface="Arial" panose="020B0604020202020204" pitchFamily="34" charset="0"/>
                <a:cs typeface="Arial" panose="020B0604020202020204" pitchFamily="34" charset="0"/>
              </a:rPr>
              <a:t> ai </a:t>
            </a:r>
            <a:r>
              <a:rPr lang="en-GB" sz="1200" dirty="0" err="1">
                <a:latin typeface="Arial" panose="020B0604020202020204" pitchFamily="34" charset="0"/>
                <a:cs typeface="Arial" panose="020B0604020202020204" pitchFamily="34" charset="0"/>
              </a:rPr>
              <a:t>peidio</a:t>
            </a:r>
            <a:r>
              <a:rPr lang="1106" sz="1200" dirty="0">
                <a:latin typeface="Arial" panose="020B0604020202020204" pitchFamily="34" charset="0"/>
                <a:cs typeface="Arial" panose="020B0604020202020204" pitchFamily="34" charset="0"/>
              </a:rPr>
              <a:t>. </a:t>
            </a:r>
          </a:p>
        </p:txBody>
      </p:sp>
      <p:sp>
        <p:nvSpPr>
          <p:cNvPr id="7" name="4-Point Star 6">
            <a:extLst>
              <a:ext uri="{FF2B5EF4-FFF2-40B4-BE49-F238E27FC236}">
                <a16:creationId xmlns:a16="http://schemas.microsoft.com/office/drawing/2014/main" id="{F5D8DFEC-3FE0-5248-8B6E-FF841150B7BB}"/>
              </a:ext>
            </a:extLst>
          </p:cNvPr>
          <p:cNvSpPr/>
          <p:nvPr/>
        </p:nvSpPr>
        <p:spPr>
          <a:xfrm>
            <a:off x="379707" y="5371378"/>
            <a:ext cx="1268188" cy="1268188"/>
          </a:xfrm>
          <a:prstGeom prst="star4">
            <a:avLst>
              <a:gd name="adj" fmla="val 225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a:endParaRPr>
          </a:p>
        </p:txBody>
      </p:sp>
      <p:sp>
        <p:nvSpPr>
          <p:cNvPr id="8" name="TextBox 7"/>
          <p:cNvSpPr txBox="1"/>
          <p:nvPr/>
        </p:nvSpPr>
        <p:spPr>
          <a:xfrm>
            <a:off x="2032685" y="5688203"/>
            <a:ext cx="3721627" cy="915314"/>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Gwella’r ffordd yr ydym yn cadw cyflogeion yn dilyn cyfnodau o absenoldeb mamolaeth neu absenoldeb mabwysiadu.</a:t>
            </a:r>
          </a:p>
          <a:p>
            <a:endParaRPr lang="en-GB" dirty="0">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pPr>
              <a:defRPr b="0" i="0"/>
            </a:pPr>
            <a:fld id="{5222154E-8E24-4DB9-A43C-D9476884C671}" type="slidenum">
              <a:rPr lang="en-GB" smtClean="0"/>
              <a:t>24</a:t>
            </a:fld>
            <a:endParaRPr lang="en-GB"/>
          </a:p>
        </p:txBody>
      </p:sp>
      <p:sp>
        <p:nvSpPr>
          <p:cNvPr id="15" name="TextBox 14"/>
          <p:cNvSpPr txBox="1"/>
          <p:nvPr/>
        </p:nvSpPr>
        <p:spPr>
          <a:xfrm>
            <a:off x="263308" y="886172"/>
            <a:ext cx="5543726" cy="640720"/>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a Nodau ar gyfer y Dyfodol o ran Beichiogrwydd a Mamolaeth</a:t>
            </a:r>
            <a:endParaRPr lang="en-GB" dirty="0">
              <a:solidFill>
                <a:schemeClr val="bg1"/>
              </a:solidFill>
            </a:endParaRPr>
          </a:p>
        </p:txBody>
      </p:sp>
    </p:spTree>
    <p:extLst>
      <p:ext uri="{BB962C8B-B14F-4D97-AF65-F5344CB8AC3E}">
        <p14:creationId xmlns:p14="http://schemas.microsoft.com/office/powerpoint/2010/main" val="363242903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33CEF72A-EA81-4FFA-AC06-9D21E1A4C494}" type="slidenum">
              <a:rPr lang="en-GB" smtClean="0"/>
              <a:t>25</a:t>
            </a:fld>
            <a:endParaRPr lang="en-GB"/>
          </a:p>
        </p:txBody>
      </p:sp>
      <p:sp>
        <p:nvSpPr>
          <p:cNvPr id="5" name="TextBox 4"/>
          <p:cNvSpPr txBox="1"/>
          <p:nvPr/>
        </p:nvSpPr>
        <p:spPr>
          <a:xfrm>
            <a:off x="194945" y="446761"/>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Beichiogrwydd a Mamolaeth</a:t>
            </a:r>
            <a:endParaRPr lang="en-GB" dirty="0">
              <a:solidFill>
                <a:schemeClr val="bg1"/>
              </a:solidFill>
            </a:endParaRPr>
          </a:p>
        </p:txBody>
      </p:sp>
      <p:sp>
        <p:nvSpPr>
          <p:cNvPr id="3" name="TextBox 2"/>
          <p:cNvSpPr txBox="1"/>
          <p:nvPr/>
        </p:nvSpPr>
        <p:spPr>
          <a:xfrm>
            <a:off x="194945" y="1092530"/>
            <a:ext cx="6350234" cy="2985433"/>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â beichiogrwydd a mamolaeth, ynghyd ag amlinelliad o’r nodau bwriadedig a’r camau gweithredu cadarnhaol ar gyfer y dyfodol.</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a:spcAft>
                <a:spcPts val="800"/>
              </a:spcAft>
              <a:defRPr b="0" i="0"/>
            </a:pPr>
            <a:r>
              <a:rPr lang="1106" sz="1200" b="1" dirty="0">
                <a:latin typeface="Arial" panose="020B0604020202020204" pitchFamily="34" charset="0"/>
                <a:cs typeface="Arial" panose="020B0604020202020204" pitchFamily="34" charset="0"/>
              </a:rPr>
              <a:t>Casgliadau yn dilyn dadansoddi’r data:</a:t>
            </a:r>
            <a:endParaRPr lang="en-GB" sz="1200" b="1"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O gymharu â 31 Mawrth 2020, roedd canran y cyflogeion a oedd yn absennol ar gyfnod mamolaeth neu oherwydd eu bod yn mabwysiadu wedi </a:t>
            </a:r>
            <a:r>
              <a:rPr lang="en-GB" sz="1200" dirty="0" err="1">
                <a:latin typeface="Arial" panose="020B0604020202020204" pitchFamily="34" charset="0"/>
                <a:cs typeface="Arial" panose="020B0604020202020204" pitchFamily="34" charset="0"/>
              </a:rPr>
              <a:t>gostwng</a:t>
            </a:r>
            <a:r>
              <a:rPr lang="1106" sz="1200" dirty="0">
                <a:latin typeface="Arial" panose="020B0604020202020204" pitchFamily="34" charset="0"/>
                <a:cs typeface="Arial" panose="020B0604020202020204" pitchFamily="34" charset="0"/>
              </a:rPr>
              <a:t> 0.05% erbyn 31 Mawrth 2021.</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Dim ond dau unigolyn o blith 1,189 a adawodd yn dilyn cyfnod o absenoldeb mamolaeth neu absenoldeb mabwysiadu.</a:t>
            </a:r>
          </a:p>
          <a:p>
            <a:pPr lvl="0">
              <a:defRPr b="0" i="0"/>
            </a:pPr>
            <a:r>
              <a:rPr lang="1106" sz="1200" dirty="0">
                <a:latin typeface="Arial" panose="020B0604020202020204" pitchFamily="34" charset="0"/>
                <a:cs typeface="Arial" panose="020B0604020202020204" pitchFamily="34" charset="0"/>
              </a:rPr>
              <a:t>Nid oedd yr un cyflogai a oedd ar absenoldeb mamolaeth neu absenoldeb mabwysiadu wedi cymryd rhan mewn gweithdrefnau cwynion cyflogaeth na disgyblu yn ystod y cyfnod adrodd. </a:t>
            </a:r>
            <a:endParaRPr lang="en-GB" sz="1200" dirty="0"/>
          </a:p>
        </p:txBody>
      </p:sp>
      <p:sp>
        <p:nvSpPr>
          <p:cNvPr id="6" name="TextBox 5"/>
          <p:cNvSpPr txBox="1"/>
          <p:nvPr/>
        </p:nvSpPr>
        <p:spPr>
          <a:xfrm>
            <a:off x="194945" y="4316667"/>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756781725"/>
              </p:ext>
            </p:extLst>
          </p:nvPr>
        </p:nvGraphicFramePr>
        <p:xfrm>
          <a:off x="194945" y="4904087"/>
          <a:ext cx="5384800" cy="754298"/>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855642486"/>
                    </a:ext>
                  </a:extLst>
                </a:gridCol>
                <a:gridCol w="1170305">
                  <a:extLst>
                    <a:ext uri="{9D8B030D-6E8A-4147-A177-3AD203B41FA5}">
                      <a16:colId xmlns:a16="http://schemas.microsoft.com/office/drawing/2014/main" val="969059293"/>
                    </a:ext>
                  </a:extLst>
                </a:gridCol>
                <a:gridCol w="1243965">
                  <a:extLst>
                    <a:ext uri="{9D8B030D-6E8A-4147-A177-3AD203B41FA5}">
                      <a16:colId xmlns:a16="http://schemas.microsoft.com/office/drawing/2014/main" val="257038354"/>
                    </a:ext>
                  </a:extLst>
                </a:gridCol>
              </a:tblGrid>
              <a:tr h="238125">
                <a:tc gridSpan="3">
                  <a:txBody>
                    <a:bodyPr/>
                    <a:lstStyle/>
                    <a:p>
                      <a:pPr algn="ctr">
                        <a:spcAft>
                          <a:spcPct val="0"/>
                        </a:spcAft>
                        <a:defRPr b="0" i="0"/>
                      </a:pPr>
                      <a:r>
                        <a:rPr lang="1106" sz="1000" b="1" dirty="0">
                          <a:solidFill>
                            <a:schemeClr val="tx1"/>
                          </a:solidFill>
                          <a:effectLst/>
                        </a:rPr>
                        <a:t>Cyfrif pennau BIPHDd yn ôl Absenoldeb Beichiogrwydd a Mamolaeth/Mabwysiadu</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82966783"/>
                  </a:ext>
                </a:extLst>
              </a:tr>
              <a:tr h="316148">
                <a:tc>
                  <a:txBody>
                    <a:bodyPr/>
                    <a:lstStyle/>
                    <a:p>
                      <a:pPr algn="ctr">
                        <a:spcAft>
                          <a:spcPct val="0"/>
                        </a:spcAft>
                        <a:defRPr b="0" i="0"/>
                      </a:pPr>
                      <a:r>
                        <a:rPr lang="1106" sz="1000" b="1">
                          <a:solidFill>
                            <a:schemeClr val="tx1"/>
                          </a:solidFill>
                          <a:effectLst/>
                        </a:rPr>
                        <a:t>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02074804"/>
                  </a:ext>
                </a:extLst>
              </a:tr>
              <a:tr h="200025">
                <a:tc>
                  <a:txBody>
                    <a:bodyPr/>
                    <a:lstStyle/>
                    <a:p>
                      <a:pPr>
                        <a:spcAft>
                          <a:spcPct val="0"/>
                        </a:spcAft>
                        <a:defRPr b="0" i="0"/>
                      </a:pPr>
                      <a:r>
                        <a:rPr lang="1106" sz="1000" b="1">
                          <a:solidFill>
                            <a:schemeClr val="tx1"/>
                          </a:solidFill>
                          <a:effectLst/>
                        </a:rPr>
                        <a:t>Mamolaeth a Mabwysiadu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solidFill>
                            <a:schemeClr val="tx1"/>
                          </a:solidFill>
                          <a:effectLst/>
                        </a:rPr>
                        <a:t>                 438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solidFill>
                            <a:schemeClr val="tx1"/>
                          </a:solidFill>
                          <a:effectLst/>
                        </a:rPr>
                        <a:t>3.50%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30859693"/>
                  </a:ext>
                </a:extLst>
              </a:tr>
            </a:tbl>
          </a:graphicData>
        </a:graphic>
      </p:graphicFrame>
      <p:sp>
        <p:nvSpPr>
          <p:cNvPr id="8" name="TextBox 7"/>
          <p:cNvSpPr txBox="1"/>
          <p:nvPr/>
        </p:nvSpPr>
        <p:spPr>
          <a:xfrm>
            <a:off x="194945" y="6004767"/>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590496540"/>
              </p:ext>
            </p:extLst>
          </p:nvPr>
        </p:nvGraphicFramePr>
        <p:xfrm>
          <a:off x="194945" y="6586226"/>
          <a:ext cx="5212385" cy="690236"/>
        </p:xfrm>
        <a:graphic>
          <a:graphicData uri="http://schemas.openxmlformats.org/drawingml/2006/table">
            <a:tbl>
              <a:tblPr firstRow="1" firstCol="1" bandRow="1">
                <a:tableStyleId>{5C22544A-7EE6-4342-B048-85BDC9FD1C3A}</a:tableStyleId>
              </a:tblPr>
              <a:tblGrid>
                <a:gridCol w="93980">
                  <a:extLst>
                    <a:ext uri="{9D8B030D-6E8A-4147-A177-3AD203B41FA5}">
                      <a16:colId xmlns:a16="http://schemas.microsoft.com/office/drawing/2014/main" val="2527716327"/>
                    </a:ext>
                  </a:extLst>
                </a:gridCol>
                <a:gridCol w="2708520">
                  <a:extLst>
                    <a:ext uri="{9D8B030D-6E8A-4147-A177-3AD203B41FA5}">
                      <a16:colId xmlns:a16="http://schemas.microsoft.com/office/drawing/2014/main" val="2662848544"/>
                    </a:ext>
                  </a:extLst>
                </a:gridCol>
                <a:gridCol w="1455845">
                  <a:extLst>
                    <a:ext uri="{9D8B030D-6E8A-4147-A177-3AD203B41FA5}">
                      <a16:colId xmlns:a16="http://schemas.microsoft.com/office/drawing/2014/main" val="419116042"/>
                    </a:ext>
                  </a:extLst>
                </a:gridCol>
                <a:gridCol w="954040">
                  <a:extLst>
                    <a:ext uri="{9D8B030D-6E8A-4147-A177-3AD203B41FA5}">
                      <a16:colId xmlns:a16="http://schemas.microsoft.com/office/drawing/2014/main" val="964741777"/>
                    </a:ext>
                  </a:extLst>
                </a:gridCol>
              </a:tblGrid>
              <a:tr h="200025">
                <a:tc gridSpan="4">
                  <a:txBody>
                    <a:bodyPr/>
                    <a:lstStyle/>
                    <a:p>
                      <a:pPr algn="ctr">
                        <a:spcAft>
                          <a:spcPct val="0"/>
                        </a:spcAft>
                        <a:defRPr b="0" i="0"/>
                      </a:pPr>
                      <a:r>
                        <a:rPr lang="1106" sz="1000" b="0" dirty="0">
                          <a:solidFill>
                            <a:schemeClr val="tx1"/>
                          </a:solidFill>
                          <a:effectLst/>
                        </a:rPr>
                        <a:t>Ymadawyr BIPHDd yn ôl Absenoldeb Beichiogrwydd a Mamolaeth/Mabwysiadu</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02328415"/>
                  </a:ext>
                </a:extLst>
              </a:tr>
              <a:tr h="240400">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ct val="0"/>
                        </a:spcAft>
                        <a:defRPr b="0" i="0"/>
                      </a:pPr>
                      <a:r>
                        <a:rPr lang="1106"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93497741"/>
                  </a:ext>
                </a:extLst>
              </a:tr>
              <a:tr h="249811">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ct val="0"/>
                        </a:spcAft>
                        <a:defRPr b="0" i="0"/>
                      </a:pPr>
                      <a:r>
                        <a:rPr lang="1106" sz="1000" dirty="0">
                          <a:effectLst/>
                        </a:rPr>
                        <a:t>Staff ar Absenoldeb Mamolaeth a Mabwysiadu</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                    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effectLst/>
                        </a:rPr>
                        <a:t>0.17%</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93146848"/>
                  </a:ext>
                </a:extLst>
              </a:tr>
            </a:tbl>
          </a:graphicData>
        </a:graphic>
      </p:graphicFrame>
      <p:sp>
        <p:nvSpPr>
          <p:cNvPr id="10" name="TextBox 9"/>
          <p:cNvSpPr txBox="1"/>
          <p:nvPr/>
        </p:nvSpPr>
        <p:spPr>
          <a:xfrm>
            <a:off x="194945" y="7986740"/>
            <a:ext cx="5508023" cy="640720"/>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Nid oedd yr un cyflogai a oedd ar absenoldeb beichiogrwydd neu famolaeth wedi cymryd rhan mewn gweithdrefnau cwynion cyflogaeth na disgyblu yn ystod y cyfnod adrodd. </a:t>
            </a:r>
          </a:p>
        </p:txBody>
      </p:sp>
      <p:sp>
        <p:nvSpPr>
          <p:cNvPr id="11" name="TextBox 10"/>
          <p:cNvSpPr txBox="1"/>
          <p:nvPr/>
        </p:nvSpPr>
        <p:spPr>
          <a:xfrm>
            <a:off x="194945" y="7554455"/>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latin typeface="Arial" panose="020B0604020202020204" pitchFamily="34" charset="0"/>
                <a:cs typeface="Arial" panose="020B0604020202020204" pitchFamily="34" charset="0"/>
              </a:rPr>
              <a:t>Achosion Cysylltiadau â Chyflogeion</a:t>
            </a:r>
            <a:endParaRPr lang="en-GB"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502246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B5D19E6E-9A92-486C-BA10-340F4FE0419C}" type="slidenum">
              <a:rPr lang="en-GB" smtClean="0"/>
              <a:t>26</a:t>
            </a:fld>
            <a:endParaRPr lang="en-GB"/>
          </a:p>
        </p:txBody>
      </p:sp>
      <p:sp>
        <p:nvSpPr>
          <p:cNvPr id="5" name="Rectangle 4"/>
          <p:cNvSpPr/>
          <p:nvPr/>
        </p:nvSpPr>
        <p:spPr>
          <a:xfrm>
            <a:off x="1245832" y="2179513"/>
            <a:ext cx="4366335" cy="1311950"/>
          </a:xfrm>
          <a:prstGeom prst="rect">
            <a:avLst/>
          </a:prstGeom>
          <a:gradFill>
            <a:gsLst>
              <a:gs pos="53803">
                <a:srgbClr val="C0D8EF"/>
              </a:gs>
              <a:gs pos="42933">
                <a:srgbClr val="C6DCF1"/>
              </a:gs>
              <a:gs pos="61420">
                <a:srgbClr val="BCD6EE"/>
              </a:gs>
              <a:gs pos="0">
                <a:schemeClr val="accent1">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a:spAutoFit/>
          </a:bodyPr>
          <a:lstStyle/>
          <a:p>
            <a:pPr algn="ctr">
              <a:defRPr b="0" i="0"/>
            </a:pPr>
            <a:r>
              <a:rPr lang="1106" sz="4000" b="1" dirty="0"/>
              <a:t>Adran 6</a:t>
            </a:r>
          </a:p>
          <a:p>
            <a:pPr algn="ctr">
              <a:defRPr b="0" i="0"/>
            </a:pPr>
            <a:r>
              <a:rPr lang="1106" sz="4000" b="1" dirty="0"/>
              <a:t>Crefydd a Chredoau</a:t>
            </a:r>
            <a:endParaRPr lang="en-GB" sz="4000" b="1"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068689761"/>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3" name="TextBox 12"/>
          <p:cNvSpPr txBox="1"/>
          <p:nvPr/>
        </p:nvSpPr>
        <p:spPr>
          <a:xfrm>
            <a:off x="197708" y="2113005"/>
            <a:ext cx="2891483" cy="2335427"/>
          </a:xfrm>
          <a:prstGeom prst="rect">
            <a:avLst/>
          </a:prstGeom>
          <a:noFill/>
        </p:spPr>
        <p:txBody>
          <a:bodyPr wrap="square" rtlCol="0">
            <a:spAutoFit/>
          </a:bodyPr>
          <a:lstStyle/>
          <a:p>
            <a:endParaRPr lang="en-GB"/>
          </a:p>
        </p:txBody>
      </p:sp>
      <p:sp>
        <p:nvSpPr>
          <p:cNvPr id="14" name="TextBox 13"/>
          <p:cNvSpPr txBox="1"/>
          <p:nvPr/>
        </p:nvSpPr>
        <p:spPr>
          <a:xfrm>
            <a:off x="243166" y="6474388"/>
            <a:ext cx="6296822" cy="2776453"/>
          </a:xfrm>
          <a:prstGeom prst="rect">
            <a:avLst/>
          </a:prstGeom>
          <a:solidFill>
            <a:schemeClr val="accent1">
              <a:lumMod val="40000"/>
              <a:lumOff val="60000"/>
            </a:schemeClr>
          </a:solidFill>
          <a:ln w="38100">
            <a:solidFill>
              <a:schemeClr val="tx1"/>
            </a:solidFill>
          </a:ln>
        </p:spPr>
        <p:txBody>
          <a:bodyPr wrap="square" rtlCol="0">
            <a:spAutoFit/>
          </a:bodyPr>
          <a:lstStyle/>
          <a:p>
            <a:pPr>
              <a:defRPr b="0" i="0"/>
            </a:pPr>
            <a:r>
              <a:rPr lang="1106" sz="1100" dirty="0">
                <a:latin typeface="Arial" panose="020B0604020202020204" pitchFamily="34" charset="0"/>
                <a:cs typeface="Arial" panose="020B0604020202020204" pitchFamily="34" charset="0"/>
              </a:rPr>
              <a:t>Cyhoeddodd y Bwrdd Iechyd Galendr Dathlu Amrywiaeth 2021 ym mis Rhagfyr 2020, ac anfonwyd copi at bob un o’r 10,000+ o aelodau staff ein Bwrdd Iechyd, yn ogystal ag at recriwtiaid newydd, yn cynnwys gwirfoddolwyr a’r rheiny ar gontractau cronfa. Rhoddwyd y calendr yn rhodd o ddiolch i’r staff yn dilyn blwyddyn heriol, pan oeddent wedi ymateb i’r pandemig gyda chymaint o ddewrder a thosturi, gan ofalu am ein cleifion, ein cymunedau a’r naill a’r llall, a hynny yn aml er colled fawr iddynt eu hunain. Defnyddiwyd y calendr hefyd mewn modd rhagweithiol i ddathlu dyddiadau allweddol, gan gynnwys gwyliau crefyddol a diwrnodau meithrin ymwybyddiaeth anghrefyddol. Amlygir digwyddiadau arwyddocaol bob mis, ac mae yna ddyfyniadau ysbrydoledig a gwybodaeth ychwanegol am bynciau penodol wedi’u cynnwys. Caiff y digwyddiadau hyn hefyd eu rhannu â’r staff trwy negeseuon e-bost ledled y Bwrdd Iechyd a thrwy ein cyfrifon cyfryngau cymdeithasol, gan gynnwys ein tudalennau Facebook caeedig, y tudalennau cyhoeddus, a Twitter. Mae’r calendr hwn wedi helpu’r staff i ddysgu rhagor am yr hyn sy’n bwysig i gyd-weithwyr a chleifion, ac i feithrin ymwybyddiaeth o effaith mis ymprydio Ramadan, nam ar y synhwyrau a hybu iechyd meddwl, er enghraifft, ar bobl eraill. Cafwyd sylwadau cadarnhaol gan y staff a gafodd y calendr, sy’n cael eu dangos â balchder mewn swyddfeydd ac adrannau ledled y Bwrdd Iechyd ac mewn ardaloedd sy’n weladwy i gleifion a’u teuluoedd sy’n ymweld. </a:t>
            </a:r>
          </a:p>
        </p:txBody>
      </p:sp>
      <p:sp>
        <p:nvSpPr>
          <p:cNvPr id="15" name="TextBox 14"/>
          <p:cNvSpPr txBox="1"/>
          <p:nvPr/>
        </p:nvSpPr>
        <p:spPr>
          <a:xfrm>
            <a:off x="197708" y="2915461"/>
            <a:ext cx="3046374" cy="1277273"/>
          </a:xfrm>
          <a:prstGeom prst="rect">
            <a:avLst/>
          </a:prstGeom>
          <a:solidFill>
            <a:schemeClr val="bg1">
              <a:lumMod val="95000"/>
            </a:schemeClr>
          </a:solidFill>
          <a:ln>
            <a:noFill/>
            <a:prstDash val="dash"/>
          </a:ln>
        </p:spPr>
        <p:txBody>
          <a:bodyPr wrap="square" rtlCol="0">
            <a:spAutoFit/>
          </a:bodyPr>
          <a:lstStyle/>
          <a:p>
            <a:pPr>
              <a:defRPr b="0" i="0"/>
            </a:pPr>
            <a:r>
              <a:rPr lang="1106" sz="1100" dirty="0">
                <a:latin typeface="Arial" panose="020B0604020202020204" pitchFamily="34" charset="0"/>
                <a:cs typeface="Arial" panose="020B0604020202020204" pitchFamily="34" charset="0"/>
              </a:rPr>
              <a:t>Bu ymrwymiad y Grŵp Cynghori i feithrin ymwybyddiaeth a gwrando ar y staff yn amlwg hefyd. Ym mis Rhagfyr, cymerodd aelodau o’r Grŵp Cynghori a’r Rhwydwaith ran mewn cynhadledd genedlaethol ar Gydraddoldeb yn y Gweithle, ac maent yn defnyddio’r dysgu hwn i ysgogi gweithredoedd lleol. </a:t>
            </a:r>
            <a:endParaRPr lang="en-GB" sz="1100" dirty="0">
              <a:latin typeface="Arial" panose="020B0604020202020204" pitchFamily="34" charset="0"/>
              <a:cs typeface="Arial" panose="020B0604020202020204" pitchFamily="34" charset="0"/>
            </a:endParaRPr>
          </a:p>
        </p:txBody>
      </p:sp>
      <p:sp>
        <p:nvSpPr>
          <p:cNvPr id="16" name="Flowchart: Connector 15"/>
          <p:cNvSpPr/>
          <p:nvPr/>
        </p:nvSpPr>
        <p:spPr>
          <a:xfrm>
            <a:off x="1122584" y="4412775"/>
            <a:ext cx="1689002" cy="1654791"/>
          </a:xfrm>
          <a:prstGeom prst="flowChartConnector">
            <a:avLst/>
          </a:prstGeom>
          <a:solidFill>
            <a:schemeClr val="bg1">
              <a:lumMod val="85000"/>
            </a:schemeClr>
          </a:solidFill>
          <a:ln>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Dosbarthwyd calendrau i bob un o’r 10,000+ o staff, gwirfoddolwyr a recriwtiaid newydd. </a:t>
            </a:r>
            <a:endParaRPr lang="en-GB" sz="1100" dirty="0">
              <a:solidFill>
                <a:schemeClr val="tx1"/>
              </a:solidFill>
              <a:latin typeface="Arial" panose="020B0604020202020204" pitchFamily="34" charset="0"/>
              <a:cs typeface="Arial" panose="020B0604020202020204" pitchFamily="34" charset="0"/>
            </a:endParaRPr>
          </a:p>
        </p:txBody>
      </p:sp>
      <p:sp>
        <p:nvSpPr>
          <p:cNvPr id="17" name="Flowchart: Connector 16"/>
          <p:cNvSpPr/>
          <p:nvPr/>
        </p:nvSpPr>
        <p:spPr>
          <a:xfrm>
            <a:off x="3679482" y="4349627"/>
            <a:ext cx="2092030" cy="1990120"/>
          </a:xfrm>
          <a:prstGeom prst="flowChartConnector">
            <a:avLst/>
          </a:prstGeom>
          <a:solidFill>
            <a:schemeClr val="accent1">
              <a:lumMod val="40000"/>
              <a:lumOff val="60000"/>
            </a:schemeClr>
          </a:solid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Anfonwyd negeseuon e-bost cyffredinol a rhannwyd postiadau Facebook yn rheolaidd i ddathlu a meithrin ymwybyddiaeth o ddyddiadau arwyddocaol</a:t>
            </a:r>
            <a:r>
              <a:rPr lang="en-GB" sz="1100" dirty="0">
                <a:solidFill>
                  <a:schemeClr val="tx1"/>
                </a:solidFill>
                <a:latin typeface="Arial" panose="020B0604020202020204" pitchFamily="34" charset="0"/>
                <a:cs typeface="Arial" panose="020B0604020202020204" pitchFamily="34" charset="0"/>
              </a:rPr>
              <a:t>.</a:t>
            </a:r>
            <a:endParaRPr lang="1106" sz="1100" dirty="0">
              <a:solidFill>
                <a:schemeClr val="tx1"/>
              </a:solidFill>
              <a:latin typeface="Arial" panose="020B0604020202020204" pitchFamily="34" charset="0"/>
              <a:cs typeface="Arial" panose="020B0604020202020204" pitchFamily="34" charset="0"/>
            </a:endParaRPr>
          </a:p>
        </p:txBody>
      </p:sp>
      <p:sp>
        <p:nvSpPr>
          <p:cNvPr id="18" name="TextBox 17"/>
          <p:cNvSpPr txBox="1"/>
          <p:nvPr/>
        </p:nvSpPr>
        <p:spPr>
          <a:xfrm>
            <a:off x="3308146" y="2886489"/>
            <a:ext cx="3295762" cy="1446550"/>
          </a:xfrm>
          <a:prstGeom prst="rect">
            <a:avLst/>
          </a:prstGeom>
          <a:noFill/>
          <a:ln>
            <a:noFill/>
            <a:prstDash val="lgDashDot"/>
          </a:ln>
        </p:spPr>
        <p:txBody>
          <a:bodyPr wrap="square" rtlCol="0">
            <a:spAutoFit/>
          </a:bodyPr>
          <a:lstStyle/>
          <a:p>
            <a:pPr>
              <a:defRPr b="0" i="0"/>
            </a:pPr>
            <a:r>
              <a:rPr lang="1106" sz="1100" dirty="0">
                <a:latin typeface="Arial" panose="020B0604020202020204" pitchFamily="34" charset="0"/>
                <a:cs typeface="Arial" panose="020B0604020202020204" pitchFamily="34" charset="0"/>
              </a:rPr>
              <a:t>Cyflwynodd y Tîm Datblygu Sefydliadol raglen o fentora o chwith ar gyfer aelodau’r Bwrdd a’r Tîm Gweithredol. Mae pob un o’r camau hyn yn symud ein hymrwymiad i hyrwyddo cydraddoldeb, amrywiaeth a chynhwysiant yn y gweithle yn ei flaen, ac maent yn dystiolaeth o’n hymrwymiad i amcanion ein Cynllun Cydraddoldeb Strategol – Arweinyddiaeth gan Bawb. </a:t>
            </a:r>
          </a:p>
        </p:txBody>
      </p:sp>
      <p:sp>
        <p:nvSpPr>
          <p:cNvPr id="19" name="TextBox 18"/>
          <p:cNvSpPr txBox="1"/>
          <p:nvPr/>
        </p:nvSpPr>
        <p:spPr>
          <a:xfrm>
            <a:off x="182621" y="1000872"/>
            <a:ext cx="6363785" cy="1769608"/>
          </a:xfrm>
          <a:prstGeom prst="rect">
            <a:avLst/>
          </a:prstGeom>
          <a:solidFill>
            <a:schemeClr val="bg1">
              <a:lumMod val="8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Mae’r tîm Partneriaeth Strategol, Amrywiaeth a Chynhwysiant wedi meithrin partneriaeth â llyfrgelloedd yr ysbytai, a hynny i brynu llyfrau ar faterion amrywiaeth a chynhwysiant, ac i greu arddangosfeydd ar gyfer digwyddiadau megis mis Hanes Pobl Dduon ac wythnos Niwroamrywiaeth. Mae’r gweithgareddau meithrin ymwybyddiaeth, ar y cyd â’r arddangosfeydd llyfrau, wedi sbarduno ymholiadau ynghylch amrywiaeth o bynciau, megis bod yn niwroamrywiol a chefnogi rhywun sy’n drawsrywiol. Yn fwyaf diweddar, bu’r tîm yn gweithio gyda thîm y Gaplaniaeth a’r tîm Iechyd y Cyhoedd Lleol i ddatblygu gwybodaeth i’r staff am ddathlu Ramadan yn ystod y pandemig. Roedd hyn yn cynnwys taflen wybodaeth i esbonio’r modd y gall staff gefnogi eu cyd-weithwyr a’u cleifion, fel ei gilydd. Bu’r Tîm Partneriaeth Strategol, Amrywiaeth a Chynhwysiant hefyd yn gweithio gydag aelod o’r Grŵp Cynghori i feithrin ymwybyddiaeth o Diwali. </a:t>
            </a:r>
          </a:p>
        </p:txBody>
      </p:sp>
      <p:sp>
        <p:nvSpPr>
          <p:cNvPr id="2" name="Slide Number Placeholder 1"/>
          <p:cNvSpPr>
            <a:spLocks noGrp="1"/>
          </p:cNvSpPr>
          <p:nvPr>
            <p:ph type="sldNum" sz="quarter" idx="12"/>
          </p:nvPr>
        </p:nvSpPr>
        <p:spPr/>
        <p:txBody>
          <a:bodyPr/>
          <a:lstStyle/>
          <a:p>
            <a:pPr>
              <a:defRPr b="0" i="0"/>
            </a:pPr>
            <a:fld id="{B96CC6A3-28F8-4DC2-AD1B-A158A6D6A75E}" type="slidenum">
              <a:rPr lang="en-GB" smtClean="0"/>
              <a:t>27</a:t>
            </a:fld>
            <a:endParaRPr lang="en-GB" dirty="0"/>
          </a:p>
        </p:txBody>
      </p:sp>
      <p:sp>
        <p:nvSpPr>
          <p:cNvPr id="22" name="TextBox 21"/>
          <p:cNvSpPr txBox="1"/>
          <p:nvPr/>
        </p:nvSpPr>
        <p:spPr>
          <a:xfrm>
            <a:off x="197707" y="417515"/>
            <a:ext cx="4275281"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Credoau Crefyddol</a:t>
            </a:r>
            <a:endParaRPr lang="en-GB" dirty="0">
              <a:solidFill>
                <a:schemeClr val="bg1"/>
              </a:solidFill>
            </a:endParaRPr>
          </a:p>
        </p:txBody>
      </p:sp>
    </p:spTree>
    <p:extLst>
      <p:ext uri="{BB962C8B-B14F-4D97-AF65-F5344CB8AC3E}">
        <p14:creationId xmlns:p14="http://schemas.microsoft.com/office/powerpoint/2010/main" val="121601025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3" name="TextBox 12"/>
          <p:cNvSpPr txBox="1"/>
          <p:nvPr/>
        </p:nvSpPr>
        <p:spPr>
          <a:xfrm>
            <a:off x="-8668" y="2396239"/>
            <a:ext cx="2891483" cy="2335427"/>
          </a:xfrm>
          <a:prstGeom prst="rect">
            <a:avLst/>
          </a:prstGeom>
          <a:noFill/>
        </p:spPr>
        <p:txBody>
          <a:bodyPr wrap="square" rtlCol="0">
            <a:spAutoFit/>
          </a:bodyPr>
          <a:lstStyle/>
          <a:p>
            <a:endParaRPr lang="en-GB"/>
          </a:p>
        </p:txBody>
      </p:sp>
      <p:sp>
        <p:nvSpPr>
          <p:cNvPr id="16" name="Flowchart: Connector 15"/>
          <p:cNvSpPr/>
          <p:nvPr/>
        </p:nvSpPr>
        <p:spPr>
          <a:xfrm>
            <a:off x="239466" y="1728632"/>
            <a:ext cx="3038124" cy="2629611"/>
          </a:xfrm>
          <a:prstGeom prst="flowChartConnector">
            <a:avLst/>
          </a:prstGeom>
          <a:solidFill>
            <a:schemeClr val="accent1">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Gwella’r ffordd yr ydym yn denu, recriwtio a chadw cyflogeion ag amrywiaeth eang o gredoau crefyddol trwy ymchwilio i arferion gorau </a:t>
            </a:r>
            <a:r>
              <a:rPr lang="en-GB" sz="1100" dirty="0">
                <a:solidFill>
                  <a:schemeClr val="tx1"/>
                </a:solidFill>
                <a:latin typeface="Arial" panose="020B0604020202020204" pitchFamily="34" charset="0"/>
                <a:cs typeface="Arial" panose="020B0604020202020204" pitchFamily="34" charset="0"/>
              </a:rPr>
              <a:t>o </a:t>
            </a:r>
            <a:r>
              <a:rPr lang="en-GB" sz="1100" dirty="0" err="1">
                <a:solidFill>
                  <a:schemeClr val="tx1"/>
                </a:solidFill>
                <a:latin typeface="Arial" panose="020B0604020202020204" pitchFamily="34" charset="0"/>
                <a:cs typeface="Arial" panose="020B0604020202020204" pitchFamily="34" charset="0"/>
              </a:rPr>
              <a:t>ganlyniad</a:t>
            </a:r>
            <a:r>
              <a:rPr lang="en-GB" sz="1100" dirty="0">
                <a:solidFill>
                  <a:schemeClr val="tx1"/>
                </a:solidFill>
                <a:latin typeface="Arial" panose="020B0604020202020204" pitchFamily="34" charset="0"/>
                <a:cs typeface="Arial" panose="020B0604020202020204" pitchFamily="34" charset="0"/>
              </a:rPr>
              <a:t> i</a:t>
            </a:r>
            <a:r>
              <a:rPr lang="1106" sz="1100" dirty="0">
                <a:solidFill>
                  <a:schemeClr val="tx1"/>
                </a:solidFill>
                <a:latin typeface="Arial" panose="020B0604020202020204" pitchFamily="34" charset="0"/>
                <a:cs typeface="Arial" panose="020B0604020202020204" pitchFamily="34" charset="0"/>
              </a:rPr>
              <a:t> brofiadau bywyd</a:t>
            </a:r>
            <a:endParaRPr lang="en-GB" sz="1100" dirty="0">
              <a:solidFill>
                <a:schemeClr val="tx1"/>
              </a:solidFill>
              <a:latin typeface="Arial" panose="020B0604020202020204" pitchFamily="34" charset="0"/>
              <a:cs typeface="Arial" panose="020B0604020202020204" pitchFamily="34" charset="0"/>
            </a:endParaRPr>
          </a:p>
        </p:txBody>
      </p:sp>
      <p:sp>
        <p:nvSpPr>
          <p:cNvPr id="17" name="Flowchart: Connector 16"/>
          <p:cNvSpPr/>
          <p:nvPr/>
        </p:nvSpPr>
        <p:spPr>
          <a:xfrm>
            <a:off x="3906982" y="1638796"/>
            <a:ext cx="2422231" cy="2202812"/>
          </a:xfrm>
          <a:prstGeom prst="flowChartConnector">
            <a:avLst/>
          </a:prstGeom>
          <a:solidFill>
            <a:schemeClr val="bg2"/>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Lleihau % y staff sy’n dewis peidio â datgelu gwybodaeth ar y Cofnod Staff Electronig</a:t>
            </a:r>
            <a:endParaRPr lang="en-GB" sz="1100" dirty="0">
              <a:solidFill>
                <a:schemeClr val="tx1"/>
              </a:solidFill>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a:defRPr b="0" i="0"/>
            </a:pPr>
            <a:fld id="{26421190-9A74-4C24-A904-13E27BF872CA}" type="slidenum">
              <a:rPr lang="en-GB" smtClean="0"/>
              <a:t>28</a:t>
            </a:fld>
            <a:endParaRPr lang="en-GB"/>
          </a:p>
        </p:txBody>
      </p:sp>
      <p:sp>
        <p:nvSpPr>
          <p:cNvPr id="21" name="Flowchart: Connector 20"/>
          <p:cNvSpPr/>
          <p:nvPr/>
        </p:nvSpPr>
        <p:spPr>
          <a:xfrm>
            <a:off x="3612894" y="4139033"/>
            <a:ext cx="2716319" cy="2575597"/>
          </a:xfrm>
          <a:prstGeom prst="flowChartConnector">
            <a:avLst/>
          </a:prstGeom>
          <a:solidFill>
            <a:schemeClr val="bg1">
              <a:lumMod val="95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Gwella’r ffordd yr ydym yn darparu cymorth i staff o bob ffydd</a:t>
            </a:r>
            <a:endParaRPr lang="en-GB" sz="1100" dirty="0">
              <a:solidFill>
                <a:schemeClr val="tx1"/>
              </a:solidFill>
              <a:latin typeface="Arial" panose="020B0604020202020204" pitchFamily="34" charset="0"/>
              <a:cs typeface="Arial" panose="020B0604020202020204" pitchFamily="34" charset="0"/>
            </a:endParaRPr>
          </a:p>
        </p:txBody>
      </p:sp>
      <p:sp>
        <p:nvSpPr>
          <p:cNvPr id="20" name="Flowchart: Connector 19"/>
          <p:cNvSpPr/>
          <p:nvPr/>
        </p:nvSpPr>
        <p:spPr>
          <a:xfrm>
            <a:off x="197708" y="5113116"/>
            <a:ext cx="2506946" cy="2575597"/>
          </a:xfrm>
          <a:prstGeom prst="flowChartConnector">
            <a:avLst/>
          </a:prstGeom>
          <a:solidFill>
            <a:schemeClr val="accent3">
              <a:lumMod val="60000"/>
              <a:lumOff val="4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Parhau i feithrin ymwybyddiaeth yn gyffredinol</a:t>
            </a:r>
            <a:endParaRPr lang="en-GB" sz="1100" dirty="0">
              <a:solidFill>
                <a:schemeClr val="tx1"/>
              </a:solidFill>
              <a:latin typeface="Arial" panose="020B0604020202020204" pitchFamily="34" charset="0"/>
              <a:cs typeface="Arial" panose="020B0604020202020204" pitchFamily="34" charset="0"/>
            </a:endParaRPr>
          </a:p>
        </p:txBody>
      </p:sp>
      <p:sp>
        <p:nvSpPr>
          <p:cNvPr id="24" name="TextBox 23"/>
          <p:cNvSpPr txBox="1"/>
          <p:nvPr/>
        </p:nvSpPr>
        <p:spPr>
          <a:xfrm>
            <a:off x="197708" y="417515"/>
            <a:ext cx="3079882" cy="646331"/>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Credoau Crefyddol</a:t>
            </a:r>
            <a:endParaRPr lang="en-GB" dirty="0">
              <a:solidFill>
                <a:schemeClr val="bg1"/>
              </a:solidFill>
            </a:endParaRPr>
          </a:p>
        </p:txBody>
      </p:sp>
      <p:sp>
        <p:nvSpPr>
          <p:cNvPr id="14" name="Oval Callout 13"/>
          <p:cNvSpPr/>
          <p:nvPr/>
        </p:nvSpPr>
        <p:spPr>
          <a:xfrm>
            <a:off x="2606973" y="6811191"/>
            <a:ext cx="3336374" cy="2273644"/>
          </a:xfrm>
          <a:prstGeom prst="wedgeEllipseCallout">
            <a:avLst/>
          </a:prstGeom>
          <a:solidFill>
            <a:srgbClr val="FFCC66"/>
          </a:solidFill>
          <a:ln>
            <a:solidFill>
              <a:schemeClr val="tx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accent1">
                  <a:lumMod val="50000"/>
                </a:schemeClr>
              </a:solidFill>
            </a:endParaRPr>
          </a:p>
        </p:txBody>
      </p:sp>
      <p:sp>
        <p:nvSpPr>
          <p:cNvPr id="6" name="TextBox 5"/>
          <p:cNvSpPr txBox="1"/>
          <p:nvPr/>
        </p:nvSpPr>
        <p:spPr>
          <a:xfrm>
            <a:off x="3235424" y="6999306"/>
            <a:ext cx="1999658" cy="762762"/>
          </a:xfrm>
          <a:prstGeom prst="rect">
            <a:avLst/>
          </a:prstGeom>
          <a:noFill/>
        </p:spPr>
        <p:txBody>
          <a:bodyPr wrap="square" rtlCol="0">
            <a:spAutoFit/>
          </a:bodyPr>
          <a:lstStyle/>
          <a:p>
            <a:pPr algn="ctr">
              <a:defRPr b="0" i="0"/>
            </a:pPr>
            <a:r>
              <a:rPr lang="1106" sz="1100" dirty="0">
                <a:latin typeface="Arial" panose="020B0604020202020204" pitchFamily="34" charset="0"/>
                <a:cs typeface="Arial" panose="020B0604020202020204" pitchFamily="34" charset="0"/>
              </a:rPr>
              <a:t>“Amrywiaeth yw’r cymysgedd; cynhwysiant yw sicrhau bod y cymysgedd yn gweithio” </a:t>
            </a:r>
          </a:p>
        </p:txBody>
      </p:sp>
      <p:sp>
        <p:nvSpPr>
          <p:cNvPr id="7" name="TextBox 6"/>
          <p:cNvSpPr txBox="1"/>
          <p:nvPr/>
        </p:nvSpPr>
        <p:spPr>
          <a:xfrm>
            <a:off x="3052619" y="7710429"/>
            <a:ext cx="2651290" cy="1000274"/>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a:t>
            </a:r>
            <a:r>
              <a:rPr lang="1106" sz="1600" b="1" i="1" dirty="0">
                <a:latin typeface="Arial" panose="020B0604020202020204" pitchFamily="34" charset="0"/>
                <a:cs typeface="Arial" panose="020B0604020202020204" pitchFamily="34" charset="0"/>
              </a:rPr>
              <a:t>D</a:t>
            </a:r>
            <a:r>
              <a:rPr lang="1106" sz="1100" i="1" dirty="0">
                <a:latin typeface="Arial" panose="020B0604020202020204" pitchFamily="34" charset="0"/>
                <a:cs typeface="Arial" panose="020B0604020202020204" pitchFamily="34" charset="0"/>
              </a:rPr>
              <a:t>ifferent, </a:t>
            </a:r>
            <a:r>
              <a:rPr lang="1106" sz="1600" b="1" i="1" dirty="0">
                <a:latin typeface="Arial" panose="020B0604020202020204" pitchFamily="34" charset="0"/>
                <a:cs typeface="Arial" panose="020B0604020202020204" pitchFamily="34" charset="0"/>
              </a:rPr>
              <a:t>I</a:t>
            </a:r>
            <a:r>
              <a:rPr lang="1106" sz="1100" i="1" dirty="0">
                <a:latin typeface="Arial" panose="020B0604020202020204" pitchFamily="34" charset="0"/>
                <a:cs typeface="Arial" panose="020B0604020202020204" pitchFamily="34" charset="0"/>
              </a:rPr>
              <a:t>ndividuals, </a:t>
            </a:r>
            <a:r>
              <a:rPr lang="1106" sz="1600" b="1" i="1" dirty="0">
                <a:latin typeface="Arial" panose="020B0604020202020204" pitchFamily="34" charset="0"/>
                <a:cs typeface="Arial" panose="020B0604020202020204" pitchFamily="34" charset="0"/>
              </a:rPr>
              <a:t>V</a:t>
            </a:r>
            <a:r>
              <a:rPr lang="1106" sz="1100" i="1" dirty="0">
                <a:latin typeface="Arial" panose="020B0604020202020204" pitchFamily="34" charset="0"/>
                <a:cs typeface="Arial" panose="020B0604020202020204" pitchFamily="34" charset="0"/>
              </a:rPr>
              <a:t>aluing and Accepting </a:t>
            </a:r>
            <a:r>
              <a:rPr lang="1106" sz="1600" b="1" i="1" dirty="0">
                <a:latin typeface="Arial" panose="020B0604020202020204" pitchFamily="34" charset="0"/>
                <a:cs typeface="Arial" panose="020B0604020202020204" pitchFamily="34" charset="0"/>
              </a:rPr>
              <a:t>E</a:t>
            </a:r>
            <a:r>
              <a:rPr lang="1106" sz="1100" i="1" dirty="0">
                <a:latin typeface="Arial" panose="020B0604020202020204" pitchFamily="34" charset="0"/>
                <a:cs typeface="Arial" panose="020B0604020202020204" pitchFamily="34" charset="0"/>
              </a:rPr>
              <a:t>ach other, </a:t>
            </a:r>
            <a:r>
              <a:rPr lang="1106" sz="1600" b="1" i="1" dirty="0">
                <a:latin typeface="Arial" panose="020B0604020202020204" pitchFamily="34" charset="0"/>
                <a:cs typeface="Arial" panose="020B0604020202020204" pitchFamily="34" charset="0"/>
              </a:rPr>
              <a:t>R</a:t>
            </a:r>
            <a:r>
              <a:rPr lang="1106" sz="1100" i="1" dirty="0">
                <a:latin typeface="Arial" panose="020B0604020202020204" pitchFamily="34" charset="0"/>
                <a:cs typeface="Arial" panose="020B0604020202020204" pitchFamily="34" charset="0"/>
              </a:rPr>
              <a:t>egardless of </a:t>
            </a:r>
            <a:r>
              <a:rPr lang="1106" sz="1600" b="1" i="1" dirty="0">
                <a:latin typeface="Arial" panose="020B0604020202020204" pitchFamily="34" charset="0"/>
                <a:cs typeface="Arial" panose="020B0604020202020204" pitchFamily="34" charset="0"/>
              </a:rPr>
              <a:t>S</a:t>
            </a:r>
            <a:r>
              <a:rPr lang="1106" sz="1100" i="1" dirty="0">
                <a:latin typeface="Arial" panose="020B0604020202020204" pitchFamily="34" charset="0"/>
                <a:cs typeface="Arial" panose="020B0604020202020204" pitchFamily="34" charset="0"/>
              </a:rPr>
              <a:t>kin, </a:t>
            </a:r>
            <a:r>
              <a:rPr lang="1106" sz="1600" b="1" i="1" dirty="0">
                <a:latin typeface="Arial" panose="020B0604020202020204" pitchFamily="34" charset="0"/>
                <a:cs typeface="Arial" panose="020B0604020202020204" pitchFamily="34" charset="0"/>
              </a:rPr>
              <a:t>I</a:t>
            </a:r>
            <a:r>
              <a:rPr lang="1106" sz="1100" i="1" dirty="0">
                <a:latin typeface="Arial" panose="020B0604020202020204" pitchFamily="34" charset="0"/>
                <a:cs typeface="Arial" panose="020B0604020202020204" pitchFamily="34" charset="0"/>
              </a:rPr>
              <a:t>ntellect, </a:t>
            </a:r>
            <a:r>
              <a:rPr lang="1106" sz="1600" b="1" i="1" dirty="0">
                <a:latin typeface="Arial" panose="020B0604020202020204" pitchFamily="34" charset="0"/>
                <a:cs typeface="Arial" panose="020B0604020202020204" pitchFamily="34" charset="0"/>
              </a:rPr>
              <a:t>T</a:t>
            </a:r>
            <a:r>
              <a:rPr lang="1106" sz="1100" i="1" dirty="0">
                <a:latin typeface="Arial" panose="020B0604020202020204" pitchFamily="34" charset="0"/>
                <a:cs typeface="Arial" panose="020B0604020202020204" pitchFamily="34" charset="0"/>
              </a:rPr>
              <a:t>alent or </a:t>
            </a:r>
            <a:r>
              <a:rPr lang="1106" sz="1600" b="1" i="1" dirty="0">
                <a:latin typeface="Arial" panose="020B0604020202020204" pitchFamily="34" charset="0"/>
                <a:cs typeface="Arial" panose="020B0604020202020204" pitchFamily="34" charset="0"/>
              </a:rPr>
              <a:t>Y</a:t>
            </a:r>
            <a:r>
              <a:rPr lang="1106" sz="1100" i="1" dirty="0">
                <a:latin typeface="Arial" panose="020B0604020202020204" pitchFamily="34" charset="0"/>
                <a:cs typeface="Arial" panose="020B0604020202020204" pitchFamily="34" charset="0"/>
              </a:rPr>
              <a:t>ears</a:t>
            </a:r>
            <a:r>
              <a:rPr lang="1106" sz="1100" dirty="0">
                <a:latin typeface="Arial" panose="020B0604020202020204" pitchFamily="34" charset="0"/>
                <a:cs typeface="Arial" panose="020B0604020202020204" pitchFamily="34" charset="0"/>
              </a:rPr>
              <a:t>”</a:t>
            </a:r>
          </a:p>
          <a:p>
            <a:pPr algn="ctr">
              <a:defRPr b="0" i="0"/>
            </a:pPr>
            <a:r>
              <a:rPr lang="1106" sz="1100" dirty="0">
                <a:latin typeface="Arial" panose="020B0604020202020204" pitchFamily="34" charset="0"/>
                <a:cs typeface="Arial" panose="020B0604020202020204" pitchFamily="34" charset="0"/>
              </a:rPr>
              <a:t>– Christine</a:t>
            </a:r>
            <a:endParaRPr lang="en-GB"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033136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FDBF6A2B-8F0C-4F22-A18A-D67E4444C1B5}" type="slidenum">
              <a:rPr lang="en-GB" smtClean="0"/>
              <a:t>29</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Credoau Crefyddol </a:t>
            </a:r>
            <a:endParaRPr lang="en-GB" dirty="0">
              <a:solidFill>
                <a:schemeClr val="bg1"/>
              </a:solidFill>
            </a:endParaRPr>
          </a:p>
        </p:txBody>
      </p:sp>
      <p:sp>
        <p:nvSpPr>
          <p:cNvPr id="3" name="TextBox 2"/>
          <p:cNvSpPr txBox="1"/>
          <p:nvPr/>
        </p:nvSpPr>
        <p:spPr>
          <a:xfrm>
            <a:off x="194945" y="1092530"/>
            <a:ext cx="6301566" cy="8648521"/>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â chredoau crefyddol, ynghyd ag amlinelliad o’r nodau bwriadedig a’r camau gweithredu cadarnhaol ar gyfer y dyfodol.</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a:spcAft>
                <a:spcPts val="600"/>
              </a:spcAft>
              <a:defRPr b="0" i="0"/>
            </a:pPr>
            <a:r>
              <a:rPr lang="1106" sz="1200" b="1" dirty="0">
                <a:latin typeface="Arial" panose="020B0604020202020204" pitchFamily="34" charset="0"/>
                <a:cs typeface="Arial" panose="020B0604020202020204" pitchFamily="34" charset="0"/>
              </a:rPr>
              <a:t>Casgliadau yn dilyn dadansoddi’r data:</a:t>
            </a:r>
            <a:endParaRPr lang="en-GB" sz="1200" b="1"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O gymharu â 31 Mawrth 2020, roedd canran y staff a oedd yn nodi bod ganddynt grefydd neu gred </a:t>
            </a:r>
            <a:r>
              <a:rPr lang="en-GB" sz="1200" dirty="0">
                <a:latin typeface="Arial" panose="020B0604020202020204" pitchFamily="34" charset="0"/>
                <a:cs typeface="Arial" panose="020B0604020202020204" pitchFamily="34" charset="0"/>
              </a:rPr>
              <a:t>b</a:t>
            </a:r>
            <a:r>
              <a:rPr lang="1106" sz="1200" dirty="0">
                <a:latin typeface="Arial" panose="020B0604020202020204" pitchFamily="34" charset="0"/>
                <a:cs typeface="Arial" panose="020B0604020202020204" pitchFamily="34" charset="0"/>
              </a:rPr>
              <a:t>enodol wedi cynyddu 3.55% erbyn 31 Mawrth 2021. </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Mae canran y staff sy’n nodi eu bod yn arddel cred grefyddol arall hefyd wedi codi 0.80% ar gyfer y cyfnod adrodd.</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Mae canran y staff sy’n dewis peidio â datgelu’r wybodaeth hon wedi disgyn 0.35%.</a:t>
            </a:r>
          </a:p>
          <a:p>
            <a:pPr lvl="0">
              <a:spcAft>
                <a:spcPts val="600"/>
              </a:spcAft>
              <a:defRPr b="0" i="0"/>
            </a:pPr>
            <a:r>
              <a:rPr lang="1106" sz="1200" dirty="0">
                <a:latin typeface="Arial" panose="020B0604020202020204" pitchFamily="34" charset="0"/>
                <a:cs typeface="Arial" panose="020B0604020202020204" pitchFamily="34" charset="0"/>
              </a:rPr>
              <a:t>Mae nifer y staff nad yw eu cofnodion wedi’u cofnodi ar y Cofnod Staff Electronig wedi disgyn 4%. Nid yw 1,994 o’r cyflogeion wedi cofnodi eu cred grefyddol ar yr ESR, sy’n golygu bod y gwaith o ddadansoddi data yn fwy heriol ac yn llai cywir wrth ddod i gasgliadau.</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Mae tua 60% o boblogaeth Hywel Dda yn Gristnogion, byddai 2% yn arddel crefydd arall, ni fyddai tua 30% yn arddel unrhyw grefydd, a byddai’n well gan 9% beidio â datgan eu crefydd. O gymharu â phroffil gweithlu Hywel Dda, mae tua 41% yn Gristnogion, byddai 24% yn arddel crefydd arall, ac roedd yn well gan 19% beidio â dweud. Nid yw 16% o’r gweithlu wedi’u cofnodi ar y Cofnod Staff Electronig, sy’n golygu ei bod yn fwy anodd dod i gasgliadau ynghylch y data.</a:t>
            </a:r>
            <a:endParaRPr lang="en-GB" sz="1200" dirty="0">
              <a:latin typeface="Arial" panose="020B0604020202020204" pitchFamily="34" charset="0"/>
              <a:cs typeface="Arial" panose="020B0604020202020204" pitchFamily="34" charset="0"/>
            </a:endParaRPr>
          </a:p>
          <a:p>
            <a:pPr lvl="0">
              <a:spcAft>
                <a:spcPts val="600"/>
              </a:spcAft>
              <a:defRPr b="0" i="0"/>
            </a:pPr>
            <a:r>
              <a:rPr lang="1106" sz="1200" dirty="0">
                <a:latin typeface="Arial" panose="020B0604020202020204" pitchFamily="34" charset="0"/>
                <a:cs typeface="Arial" panose="020B0604020202020204" pitchFamily="34" charset="0"/>
              </a:rPr>
              <a:t>Roedd 42% o’r ymgeiswyr y cynigiwyd cyflogaeth iddynt wedi cofnodi mai Cristnogaeth oedd eu cred grefyddol. Roedd hyn yn cymharu â 60% o boblogaeth Hywel Dda. Mae’n bwysig nodi ein bod yn penodi nifer o gyflogeion newydd o’r tu allan i boblogaeth Hywel Dda ac o dramor.</a:t>
            </a:r>
          </a:p>
          <a:p>
            <a:pPr lvl="0">
              <a:spcAft>
                <a:spcPts val="600"/>
              </a:spcAft>
              <a:defRPr b="0" i="0"/>
            </a:pPr>
            <a:r>
              <a:rPr lang="1106" sz="1200" dirty="0">
                <a:latin typeface="Arial" panose="020B0604020202020204" pitchFamily="34" charset="0"/>
                <a:cs typeface="Arial" panose="020B0604020202020204" pitchFamily="34" charset="0"/>
              </a:rPr>
              <a:t>Am y bedwaredd flwyddyn yn olynol, ni chyflwynwyd unrhyw gŵynion cyflogaeth gan y rheiny sy’n arddel hunaniaeth Fwdhaidd, Hindŵaidd, Fwslimaidd, Iddewig neu Sikhaidd. Nid yw hyn yn syndod o ystyried bod y crefyddau hyn yn ffurfio cyfran fach o’r gweithlu – 0.93% o’u cyfuno. </a:t>
            </a:r>
          </a:p>
          <a:p>
            <a:pPr lvl="0">
              <a:spcAft>
                <a:spcPts val="600"/>
              </a:spcAft>
              <a:defRPr b="0" i="0"/>
            </a:pPr>
            <a:r>
              <a:rPr lang="1106" sz="1200" dirty="0">
                <a:latin typeface="Arial" panose="020B0604020202020204" pitchFamily="34" charset="0"/>
                <a:cs typeface="Arial" panose="020B0604020202020204" pitchFamily="34" charset="0"/>
              </a:rPr>
              <a:t>Mae canran y rhai a gyflwynodd gŵyn gyflogaeth ac sy’n arddel hunaniaeth Gristnogol wedi gostwng fymryn o 39.81% y llynedd i 36.51% eleni, ond mae hyn yn parhau i gyd-fynd â phroffil y Bwrdd Iechyd (41.04%). O ganlyniad i’r gostyngiad cyffredinol yn nifer y staff a oedd yn rhan o gŵynion cyflogaeth ar gyfer y cyfnod hwn, mae hyn yn gyfwerth â gostyngiad o 42 o unigolion yn 2019-20 i 13 o unigolion eleni. Yn yr un modd, mae nifer yr Anffyddwyr a gyflwynodd gŵyn gyflogaeth wedi gostwng o 8.33% y llynedd i 6.90% eleni, ac, yn nhermau cyfrif pennau, mae hyn yn ostyngiad o naw unigolyn i ddau unigolyn. </a:t>
            </a:r>
          </a:p>
          <a:p>
            <a:pPr lvl="0">
              <a:spcAft>
                <a:spcPts val="600"/>
              </a:spcAft>
              <a:defRPr b="0" i="0"/>
            </a:pPr>
            <a:r>
              <a:rPr lang="1106" sz="1200" dirty="0">
                <a:latin typeface="Arial" panose="020B0604020202020204" pitchFamily="34" charset="0"/>
                <a:cs typeface="Arial" panose="020B0604020202020204" pitchFamily="34" charset="0"/>
              </a:rPr>
              <a:t>Cristnogion yw’r grŵp mwyaf o hyd, o bell ffordd, o blith y rheiny sy’n nodi eu bod yn arddel crefydd ac sy’n destun gweithdrefnau disgyblu, sef 36.5%. Mae hyn yn cyd-fynd â phroffil y Bwrdd Iechyd, y mae 41.04% ohono’n Gristnogion. Mae Bwdhyddion a Hindŵiaid yn cyfrif am 3.17% o’r holl achosion disgyblu ar gyfer eleni. Mae hyn yn bedair gwaith y canran o Fwdhyddion a Hindŵiaid yn y Bwrdd Iechyd (0.88% o’u cyfuno). Ni chafwyd unrhyw achosion disgyblu ar gyfer y rheiny sy’n arddel crefydd Islam, Iddewiaeth neu Sikhiaeth. </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982630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91124EB1-4BCF-4D29-9215-58EBB7E7AD51}" type="slidenum">
              <a:rPr lang="en-GB" smtClean="0"/>
              <a:t>3</a:t>
            </a:fld>
            <a:endParaRPr lang="en-GB"/>
          </a:p>
        </p:txBody>
      </p:sp>
      <p:sp>
        <p:nvSpPr>
          <p:cNvPr id="5" name="Rectangle 4"/>
          <p:cNvSpPr/>
          <p:nvPr/>
        </p:nvSpPr>
        <p:spPr>
          <a:xfrm>
            <a:off x="1096779" y="1722500"/>
            <a:ext cx="4664443" cy="1922160"/>
          </a:xfrm>
          <a:prstGeom prst="rect">
            <a:avLst/>
          </a:prstGeom>
          <a:noFill/>
        </p:spPr>
        <p:txBody>
          <a:bodyPr wrap="square">
            <a:spAutoFit/>
          </a:bodyPr>
          <a:lstStyle/>
          <a:p>
            <a:pPr algn="ctr">
              <a:defRPr b="0" i="0"/>
            </a:pPr>
            <a:r>
              <a:rPr lang="1106" sz="4000" b="1" dirty="0"/>
              <a:t>Adran 1</a:t>
            </a:r>
          </a:p>
          <a:p>
            <a:pPr algn="ctr">
              <a:defRPr b="0" i="0"/>
            </a:pPr>
            <a:r>
              <a:rPr lang="1106" sz="4000" b="1" dirty="0"/>
              <a:t>Cyflwyniad</a:t>
            </a:r>
            <a:endParaRPr lang="en-GB" sz="4000" b="1" dirty="0"/>
          </a:p>
          <a:p>
            <a:pPr algn="ctr"/>
            <a:endParaRPr lang="en-GB" sz="4000" b="1"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04371866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a:xfrm>
            <a:off x="4901703" y="9268759"/>
            <a:ext cx="1543050" cy="527403"/>
          </a:xfrm>
        </p:spPr>
        <p:txBody>
          <a:bodyPr/>
          <a:lstStyle/>
          <a:p>
            <a:pPr>
              <a:defRPr b="0" i="0"/>
            </a:pPr>
            <a:fld id="{A1EDB2D7-AEF7-4FC1-A530-77D45D82F191}" type="slidenum">
              <a:rPr lang="en-GB" smtClean="0"/>
              <a:t>30</a:t>
            </a:fld>
            <a:endParaRPr lang="en-GB"/>
          </a:p>
        </p:txBody>
      </p:sp>
      <p:sp>
        <p:nvSpPr>
          <p:cNvPr id="5" name="TextBox 4"/>
          <p:cNvSpPr txBox="1"/>
          <p:nvPr/>
        </p:nvSpPr>
        <p:spPr>
          <a:xfrm>
            <a:off x="194945" y="358315"/>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Credoau Crefyddol </a:t>
            </a:r>
          </a:p>
        </p:txBody>
      </p:sp>
      <p:sp>
        <p:nvSpPr>
          <p:cNvPr id="3" name="TextBox 2"/>
          <p:cNvSpPr txBox="1"/>
          <p:nvPr/>
        </p:nvSpPr>
        <p:spPr>
          <a:xfrm>
            <a:off x="194945" y="755199"/>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sp>
        <p:nvSpPr>
          <p:cNvPr id="7" name="TextBox 6"/>
          <p:cNvSpPr txBox="1"/>
          <p:nvPr/>
        </p:nvSpPr>
        <p:spPr>
          <a:xfrm>
            <a:off x="194945" y="3055763"/>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Cyflog yn ôl Grŵp Staff</a:t>
            </a:r>
            <a:endParaRPr lang="en-GB" sz="1400" dirty="0">
              <a:solidFill>
                <a:schemeClr val="bg1"/>
              </a:solidFill>
            </a:endParaRPr>
          </a:p>
        </p:txBody>
      </p:sp>
      <p:sp>
        <p:nvSpPr>
          <p:cNvPr id="9" name="Rectangle 1"/>
          <p:cNvSpPr>
            <a:spLocks noChangeArrowheads="1"/>
          </p:cNvSpPr>
          <p:nvPr/>
        </p:nvSpPr>
        <p:spPr bwMode="auto">
          <a:xfrm>
            <a:off x="194944" y="9418202"/>
            <a:ext cx="6056391" cy="457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056225111"/>
              </p:ext>
            </p:extLst>
          </p:nvPr>
        </p:nvGraphicFramePr>
        <p:xfrm>
          <a:off x="194944" y="1090060"/>
          <a:ext cx="5478780" cy="1933575"/>
        </p:xfrm>
        <a:graphic>
          <a:graphicData uri="http://schemas.openxmlformats.org/drawingml/2006/table">
            <a:tbl>
              <a:tblPr firstRow="1" firstCol="1" bandRow="1">
                <a:tableStyleId>{5C22544A-7EE6-4342-B048-85BDC9FD1C3A}</a:tableStyleId>
              </a:tblPr>
              <a:tblGrid>
                <a:gridCol w="3022600">
                  <a:extLst>
                    <a:ext uri="{9D8B030D-6E8A-4147-A177-3AD203B41FA5}">
                      <a16:colId xmlns:a16="http://schemas.microsoft.com/office/drawing/2014/main" val="4226363704"/>
                    </a:ext>
                  </a:extLst>
                </a:gridCol>
                <a:gridCol w="1190625">
                  <a:extLst>
                    <a:ext uri="{9D8B030D-6E8A-4147-A177-3AD203B41FA5}">
                      <a16:colId xmlns:a16="http://schemas.microsoft.com/office/drawing/2014/main" val="1689779066"/>
                    </a:ext>
                  </a:extLst>
                </a:gridCol>
                <a:gridCol w="1265555">
                  <a:extLst>
                    <a:ext uri="{9D8B030D-6E8A-4147-A177-3AD203B41FA5}">
                      <a16:colId xmlns:a16="http://schemas.microsoft.com/office/drawing/2014/main" val="2562794063"/>
                    </a:ext>
                  </a:extLst>
                </a:gridCol>
              </a:tblGrid>
              <a:tr h="0">
                <a:tc>
                  <a:txBody>
                    <a:bodyPr/>
                    <a:lstStyle/>
                    <a:p>
                      <a:pPr algn="ctr">
                        <a:spcAft>
                          <a:spcPct val="0"/>
                        </a:spcAft>
                        <a:defRPr b="0" i="0"/>
                      </a:pPr>
                      <a:r>
                        <a:rPr lang="1106" sz="1000" b="1">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Cyfrif pennau</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3284261"/>
                  </a:ext>
                </a:extLst>
              </a:tr>
              <a:tr h="161925">
                <a:tc>
                  <a:txBody>
                    <a:bodyPr/>
                    <a:lstStyle/>
                    <a:p>
                      <a:pPr algn="l">
                        <a:spcAft>
                          <a:spcPct val="0"/>
                        </a:spcAft>
                        <a:defRPr b="0" i="0"/>
                      </a:pPr>
                      <a:r>
                        <a:rPr lang="1106" sz="1000" b="0" dirty="0">
                          <a:solidFill>
                            <a:schemeClr val="tx1"/>
                          </a:solidFill>
                          <a:effectLst/>
                        </a:rPr>
                        <a:t>Anffyddiaeth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1,673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13.36%</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708866819"/>
                  </a:ext>
                </a:extLst>
              </a:tr>
              <a:tr h="161925">
                <a:tc>
                  <a:txBody>
                    <a:bodyPr/>
                    <a:lstStyle/>
                    <a:p>
                      <a:pPr algn="l">
                        <a:spcAft>
                          <a:spcPct val="0"/>
                        </a:spcAft>
                        <a:defRPr b="0" i="0"/>
                      </a:pPr>
                      <a:r>
                        <a:rPr lang="1106" sz="1000" b="0" dirty="0">
                          <a:solidFill>
                            <a:schemeClr val="tx1"/>
                          </a:solidFill>
                          <a:effectLst/>
                        </a:rPr>
                        <a:t>Bwdhaeth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49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0.39%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44530551"/>
                  </a:ext>
                </a:extLst>
              </a:tr>
              <a:tr h="161925">
                <a:tc>
                  <a:txBody>
                    <a:bodyPr/>
                    <a:lstStyle/>
                    <a:p>
                      <a:pPr algn="l">
                        <a:spcAft>
                          <a:spcPct val="0"/>
                        </a:spcAft>
                        <a:defRPr b="0" i="0"/>
                      </a:pPr>
                      <a:r>
                        <a:rPr lang="1106" sz="1000" b="0">
                          <a:solidFill>
                            <a:schemeClr val="tx1"/>
                          </a:solidFill>
                          <a:effectLst/>
                        </a:rPr>
                        <a:t>Cristnogaeth</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5,141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41.04%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79235005"/>
                  </a:ext>
                </a:extLst>
              </a:tr>
              <a:tr h="161925">
                <a:tc>
                  <a:txBody>
                    <a:bodyPr/>
                    <a:lstStyle/>
                    <a:p>
                      <a:pPr algn="l">
                        <a:spcAft>
                          <a:spcPct val="0"/>
                        </a:spcAft>
                        <a:defRPr b="0" i="0"/>
                      </a:pPr>
                      <a:r>
                        <a:rPr lang="1106" sz="1000" b="0" dirty="0">
                          <a:solidFill>
                            <a:schemeClr val="tx1"/>
                          </a:solidFill>
                          <a:effectLst/>
                        </a:rPr>
                        <a:t>Hindŵaeth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0.49%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06530578"/>
                  </a:ext>
                </a:extLst>
              </a:tr>
              <a:tr h="161925">
                <a:tc>
                  <a:txBody>
                    <a:bodyPr/>
                    <a:lstStyle/>
                    <a:p>
                      <a:pPr algn="l">
                        <a:spcAft>
                          <a:spcPct val="0"/>
                        </a:spcAft>
                        <a:defRPr b="0" i="0"/>
                      </a:pPr>
                      <a:r>
                        <a:rPr lang="1106" sz="1000" b="0">
                          <a:solidFill>
                            <a:schemeClr val="tx1"/>
                          </a:solidFill>
                          <a:effectLst/>
                        </a:rPr>
                        <a:t>Islam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0.91%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7712004"/>
                  </a:ext>
                </a:extLst>
              </a:tr>
              <a:tr h="161925">
                <a:tc>
                  <a:txBody>
                    <a:bodyPr/>
                    <a:lstStyle/>
                    <a:p>
                      <a:pPr algn="l">
                        <a:spcAft>
                          <a:spcPct val="0"/>
                        </a:spcAft>
                        <a:defRPr b="0" i="0"/>
                      </a:pPr>
                      <a:r>
                        <a:rPr lang="1106" sz="1000" b="0" dirty="0">
                          <a:solidFill>
                            <a:schemeClr val="tx1"/>
                          </a:solidFill>
                          <a:effectLst/>
                        </a:rPr>
                        <a:t>Iddewiaeth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0.03%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75052018"/>
                  </a:ext>
                </a:extLst>
              </a:tr>
              <a:tr h="161925">
                <a:tc>
                  <a:txBody>
                    <a:bodyPr/>
                    <a:lstStyle/>
                    <a:p>
                      <a:pPr algn="l">
                        <a:spcAft>
                          <a:spcPct val="0"/>
                        </a:spcAft>
                        <a:defRPr b="0" i="0"/>
                      </a:pPr>
                      <a:r>
                        <a:rPr lang="1106" sz="1000" b="0">
                          <a:solidFill>
                            <a:schemeClr val="tx1"/>
                          </a:solidFill>
                          <a:effectLst/>
                        </a:rPr>
                        <a:t>Sikhiaeth</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0.02%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86181324"/>
                  </a:ext>
                </a:extLst>
              </a:tr>
              <a:tr h="161925">
                <a:tc>
                  <a:txBody>
                    <a:bodyPr/>
                    <a:lstStyle/>
                    <a:p>
                      <a:pPr algn="l">
                        <a:spcAft>
                          <a:spcPct val="0"/>
                        </a:spcAft>
                        <a:defRPr b="0" i="0"/>
                      </a:pPr>
                      <a:r>
                        <a:rPr lang="1106" sz="1000" b="0" dirty="0">
                          <a:solidFill>
                            <a:schemeClr val="tx1"/>
                          </a:solidFill>
                          <a:effectLst/>
                        </a:rPr>
                        <a:t>Arall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1,150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9.18%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88909535"/>
                  </a:ext>
                </a:extLst>
              </a:tr>
              <a:tr h="161925">
                <a:tc>
                  <a:txBody>
                    <a:bodyPr/>
                    <a:lstStyle/>
                    <a:p>
                      <a:pPr algn="l">
                        <a:spcAft>
                          <a:spcPct val="0"/>
                        </a:spcAft>
                        <a:defRPr b="0" i="0"/>
                      </a:pPr>
                      <a:r>
                        <a:rPr lang="1106" sz="1000" b="0" dirty="0">
                          <a:solidFill>
                            <a:schemeClr val="tx1"/>
                          </a:solidFill>
                          <a:effectLst/>
                        </a:rPr>
                        <a:t>Nid wyf am ddatgelu fy Nghrefydd/fy Nghred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18.66%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53754445"/>
                  </a:ext>
                </a:extLst>
              </a:tr>
              <a:tr h="161925">
                <a:tc>
                  <a:txBody>
                    <a:bodyPr/>
                    <a:lstStyle/>
                    <a:p>
                      <a:pPr algn="l">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1,994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15.92%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13670829"/>
                  </a:ext>
                </a:extLst>
              </a:tr>
              <a:tr h="161925">
                <a:tc>
                  <a:txBody>
                    <a:bodyPr/>
                    <a:lstStyle/>
                    <a:p>
                      <a:pPr algn="l">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           12,526</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7051313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96362080"/>
              </p:ext>
            </p:extLst>
          </p:nvPr>
        </p:nvGraphicFramePr>
        <p:xfrm>
          <a:off x="194944" y="3379738"/>
          <a:ext cx="6431491" cy="3070394"/>
        </p:xfrm>
        <a:graphic>
          <a:graphicData uri="http://schemas.openxmlformats.org/drawingml/2006/table">
            <a:tbl>
              <a:tblPr firstRow="1" firstCol="1" bandRow="1">
                <a:tableStyleId>{5C22544A-7EE6-4342-B048-85BDC9FD1C3A}</a:tableStyleId>
              </a:tblPr>
              <a:tblGrid>
                <a:gridCol w="1537603">
                  <a:extLst>
                    <a:ext uri="{9D8B030D-6E8A-4147-A177-3AD203B41FA5}">
                      <a16:colId xmlns:a16="http://schemas.microsoft.com/office/drawing/2014/main" val="3280317203"/>
                    </a:ext>
                  </a:extLst>
                </a:gridCol>
                <a:gridCol w="815648">
                  <a:extLst>
                    <a:ext uri="{9D8B030D-6E8A-4147-A177-3AD203B41FA5}">
                      <a16:colId xmlns:a16="http://schemas.microsoft.com/office/drawing/2014/main" val="3263320712"/>
                    </a:ext>
                  </a:extLst>
                </a:gridCol>
                <a:gridCol w="815648">
                  <a:extLst>
                    <a:ext uri="{9D8B030D-6E8A-4147-A177-3AD203B41FA5}">
                      <a16:colId xmlns:a16="http://schemas.microsoft.com/office/drawing/2014/main" val="2143063936"/>
                    </a:ext>
                  </a:extLst>
                </a:gridCol>
                <a:gridCol w="815648">
                  <a:extLst>
                    <a:ext uri="{9D8B030D-6E8A-4147-A177-3AD203B41FA5}">
                      <a16:colId xmlns:a16="http://schemas.microsoft.com/office/drawing/2014/main" val="3681825546"/>
                    </a:ext>
                  </a:extLst>
                </a:gridCol>
                <a:gridCol w="815648">
                  <a:extLst>
                    <a:ext uri="{9D8B030D-6E8A-4147-A177-3AD203B41FA5}">
                      <a16:colId xmlns:a16="http://schemas.microsoft.com/office/drawing/2014/main" val="1335266145"/>
                    </a:ext>
                  </a:extLst>
                </a:gridCol>
                <a:gridCol w="815648">
                  <a:extLst>
                    <a:ext uri="{9D8B030D-6E8A-4147-A177-3AD203B41FA5}">
                      <a16:colId xmlns:a16="http://schemas.microsoft.com/office/drawing/2014/main" val="1262384462"/>
                    </a:ext>
                  </a:extLst>
                </a:gridCol>
                <a:gridCol w="815648">
                  <a:extLst>
                    <a:ext uri="{9D8B030D-6E8A-4147-A177-3AD203B41FA5}">
                      <a16:colId xmlns:a16="http://schemas.microsoft.com/office/drawing/2014/main" val="3356382441"/>
                    </a:ext>
                  </a:extLst>
                </a:gridCol>
              </a:tblGrid>
              <a:tr h="489894">
                <a:tc>
                  <a:txBody>
                    <a:bodyPr/>
                    <a:lstStyle/>
                    <a:p>
                      <a:pPr>
                        <a:spcAft>
                          <a:spcPct val="0"/>
                        </a:spcAft>
                        <a:defRPr b="0" i="0"/>
                      </a:pPr>
                      <a:r>
                        <a:rPr lang="1106" sz="1000" b="0" dirty="0">
                          <a:solidFill>
                            <a:schemeClr val="tx1"/>
                          </a:solidFill>
                          <a:effectLst/>
                        </a:rPr>
                        <a:t>Grŵp Staff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Anffyddiaeth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Bwdhaeth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Cristnogaeth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Hindŵaeth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Nid wyf am ddatgelu fy Nghrefydd/</a:t>
                      </a:r>
                      <a:r>
                        <a:rPr lang="en-GB" sz="1000" b="0" dirty="0">
                          <a:solidFill>
                            <a:schemeClr val="tx1"/>
                          </a:solidFill>
                          <a:effectLst/>
                        </a:rPr>
                        <a:t> </a:t>
                      </a:r>
                      <a:r>
                        <a:rPr lang="1106" sz="1000" b="0" dirty="0">
                          <a:solidFill>
                            <a:schemeClr val="tx1"/>
                          </a:solidFill>
                          <a:effectLst/>
                        </a:rPr>
                        <a:t>fy Nghred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ct val="0"/>
                        </a:spcAft>
                        <a:defRPr b="0" i="0"/>
                      </a:pPr>
                      <a:r>
                        <a:rPr lang="1106" sz="1000" b="0" dirty="0">
                          <a:solidFill>
                            <a:schemeClr val="tx1"/>
                          </a:solidFill>
                          <a:effectLst/>
                        </a:rPr>
                        <a:t>Islam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extLst>
                  <a:ext uri="{0D108BD9-81ED-4DB2-BD59-A6C34878D82A}">
                    <a16:rowId xmlns:a16="http://schemas.microsoft.com/office/drawing/2014/main" val="268972702"/>
                  </a:ext>
                </a:extLst>
              </a:tr>
              <a:tr h="264506">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£38,204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£38,890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£42,181</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£39,095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£38,669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614857171"/>
                  </a:ext>
                </a:extLst>
              </a:tr>
              <a:tr h="264506">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£19,943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£20,540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£20,203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 £18,185</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£20,298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£19,680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52096573"/>
                  </a:ext>
                </a:extLst>
              </a:tr>
              <a:tr h="264506">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£27,832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£22,092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£28,578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£21,512</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£27,625</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£20,950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912849281"/>
                  </a:ext>
                </a:extLst>
              </a:tr>
              <a:tr h="264506">
                <a:tc>
                  <a:txBody>
                    <a:bodyPr/>
                    <a:lstStyle/>
                    <a:p>
                      <a:pPr>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£33,931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£37,712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£32,271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£38,417</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£27,747</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558745549"/>
                  </a:ext>
                </a:extLst>
              </a:tr>
              <a:tr h="168072">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£19,439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£18,552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£20,041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£18,185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£19,505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£18,944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190114452"/>
                  </a:ext>
                </a:extLst>
              </a:tr>
              <a:tr h="168072">
                <a:tc>
                  <a:txBody>
                    <a:bodyPr/>
                    <a:lstStyle/>
                    <a:p>
                      <a:pPr>
                        <a:spcAft>
                          <a:spcPct val="0"/>
                        </a:spcAft>
                        <a:defRPr b="0" i="0"/>
                      </a:pPr>
                      <a:r>
                        <a:rPr lang="1106" sz="1000" b="0">
                          <a:solidFill>
                            <a:schemeClr val="tx1"/>
                          </a:solidFill>
                          <a:effectLst/>
                        </a:rPr>
                        <a:t>Gwyddonwyr Gofal Iechyd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£35,044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£39,930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£32,127</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£38,404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£29,168</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899465826"/>
                  </a:ext>
                </a:extLst>
              </a:tr>
              <a:tr h="168072">
                <a:tc>
                  <a:txBody>
                    <a:bodyPr/>
                    <a:lstStyle/>
                    <a:p>
                      <a:pPr>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£74,253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£71,139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£75,674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£80,664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£64,012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£59,861</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866799041"/>
                  </a:ext>
                </a:extLst>
              </a:tr>
              <a:tr h="264506">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£32,146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£33,643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£34,720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£32,188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£35,324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£34,831</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955382462"/>
                  </a:ext>
                </a:extLst>
              </a:tr>
              <a:tr h="168072">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£33,779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 £0</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2924737027"/>
                  </a:ext>
                </a:extLst>
              </a:tr>
              <a:tr h="168072">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£28,236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£44,208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£30,490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£66,364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a:effectLst/>
                        </a:rPr>
                        <a:t>£35,396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ct val="0"/>
                        </a:spcAft>
                        <a:defRPr b="0" i="0"/>
                      </a:pPr>
                      <a:r>
                        <a:rPr lang="1106" sz="900" b="0" dirty="0">
                          <a:effectLst/>
                        </a:rPr>
                        <a:t>£52,314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278472952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82132850"/>
              </p:ext>
            </p:extLst>
          </p:nvPr>
        </p:nvGraphicFramePr>
        <p:xfrm>
          <a:off x="194945" y="6502603"/>
          <a:ext cx="6431487" cy="2933802"/>
        </p:xfrm>
        <a:graphic>
          <a:graphicData uri="http://schemas.openxmlformats.org/drawingml/2006/table">
            <a:tbl>
              <a:tblPr firstRow="1" firstCol="1" bandRow="1">
                <a:tableStyleId>{5C22544A-7EE6-4342-B048-85BDC9FD1C3A}</a:tableStyleId>
              </a:tblPr>
              <a:tblGrid>
                <a:gridCol w="1432146">
                  <a:extLst>
                    <a:ext uri="{9D8B030D-6E8A-4147-A177-3AD203B41FA5}">
                      <a16:colId xmlns:a16="http://schemas.microsoft.com/office/drawing/2014/main" val="297629080"/>
                    </a:ext>
                  </a:extLst>
                </a:gridCol>
                <a:gridCol w="623898">
                  <a:extLst>
                    <a:ext uri="{9D8B030D-6E8A-4147-A177-3AD203B41FA5}">
                      <a16:colId xmlns:a16="http://schemas.microsoft.com/office/drawing/2014/main" val="1378085932"/>
                    </a:ext>
                  </a:extLst>
                </a:gridCol>
                <a:gridCol w="767489">
                  <a:extLst>
                    <a:ext uri="{9D8B030D-6E8A-4147-A177-3AD203B41FA5}">
                      <a16:colId xmlns:a16="http://schemas.microsoft.com/office/drawing/2014/main" val="1762125869"/>
                    </a:ext>
                  </a:extLst>
                </a:gridCol>
                <a:gridCol w="915469">
                  <a:extLst>
                    <a:ext uri="{9D8B030D-6E8A-4147-A177-3AD203B41FA5}">
                      <a16:colId xmlns:a16="http://schemas.microsoft.com/office/drawing/2014/main" val="2691957878"/>
                    </a:ext>
                  </a:extLst>
                </a:gridCol>
                <a:gridCol w="798842">
                  <a:extLst>
                    <a:ext uri="{9D8B030D-6E8A-4147-A177-3AD203B41FA5}">
                      <a16:colId xmlns:a16="http://schemas.microsoft.com/office/drawing/2014/main" val="174784045"/>
                    </a:ext>
                  </a:extLst>
                </a:gridCol>
                <a:gridCol w="915469">
                  <a:extLst>
                    <a:ext uri="{9D8B030D-6E8A-4147-A177-3AD203B41FA5}">
                      <a16:colId xmlns:a16="http://schemas.microsoft.com/office/drawing/2014/main" val="291021721"/>
                    </a:ext>
                  </a:extLst>
                </a:gridCol>
                <a:gridCol w="978174">
                  <a:extLst>
                    <a:ext uri="{9D8B030D-6E8A-4147-A177-3AD203B41FA5}">
                      <a16:colId xmlns:a16="http://schemas.microsoft.com/office/drawing/2014/main" val="562873411"/>
                    </a:ext>
                  </a:extLst>
                </a:gridCol>
              </a:tblGrid>
              <a:tr h="309180">
                <a:tc>
                  <a:txBody>
                    <a:bodyPr/>
                    <a:lstStyle/>
                    <a:p>
                      <a:pPr>
                        <a:spcAft>
                          <a:spcPct val="0"/>
                        </a:spcAft>
                        <a:defRPr b="0" i="0"/>
                      </a:pPr>
                      <a:r>
                        <a:rPr lang="1106" sz="1000" b="0" dirty="0">
                          <a:solidFill>
                            <a:schemeClr val="tx1"/>
                          </a:solidFill>
                          <a:effectLst/>
                        </a:rPr>
                        <a:t>Grŵp Staff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Jainiaeth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Iddewiaeth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Arall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Sikhiaeth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Heb ei Gofnodi ar yr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ct val="0"/>
                        </a:spcAft>
                        <a:defRPr b="0" i="0"/>
                      </a:pPr>
                      <a:r>
                        <a:rPr lang="1106" sz="1000" b="0" dirty="0">
                          <a:solidFill>
                            <a:schemeClr val="tx1"/>
                          </a:solidFill>
                          <a:effectLst/>
                        </a:rPr>
                        <a:t>Prif Gyfanswm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extLst>
                  <a:ext uri="{0D108BD9-81ED-4DB2-BD59-A6C34878D82A}">
                    <a16:rowId xmlns:a16="http://schemas.microsoft.com/office/drawing/2014/main" val="652202722"/>
                  </a:ext>
                </a:extLst>
              </a:tr>
              <a:tr h="276807">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£37,084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£40,434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£40,367</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502588876"/>
                  </a:ext>
                </a:extLst>
              </a:tr>
              <a:tr h="276807">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£20,200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£21,466</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£20,386</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1486297304"/>
                  </a:ext>
                </a:extLst>
              </a:tr>
              <a:tr h="276807">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£62,001</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£24,510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£38,890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£30,262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£28,278</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140260660"/>
                  </a:ext>
                </a:extLst>
              </a:tr>
              <a:tr h="276807">
                <a:tc>
                  <a:txBody>
                    <a:bodyPr/>
                    <a:lstStyle/>
                    <a:p>
                      <a:pPr>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£45,753</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£34,981</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£43,357</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£37,922</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298179389"/>
                  </a:ext>
                </a:extLst>
              </a:tr>
              <a:tr h="173005">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£19,770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£20,372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£19,960</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045762213"/>
                  </a:ext>
                </a:extLst>
              </a:tr>
              <a:tr h="173005">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£36,804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£41,434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£38,960</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539424896"/>
                  </a:ext>
                </a:extLst>
              </a:tr>
              <a:tr h="173005">
                <a:tc>
                  <a:txBody>
                    <a:bodyPr/>
                    <a:lstStyle/>
                    <a:p>
                      <a:pPr>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£77,270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£89,890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£69,894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£95,924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£73,055</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482814373"/>
                  </a:ext>
                </a:extLst>
              </a:tr>
              <a:tr h="276807">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£30,615</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£27,416</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£33,420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£37,038</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dirty="0">
                          <a:effectLst/>
                        </a:rPr>
                        <a:t>£34,637</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797578633"/>
                  </a:ext>
                </a:extLst>
              </a:tr>
              <a:tr h="173005">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£33,779</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223718075"/>
                  </a:ext>
                </a:extLst>
              </a:tr>
              <a:tr h="173005">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£62,570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£41,592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£27,304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£54,392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a:effectLst/>
                        </a:rPr>
                        <a:t>£34,509</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ct val="0"/>
                        </a:spcAft>
                        <a:defRPr b="0" i="0"/>
                      </a:pPr>
                      <a:r>
                        <a:rPr lang="1106" sz="900" dirty="0">
                          <a:effectLst/>
                        </a:rPr>
                        <a:t>£31,902</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885619498"/>
                  </a:ext>
                </a:extLst>
              </a:tr>
            </a:tbl>
          </a:graphicData>
        </a:graphic>
      </p:graphicFrame>
      <p:sp>
        <p:nvSpPr>
          <p:cNvPr id="11" name="Rectangle 1"/>
          <p:cNvSpPr>
            <a:spLocks noChangeArrowheads="1"/>
          </p:cNvSpPr>
          <p:nvPr/>
        </p:nvSpPr>
        <p:spPr bwMode="auto">
          <a:xfrm>
            <a:off x="471488" y="4308475"/>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70108388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2156710F-12CD-43DC-9FD2-18A005809734}" type="slidenum">
              <a:rPr lang="en-GB" smtClean="0"/>
              <a:t>31</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Credoau Crefyddol </a:t>
            </a:r>
          </a:p>
        </p:txBody>
      </p:sp>
      <p:sp>
        <p:nvSpPr>
          <p:cNvPr id="6" name="TextBox 5"/>
          <p:cNvSpPr txBox="1"/>
          <p:nvPr/>
        </p:nvSpPr>
        <p:spPr>
          <a:xfrm>
            <a:off x="194945" y="1034111"/>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sp>
        <p:nvSpPr>
          <p:cNvPr id="7" name="TextBox 6"/>
          <p:cNvSpPr txBox="1"/>
          <p:nvPr/>
        </p:nvSpPr>
        <p:spPr>
          <a:xfrm>
            <a:off x="285006" y="5439077"/>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813095614"/>
              </p:ext>
            </p:extLst>
          </p:nvPr>
        </p:nvGraphicFramePr>
        <p:xfrm>
          <a:off x="285006" y="1808611"/>
          <a:ext cx="6093531" cy="2905407"/>
        </p:xfrm>
        <a:graphic>
          <a:graphicData uri="http://schemas.openxmlformats.org/drawingml/2006/table">
            <a:tbl>
              <a:tblPr>
                <a:tableStyleId>{5C22544A-7EE6-4342-B048-85BDC9FD1C3A}</a:tableStyleId>
              </a:tblPr>
              <a:tblGrid>
                <a:gridCol w="930183">
                  <a:extLst>
                    <a:ext uri="{9D8B030D-6E8A-4147-A177-3AD203B41FA5}">
                      <a16:colId xmlns:a16="http://schemas.microsoft.com/office/drawing/2014/main" val="3219798085"/>
                    </a:ext>
                  </a:extLst>
                </a:gridCol>
                <a:gridCol w="1275348">
                  <a:extLst>
                    <a:ext uri="{9D8B030D-6E8A-4147-A177-3AD203B41FA5}">
                      <a16:colId xmlns:a16="http://schemas.microsoft.com/office/drawing/2014/main" val="2709351341"/>
                    </a:ext>
                  </a:extLst>
                </a:gridCol>
                <a:gridCol w="792000">
                  <a:extLst>
                    <a:ext uri="{9D8B030D-6E8A-4147-A177-3AD203B41FA5}">
                      <a16:colId xmlns:a16="http://schemas.microsoft.com/office/drawing/2014/main" val="945654210"/>
                    </a:ext>
                  </a:extLst>
                </a:gridCol>
                <a:gridCol w="504000">
                  <a:extLst>
                    <a:ext uri="{9D8B030D-6E8A-4147-A177-3AD203B41FA5}">
                      <a16:colId xmlns:a16="http://schemas.microsoft.com/office/drawing/2014/main" val="1980578523"/>
                    </a:ext>
                  </a:extLst>
                </a:gridCol>
                <a:gridCol w="756000">
                  <a:extLst>
                    <a:ext uri="{9D8B030D-6E8A-4147-A177-3AD203B41FA5}">
                      <a16:colId xmlns:a16="http://schemas.microsoft.com/office/drawing/2014/main" val="4147859796"/>
                    </a:ext>
                  </a:extLst>
                </a:gridCol>
                <a:gridCol w="504000">
                  <a:extLst>
                    <a:ext uri="{9D8B030D-6E8A-4147-A177-3AD203B41FA5}">
                      <a16:colId xmlns:a16="http://schemas.microsoft.com/office/drawing/2014/main" val="2804114414"/>
                    </a:ext>
                  </a:extLst>
                </a:gridCol>
                <a:gridCol w="756000">
                  <a:extLst>
                    <a:ext uri="{9D8B030D-6E8A-4147-A177-3AD203B41FA5}">
                      <a16:colId xmlns:a16="http://schemas.microsoft.com/office/drawing/2014/main" val="2954893269"/>
                    </a:ext>
                  </a:extLst>
                </a:gridCol>
                <a:gridCol w="576000">
                  <a:extLst>
                    <a:ext uri="{9D8B030D-6E8A-4147-A177-3AD203B41FA5}">
                      <a16:colId xmlns:a16="http://schemas.microsoft.com/office/drawing/2014/main" val="3007473330"/>
                    </a:ext>
                  </a:extLst>
                </a:gridCol>
              </a:tblGrid>
              <a:tr h="186585">
                <a:tc>
                  <a:txBody>
                    <a:bodyPr/>
                    <a:lstStyle/>
                    <a:p>
                      <a:pPr>
                        <a:spcAft>
                          <a:spcPct val="0"/>
                        </a:spcAft>
                        <a:defRPr b="0" i="0"/>
                      </a:pPr>
                      <a:r>
                        <a:rPr lang="1106" sz="700" dirty="0">
                          <a:effectLst/>
                        </a:rPr>
                        <a:t> </a:t>
                      </a:r>
                      <a:endParaRPr lang="en-GB" sz="9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spcAft>
                          <a:spcPct val="0"/>
                        </a:spcAft>
                        <a:defRPr b="0" i="0"/>
                      </a:pPr>
                      <a:r>
                        <a:rPr lang="1106" sz="700" dirty="0">
                          <a:effectLst/>
                        </a:rPr>
                        <a:t> </a:t>
                      </a:r>
                      <a:endParaRPr lang="en-GB" sz="900" dirty="0">
                        <a:effectLst/>
                        <a:latin typeface="Times New Roman" panose="02020603050405020304" pitchFamily="18" charset="0"/>
                        <a:ea typeface="Times New Roman" panose="02020603050405020304" pitchFamily="18" charset="0"/>
                      </a:endParaRPr>
                    </a:p>
                  </a:txBody>
                  <a:tcPr marL="48825" marR="48825" marT="0" marB="0"/>
                </a:tc>
                <a:tc gridSpan="2">
                  <a:txBody>
                    <a:bodyPr/>
                    <a:lstStyle/>
                    <a:p>
                      <a:pPr algn="ctr">
                        <a:spcAft>
                          <a:spcPct val="0"/>
                        </a:spcAft>
                        <a:defRPr b="0" i="0"/>
                      </a:pPr>
                      <a:r>
                        <a:rPr lang="1106" sz="1000" dirty="0">
                          <a:effectLst/>
                        </a:rPr>
                        <a:t>Ymgeiswyr</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gridSpan="2">
                  <a:txBody>
                    <a:bodyPr/>
                    <a:lstStyle/>
                    <a:p>
                      <a:pPr algn="ctr">
                        <a:spcAft>
                          <a:spcPct val="0"/>
                        </a:spcAft>
                        <a:defRPr b="0" i="0"/>
                      </a:pPr>
                      <a:r>
                        <a:rPr lang="1106" sz="1000" dirty="0">
                          <a:effectLst/>
                        </a:rPr>
                        <a:t>Ar y Rhestr Fer</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gridSpan="2">
                  <a:txBody>
                    <a:bodyPr/>
                    <a:lstStyle/>
                    <a:p>
                      <a:pPr algn="ctr">
                        <a:spcAft>
                          <a:spcPct val="0"/>
                        </a:spcAft>
                        <a:defRPr b="0" i="0"/>
                      </a:pPr>
                      <a:r>
                        <a:rPr lang="1106" sz="1000" dirty="0">
                          <a:effectLst/>
                        </a:rPr>
                        <a:t>Cynigiwyd y Swydd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extLst>
                  <a:ext uri="{0D108BD9-81ED-4DB2-BD59-A6C34878D82A}">
                    <a16:rowId xmlns:a16="http://schemas.microsoft.com/office/drawing/2014/main" val="1457458650"/>
                  </a:ext>
                </a:extLst>
              </a:tr>
              <a:tr h="382056">
                <a:tc>
                  <a:txBody>
                    <a:bodyPr/>
                    <a:lstStyle/>
                    <a:p>
                      <a:pPr algn="ctr">
                        <a:spcAft>
                          <a:spcPct val="0"/>
                        </a:spcAft>
                        <a:defRPr b="0" i="0"/>
                      </a:pPr>
                      <a:r>
                        <a:rPr lang="1106" sz="1000">
                          <a:effectLst/>
                        </a:rPr>
                        <a:t> </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Categori Adrodd</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ct val="0"/>
                        </a:spcAft>
                        <a:defRPr b="0" i="0"/>
                      </a:pPr>
                      <a:r>
                        <a:rPr lang="1106" sz="1000" dirty="0">
                          <a:effectLst/>
                        </a:rPr>
                        <a:t>% </a:t>
                      </a:r>
                      <a:r>
                        <a:rPr lang="cy-GB" sz="1000" dirty="0" err="1">
                          <a:effectLst/>
                        </a:rPr>
                        <a:t>BIPHDd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3897996129"/>
                  </a:ext>
                </a:extLst>
              </a:tr>
              <a:tr h="382056">
                <a:tc>
                  <a:txBody>
                    <a:bodyPr/>
                    <a:lstStyle/>
                    <a:p>
                      <a:pPr algn="ctr">
                        <a:spcAft>
                          <a:spcPct val="0"/>
                        </a:spcAft>
                        <a:defRPr b="0" i="0"/>
                      </a:pPr>
                      <a:r>
                        <a:rPr lang="1106" sz="1000" dirty="0">
                          <a:effectLst/>
                        </a:rPr>
                        <a:t> </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spcAft>
                          <a:spcPct val="0"/>
                        </a:spcAft>
                        <a:defRPr b="0" i="0"/>
                      </a:pPr>
                      <a:r>
                        <a:rPr lang="1106" sz="1000">
                          <a:effectLst/>
                        </a:rPr>
                        <a:t>Cyfanswm y ceisiadau yr adroddwyd arnynt</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a:effectLst/>
                        </a:rPr>
                        <a:t>33,870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11,958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100.0%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4,498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706921687"/>
                  </a:ext>
                </a:extLst>
              </a:tr>
              <a:tr h="195471">
                <a:tc rowSpan="10">
                  <a:txBody>
                    <a:bodyPr/>
                    <a:lstStyle/>
                    <a:p>
                      <a:pPr algn="ctr">
                        <a:spcAft>
                          <a:spcPct val="0"/>
                        </a:spcAft>
                        <a:defRPr b="0" i="0"/>
                      </a:pPr>
                      <a:r>
                        <a:rPr lang="1106" sz="1000" dirty="0">
                          <a:effectLst/>
                        </a:rPr>
                        <a:t>Crefydd neu Gred </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spcAft>
                          <a:spcPct val="0"/>
                        </a:spcAft>
                        <a:defRPr b="0" i="0"/>
                      </a:pPr>
                      <a:r>
                        <a:rPr lang="1106" sz="1000">
                          <a:effectLst/>
                        </a:rPr>
                        <a:t>Anffyddiaeth</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6,588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dirty="0">
                          <a:effectLst/>
                        </a:rPr>
                        <a:t>19.5%</a:t>
                      </a:r>
                      <a:endParaRPr lang="en-GB" dirty="0"/>
                    </a:p>
                  </a:txBody>
                  <a:tcPr marL="48825" marR="48825" marT="0" marB="0" anchor="b"/>
                </a:tc>
                <a:tc>
                  <a:txBody>
                    <a:bodyPr/>
                    <a:lstStyle/>
                    <a:p>
                      <a:pPr algn="l">
                        <a:spcAft>
                          <a:spcPct val="0"/>
                        </a:spcAft>
                        <a:defRPr b="0" i="0"/>
                      </a:pPr>
                      <a:r>
                        <a:rPr lang="1106" sz="1000">
                          <a:effectLst/>
                        </a:rPr>
                        <a:t>2,476</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20.7%</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947</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21.1%</a:t>
                      </a:r>
                      <a:endParaRPr lang="en-GB"/>
                    </a:p>
                  </a:txBody>
                  <a:tcPr marL="48825" marR="48825" marT="0" marB="0" anchor="b"/>
                </a:tc>
                <a:extLst>
                  <a:ext uri="{0D108BD9-81ED-4DB2-BD59-A6C34878D82A}">
                    <a16:rowId xmlns:a16="http://schemas.microsoft.com/office/drawing/2014/main" val="1151312263"/>
                  </a:ext>
                </a:extLst>
              </a:tr>
              <a:tr h="195471">
                <a:tc vMerge="1">
                  <a:txBody>
                    <a:bodyPr/>
                    <a:lstStyle/>
                    <a:p>
                      <a:endParaRPr lang="en-GB"/>
                    </a:p>
                  </a:txBody>
                  <a:tcPr/>
                </a:tc>
                <a:tc>
                  <a:txBody>
                    <a:bodyPr/>
                    <a:lstStyle/>
                    <a:p>
                      <a:pPr>
                        <a:spcAft>
                          <a:spcPct val="0"/>
                        </a:spcAft>
                        <a:defRPr b="0" i="0"/>
                      </a:pPr>
                      <a:r>
                        <a:rPr lang="1106" sz="1000">
                          <a:effectLst/>
                        </a:rPr>
                        <a:t>Bwdhaeth</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316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0.9%</a:t>
                      </a:r>
                      <a:endParaRPr lang="en-GB"/>
                    </a:p>
                  </a:txBody>
                  <a:tcPr marL="48825" marR="48825" marT="0" marB="0" anchor="b"/>
                </a:tc>
                <a:tc>
                  <a:txBody>
                    <a:bodyPr/>
                    <a:lstStyle/>
                    <a:p>
                      <a:pPr algn="l">
                        <a:spcAft>
                          <a:spcPct val="0"/>
                        </a:spcAft>
                        <a:defRPr b="0" i="0"/>
                      </a:pPr>
                      <a:r>
                        <a:rPr lang="1106" sz="1000" dirty="0">
                          <a:effectLst/>
                        </a:rPr>
                        <a:t>86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0.7%</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30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0.7%</a:t>
                      </a:r>
                      <a:endParaRPr lang="en-GB"/>
                    </a:p>
                  </a:txBody>
                  <a:tcPr marL="48825" marR="48825" marT="0" marB="0" anchor="b"/>
                </a:tc>
                <a:extLst>
                  <a:ext uri="{0D108BD9-81ED-4DB2-BD59-A6C34878D82A}">
                    <a16:rowId xmlns:a16="http://schemas.microsoft.com/office/drawing/2014/main" val="3906142248"/>
                  </a:ext>
                </a:extLst>
              </a:tr>
              <a:tr h="195471">
                <a:tc vMerge="1">
                  <a:txBody>
                    <a:bodyPr/>
                    <a:lstStyle/>
                    <a:p>
                      <a:endParaRPr lang="en-GB"/>
                    </a:p>
                  </a:txBody>
                  <a:tcPr/>
                </a:tc>
                <a:tc>
                  <a:txBody>
                    <a:bodyPr/>
                    <a:lstStyle/>
                    <a:p>
                      <a:pPr>
                        <a:spcAft>
                          <a:spcPct val="0"/>
                        </a:spcAft>
                        <a:defRPr b="0" i="0"/>
                      </a:pPr>
                      <a:r>
                        <a:rPr lang="1106" sz="1000" dirty="0">
                          <a:effectLst/>
                        </a:rPr>
                        <a:t>Cristnogaeth</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14,810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43.7%</a:t>
                      </a:r>
                      <a:endParaRPr lang="en-GB"/>
                    </a:p>
                  </a:txBody>
                  <a:tcPr marL="48825" marR="48825" marT="0" marB="0" anchor="b"/>
                </a:tc>
                <a:tc>
                  <a:txBody>
                    <a:bodyPr/>
                    <a:lstStyle/>
                    <a:p>
                      <a:pPr algn="l">
                        <a:spcAft>
                          <a:spcPct val="0"/>
                        </a:spcAft>
                        <a:defRPr b="0" i="0"/>
                      </a:pPr>
                      <a:r>
                        <a:rPr lang="1106" sz="1000">
                          <a:effectLst/>
                        </a:rPr>
                        <a:t>5,360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44.8%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1,901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42.3%</a:t>
                      </a:r>
                      <a:endParaRPr lang="en-GB"/>
                    </a:p>
                  </a:txBody>
                  <a:tcPr marL="48825" marR="48825" marT="0" marB="0" anchor="b"/>
                </a:tc>
                <a:extLst>
                  <a:ext uri="{0D108BD9-81ED-4DB2-BD59-A6C34878D82A}">
                    <a16:rowId xmlns:a16="http://schemas.microsoft.com/office/drawing/2014/main" val="3062856485"/>
                  </a:ext>
                </a:extLst>
              </a:tr>
              <a:tr h="195471">
                <a:tc vMerge="1">
                  <a:txBody>
                    <a:bodyPr/>
                    <a:lstStyle/>
                    <a:p>
                      <a:endParaRPr lang="en-GB"/>
                    </a:p>
                  </a:txBody>
                  <a:tcPr/>
                </a:tc>
                <a:tc>
                  <a:txBody>
                    <a:bodyPr/>
                    <a:lstStyle/>
                    <a:p>
                      <a:pPr>
                        <a:spcAft>
                          <a:spcPct val="0"/>
                        </a:spcAft>
                        <a:defRPr b="0" i="0"/>
                      </a:pPr>
                      <a:r>
                        <a:rPr lang="1106" sz="1000">
                          <a:effectLst/>
                        </a:rPr>
                        <a:t>Hindŵaeth</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1,030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3.0%</a:t>
                      </a:r>
                      <a:endParaRPr lang="en-GB"/>
                    </a:p>
                  </a:txBody>
                  <a:tcPr marL="48825" marR="48825" marT="0" marB="0" anchor="b"/>
                </a:tc>
                <a:tc>
                  <a:txBody>
                    <a:bodyPr/>
                    <a:lstStyle/>
                    <a:p>
                      <a:pPr algn="l">
                        <a:spcAft>
                          <a:spcPct val="0"/>
                        </a:spcAft>
                        <a:defRPr b="0" i="0"/>
                      </a:pPr>
                      <a:r>
                        <a:rPr lang="1106" sz="1000">
                          <a:effectLst/>
                        </a:rPr>
                        <a:t>159</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1.3%</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35</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0.8%</a:t>
                      </a:r>
                      <a:endParaRPr lang="en-GB"/>
                    </a:p>
                  </a:txBody>
                  <a:tcPr marL="48825" marR="48825" marT="0" marB="0" anchor="b"/>
                </a:tc>
                <a:extLst>
                  <a:ext uri="{0D108BD9-81ED-4DB2-BD59-A6C34878D82A}">
                    <a16:rowId xmlns:a16="http://schemas.microsoft.com/office/drawing/2014/main" val="1393875563"/>
                  </a:ext>
                </a:extLst>
              </a:tr>
              <a:tr h="195471">
                <a:tc vMerge="1">
                  <a:txBody>
                    <a:bodyPr/>
                    <a:lstStyle/>
                    <a:p>
                      <a:endParaRPr lang="en-GB"/>
                    </a:p>
                  </a:txBody>
                  <a:tcPr/>
                </a:tc>
                <a:tc>
                  <a:txBody>
                    <a:bodyPr/>
                    <a:lstStyle/>
                    <a:p>
                      <a:pPr>
                        <a:spcAft>
                          <a:spcPct val="0"/>
                        </a:spcAft>
                        <a:defRPr b="0" i="0"/>
                      </a:pPr>
                      <a:r>
                        <a:rPr lang="1106" sz="1000" dirty="0">
                          <a:effectLst/>
                        </a:rPr>
                        <a:t>Islam</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2,928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8.6%</a:t>
                      </a:r>
                      <a:endParaRPr lang="en-GB"/>
                    </a:p>
                  </a:txBody>
                  <a:tcPr marL="48825" marR="48825" marT="0" marB="0" anchor="b"/>
                </a:tc>
                <a:tc>
                  <a:txBody>
                    <a:bodyPr/>
                    <a:lstStyle/>
                    <a:p>
                      <a:pPr algn="l">
                        <a:spcAft>
                          <a:spcPct val="0"/>
                        </a:spcAft>
                        <a:defRPr b="0" i="0"/>
                      </a:pPr>
                      <a:r>
                        <a:rPr lang="1106" sz="1000">
                          <a:effectLst/>
                        </a:rPr>
                        <a:t>491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4.1%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116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2.6%</a:t>
                      </a:r>
                      <a:endParaRPr lang="en-GB"/>
                    </a:p>
                  </a:txBody>
                  <a:tcPr marL="48825" marR="48825" marT="0" marB="0" anchor="b"/>
                </a:tc>
                <a:extLst>
                  <a:ext uri="{0D108BD9-81ED-4DB2-BD59-A6C34878D82A}">
                    <a16:rowId xmlns:a16="http://schemas.microsoft.com/office/drawing/2014/main" val="4140985454"/>
                  </a:ext>
                </a:extLst>
              </a:tr>
              <a:tr h="195471">
                <a:tc vMerge="1">
                  <a:txBody>
                    <a:bodyPr/>
                    <a:lstStyle/>
                    <a:p>
                      <a:endParaRPr lang="en-GB"/>
                    </a:p>
                  </a:txBody>
                  <a:tcPr/>
                </a:tc>
                <a:tc>
                  <a:txBody>
                    <a:bodyPr/>
                    <a:lstStyle/>
                    <a:p>
                      <a:pPr>
                        <a:spcAft>
                          <a:spcPct val="0"/>
                        </a:spcAft>
                        <a:defRPr b="0" i="0"/>
                      </a:pPr>
                      <a:r>
                        <a:rPr lang="1106" sz="1000" dirty="0">
                          <a:effectLst/>
                        </a:rPr>
                        <a:t>Jainiaeth</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20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0.1%</a:t>
                      </a:r>
                      <a:endParaRPr lang="en-GB"/>
                    </a:p>
                  </a:txBody>
                  <a:tcPr marL="48825" marR="48825" marT="0" marB="0" anchor="b"/>
                </a:tc>
                <a:tc>
                  <a:txBody>
                    <a:bodyPr/>
                    <a:lstStyle/>
                    <a:p>
                      <a:pPr algn="l">
                        <a:spcAft>
                          <a:spcPct val="0"/>
                        </a:spcAft>
                        <a:defRPr b="0" i="0"/>
                      </a:pPr>
                      <a:r>
                        <a:rPr lang="1106" sz="1000">
                          <a:effectLst/>
                        </a:rPr>
                        <a:t>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a:t>
                      </a:r>
                      <a:endParaRPr lang="en-GB"/>
                    </a:p>
                  </a:txBody>
                  <a:tcPr marL="48825" marR="48825" marT="0" marB="0" anchor="b"/>
                </a:tc>
                <a:extLst>
                  <a:ext uri="{0D108BD9-81ED-4DB2-BD59-A6C34878D82A}">
                    <a16:rowId xmlns:a16="http://schemas.microsoft.com/office/drawing/2014/main" val="850588184"/>
                  </a:ext>
                </a:extLst>
              </a:tr>
              <a:tr h="195471">
                <a:tc vMerge="1">
                  <a:txBody>
                    <a:bodyPr/>
                    <a:lstStyle/>
                    <a:p>
                      <a:endParaRPr lang="en-GB"/>
                    </a:p>
                  </a:txBody>
                  <a:tcPr/>
                </a:tc>
                <a:tc>
                  <a:txBody>
                    <a:bodyPr/>
                    <a:lstStyle/>
                    <a:p>
                      <a:pPr>
                        <a:spcAft>
                          <a:spcPct val="0"/>
                        </a:spcAft>
                        <a:defRPr b="0" i="0"/>
                      </a:pPr>
                      <a:r>
                        <a:rPr lang="1106" sz="1000" dirty="0">
                          <a:effectLst/>
                        </a:rPr>
                        <a:t>Iddewiaeth</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15</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a:t>
                      </a:r>
                      <a:endParaRPr lang="en-GB"/>
                    </a:p>
                  </a:txBody>
                  <a:tcPr marL="48825" marR="48825" marT="0" marB="0" anchor="b"/>
                </a:tc>
                <a:tc>
                  <a:txBody>
                    <a:bodyPr/>
                    <a:lstStyle/>
                    <a:p>
                      <a:pPr algn="l">
                        <a:spcAft>
                          <a:spcPct val="0"/>
                        </a:spcAft>
                        <a:defRPr b="0" i="0"/>
                      </a:pPr>
                      <a:r>
                        <a:rPr lang="1106" sz="1000">
                          <a:effectLst/>
                        </a:rPr>
                        <a:t>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a:t>
                      </a:r>
                      <a:endParaRPr lang="en-GB"/>
                    </a:p>
                  </a:txBody>
                  <a:tcPr marL="48825" marR="48825" marT="0" marB="0" anchor="b"/>
                </a:tc>
                <a:extLst>
                  <a:ext uri="{0D108BD9-81ED-4DB2-BD59-A6C34878D82A}">
                    <a16:rowId xmlns:a16="http://schemas.microsoft.com/office/drawing/2014/main" val="2023182911"/>
                  </a:ext>
                </a:extLst>
              </a:tr>
              <a:tr h="195471">
                <a:tc vMerge="1">
                  <a:txBody>
                    <a:bodyPr/>
                    <a:lstStyle/>
                    <a:p>
                      <a:endParaRPr lang="en-GB"/>
                    </a:p>
                  </a:txBody>
                  <a:tcPr/>
                </a:tc>
                <a:tc>
                  <a:txBody>
                    <a:bodyPr/>
                    <a:lstStyle/>
                    <a:p>
                      <a:pPr>
                        <a:spcAft>
                          <a:spcPct val="0"/>
                        </a:spcAft>
                        <a:defRPr b="0" i="0"/>
                      </a:pPr>
                      <a:r>
                        <a:rPr lang="1106" sz="1000" dirty="0">
                          <a:effectLst/>
                        </a:rPr>
                        <a:t>Sikhiaeth</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a:effectLst/>
                        </a:rPr>
                        <a:t>55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0.2%</a:t>
                      </a:r>
                      <a:endParaRPr lang="en-GB"/>
                    </a:p>
                  </a:txBody>
                  <a:tcPr marL="48825" marR="48825" marT="0" marB="0" anchor="b"/>
                </a:tc>
                <a:tc>
                  <a:txBody>
                    <a:bodyPr/>
                    <a:lstStyle/>
                    <a:p>
                      <a:pPr algn="l">
                        <a:spcAft>
                          <a:spcPct val="0"/>
                        </a:spcAft>
                        <a:defRPr b="0" i="0"/>
                      </a:pPr>
                      <a:r>
                        <a:rPr lang="1106" sz="1000">
                          <a:effectLst/>
                        </a:rPr>
                        <a:t>21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0%</a:t>
                      </a:r>
                      <a:endParaRPr lang="en-GB"/>
                    </a:p>
                  </a:txBody>
                  <a:tcPr marL="48825" marR="48825" marT="0" marB="0" anchor="b"/>
                </a:tc>
                <a:extLst>
                  <a:ext uri="{0D108BD9-81ED-4DB2-BD59-A6C34878D82A}">
                    <a16:rowId xmlns:a16="http://schemas.microsoft.com/office/drawing/2014/main" val="2139474269"/>
                  </a:ext>
                </a:extLst>
              </a:tr>
              <a:tr h="195471">
                <a:tc vMerge="1">
                  <a:txBody>
                    <a:bodyPr/>
                    <a:lstStyle/>
                    <a:p>
                      <a:endParaRPr lang="en-GB"/>
                    </a:p>
                  </a:txBody>
                  <a:tcPr/>
                </a:tc>
                <a:tc>
                  <a:txBody>
                    <a:bodyPr/>
                    <a:lstStyle/>
                    <a:p>
                      <a:pPr>
                        <a:spcAft>
                          <a:spcPct val="0"/>
                        </a:spcAft>
                        <a:defRPr b="0" i="0"/>
                      </a:pPr>
                      <a:r>
                        <a:rPr lang="1106" sz="1000" dirty="0">
                          <a:effectLst/>
                        </a:rPr>
                        <a:t>Arall</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4,097</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12.1%</a:t>
                      </a:r>
                      <a:endParaRPr lang="en-GB"/>
                    </a:p>
                  </a:txBody>
                  <a:tcPr marL="48825" marR="48825" marT="0" marB="0" anchor="b"/>
                </a:tc>
                <a:tc>
                  <a:txBody>
                    <a:bodyPr/>
                    <a:lstStyle/>
                    <a:p>
                      <a:pPr algn="l">
                        <a:spcAft>
                          <a:spcPct val="0"/>
                        </a:spcAft>
                        <a:defRPr b="0" i="0"/>
                      </a:pPr>
                      <a:r>
                        <a:rPr lang="1106" sz="1000">
                          <a:effectLst/>
                        </a:rPr>
                        <a:t>1,544</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12.9%</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538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a:effectLst/>
                        </a:rPr>
                        <a:t>12.0%</a:t>
                      </a:r>
                      <a:endParaRPr lang="en-GB"/>
                    </a:p>
                  </a:txBody>
                  <a:tcPr marL="48825" marR="48825" marT="0" marB="0" anchor="b"/>
                </a:tc>
                <a:extLst>
                  <a:ext uri="{0D108BD9-81ED-4DB2-BD59-A6C34878D82A}">
                    <a16:rowId xmlns:a16="http://schemas.microsoft.com/office/drawing/2014/main" val="1874480375"/>
                  </a:ext>
                </a:extLst>
              </a:tr>
              <a:tr h="195471">
                <a:tc vMerge="1">
                  <a:txBody>
                    <a:bodyPr/>
                    <a:lstStyle/>
                    <a:p>
                      <a:endParaRPr lang="en-GB"/>
                    </a:p>
                  </a:txBody>
                  <a:tcPr/>
                </a:tc>
                <a:tc>
                  <a:txBody>
                    <a:bodyPr/>
                    <a:lstStyle/>
                    <a:p>
                      <a:pPr>
                        <a:spcAft>
                          <a:spcPct val="0"/>
                        </a:spcAft>
                        <a:defRPr b="0" i="0"/>
                      </a:pPr>
                      <a:r>
                        <a:rPr lang="1106" sz="1000" dirty="0">
                          <a:effectLst/>
                        </a:rPr>
                        <a:t>Heb ddatgelu</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ct val="0"/>
                        </a:spcAft>
                        <a:defRPr b="0" i="0"/>
                      </a:pPr>
                      <a:r>
                        <a:rPr lang="1106" sz="1000" dirty="0">
                          <a:effectLst/>
                        </a:rPr>
                        <a:t>4,011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dirty="0">
                          <a:effectLst/>
                        </a:rPr>
                        <a:t>11.8%</a:t>
                      </a:r>
                      <a:endParaRPr lang="en-GB" dirty="0"/>
                    </a:p>
                  </a:txBody>
                  <a:tcPr marL="48825" marR="48825" marT="0" marB="0" anchor="b"/>
                </a:tc>
                <a:tc>
                  <a:txBody>
                    <a:bodyPr/>
                    <a:lstStyle/>
                    <a:p>
                      <a:pPr algn="l">
                        <a:spcAft>
                          <a:spcPct val="0"/>
                        </a:spcAft>
                        <a:defRPr b="0" i="0"/>
                      </a:pPr>
                      <a:r>
                        <a:rPr lang="1106" sz="1000">
                          <a:effectLst/>
                        </a:rPr>
                        <a:t>1,811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15.1%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ct val="0"/>
                        </a:spcAft>
                        <a:defRPr b="0" i="0"/>
                      </a:pPr>
                      <a:r>
                        <a:rPr lang="1106" sz="1000">
                          <a:effectLst/>
                        </a:rPr>
                        <a:t>926</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r>
                        <a:rPr lang="1106" sz="1000" dirty="0">
                          <a:effectLst/>
                        </a:rPr>
                        <a:t>20.6%</a:t>
                      </a:r>
                      <a:endParaRPr lang="en-GB" dirty="0"/>
                    </a:p>
                  </a:txBody>
                  <a:tcPr marL="48825" marR="48825" marT="0" marB="0" anchor="b"/>
                </a:tc>
                <a:extLst>
                  <a:ext uri="{0D108BD9-81ED-4DB2-BD59-A6C34878D82A}">
                    <a16:rowId xmlns:a16="http://schemas.microsoft.com/office/drawing/2014/main" val="268051542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091544"/>
              </p:ext>
            </p:extLst>
          </p:nvPr>
        </p:nvGraphicFramePr>
        <p:xfrm>
          <a:off x="291199" y="6235277"/>
          <a:ext cx="5201285" cy="2352675"/>
        </p:xfrm>
        <a:graphic>
          <a:graphicData uri="http://schemas.openxmlformats.org/drawingml/2006/table">
            <a:tbl>
              <a:tblPr firstRow="1" firstCol="1" bandRow="1">
                <a:tableStyleId>{5C22544A-7EE6-4342-B048-85BDC9FD1C3A}</a:tableStyleId>
              </a:tblPr>
              <a:tblGrid>
                <a:gridCol w="2700655">
                  <a:extLst>
                    <a:ext uri="{9D8B030D-6E8A-4147-A177-3AD203B41FA5}">
                      <a16:colId xmlns:a16="http://schemas.microsoft.com/office/drawing/2014/main" val="1870035136"/>
                    </a:ext>
                  </a:extLst>
                </a:gridCol>
                <a:gridCol w="1510665">
                  <a:extLst>
                    <a:ext uri="{9D8B030D-6E8A-4147-A177-3AD203B41FA5}">
                      <a16:colId xmlns:a16="http://schemas.microsoft.com/office/drawing/2014/main" val="4099025722"/>
                    </a:ext>
                  </a:extLst>
                </a:gridCol>
                <a:gridCol w="989965">
                  <a:extLst>
                    <a:ext uri="{9D8B030D-6E8A-4147-A177-3AD203B41FA5}">
                      <a16:colId xmlns:a16="http://schemas.microsoft.com/office/drawing/2014/main" val="258709148"/>
                    </a:ext>
                  </a:extLst>
                </a:gridCol>
              </a:tblGrid>
              <a:tr h="0">
                <a:tc gridSpan="3">
                  <a:txBody>
                    <a:bodyPr/>
                    <a:lstStyle/>
                    <a:p>
                      <a:pPr algn="ctr">
                        <a:spcAft>
                          <a:spcPct val="0"/>
                        </a:spcAft>
                        <a:defRPr b="0" i="0"/>
                      </a:pPr>
                      <a:r>
                        <a:rPr lang="1106" sz="1000" b="0">
                          <a:solidFill>
                            <a:schemeClr val="tx1"/>
                          </a:solidFill>
                          <a:effectLst/>
                        </a:rPr>
                        <a:t>Ymadawyr BIPHDd yn ôl Crefydd neu Gred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91348586"/>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3228115"/>
                  </a:ext>
                </a:extLst>
              </a:tr>
              <a:tr h="200025">
                <a:tc>
                  <a:txBody>
                    <a:bodyPr/>
                    <a:lstStyle/>
                    <a:p>
                      <a:pPr>
                        <a:spcAft>
                          <a:spcPct val="0"/>
                        </a:spcAft>
                        <a:defRPr b="0" i="0"/>
                      </a:pPr>
                      <a:r>
                        <a:rPr lang="1106" sz="1000" b="0" dirty="0">
                          <a:solidFill>
                            <a:schemeClr val="tx1"/>
                          </a:solidFill>
                          <a:effectLst/>
                        </a:rPr>
                        <a:t>Anffyddiaeth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175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14.72%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72440756"/>
                  </a:ext>
                </a:extLst>
              </a:tr>
              <a:tr h="200025">
                <a:tc>
                  <a:txBody>
                    <a:bodyPr/>
                    <a:lstStyle/>
                    <a:p>
                      <a:pPr>
                        <a:spcAft>
                          <a:spcPct val="0"/>
                        </a:spcAft>
                        <a:defRPr b="0" i="0"/>
                      </a:pPr>
                      <a:r>
                        <a:rPr lang="1106" sz="1000" b="0" dirty="0">
                          <a:solidFill>
                            <a:schemeClr val="tx1"/>
                          </a:solidFill>
                          <a:effectLst/>
                        </a:rPr>
                        <a:t>Bwdhaeth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0.76%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63249642"/>
                  </a:ext>
                </a:extLst>
              </a:tr>
              <a:tr h="200025">
                <a:tc>
                  <a:txBody>
                    <a:bodyPr/>
                    <a:lstStyle/>
                    <a:p>
                      <a:pPr>
                        <a:spcAft>
                          <a:spcPct val="0"/>
                        </a:spcAft>
                        <a:defRPr b="0" i="0"/>
                      </a:pPr>
                      <a:r>
                        <a:rPr lang="1106" sz="1000" b="0" dirty="0">
                          <a:solidFill>
                            <a:schemeClr val="tx1"/>
                          </a:solidFill>
                          <a:effectLst/>
                        </a:rPr>
                        <a:t>Cristnogaeth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336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28.26%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2527339"/>
                  </a:ext>
                </a:extLst>
              </a:tr>
              <a:tr h="200025">
                <a:tc>
                  <a:txBody>
                    <a:bodyPr/>
                    <a:lstStyle/>
                    <a:p>
                      <a:pPr>
                        <a:spcAft>
                          <a:spcPct val="0"/>
                        </a:spcAft>
                        <a:defRPr b="0" i="0"/>
                      </a:pPr>
                      <a:r>
                        <a:rPr lang="1106" sz="1000" b="0" dirty="0">
                          <a:solidFill>
                            <a:schemeClr val="tx1"/>
                          </a:solidFill>
                          <a:effectLst/>
                        </a:rPr>
                        <a:t>Hindŵaeth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5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0.42%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45792549"/>
                  </a:ext>
                </a:extLst>
              </a:tr>
              <a:tr h="200025">
                <a:tc>
                  <a:txBody>
                    <a:bodyPr/>
                    <a:lstStyle/>
                    <a:p>
                      <a:pPr>
                        <a:spcAft>
                          <a:spcPct val="0"/>
                        </a:spcAft>
                        <a:defRPr b="0" i="0"/>
                      </a:pPr>
                      <a:r>
                        <a:rPr lang="1106" sz="1000" b="0" dirty="0">
                          <a:solidFill>
                            <a:schemeClr val="tx1"/>
                          </a:solidFill>
                          <a:effectLst/>
                        </a:rPr>
                        <a:t>Islam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1.43%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31632411"/>
                  </a:ext>
                </a:extLst>
              </a:tr>
              <a:tr h="200025">
                <a:tc>
                  <a:txBody>
                    <a:bodyPr/>
                    <a:lstStyle/>
                    <a:p>
                      <a:pPr>
                        <a:spcAft>
                          <a:spcPct val="0"/>
                        </a:spcAft>
                        <a:defRPr b="0" i="0"/>
                      </a:pPr>
                      <a:r>
                        <a:rPr lang="1106" sz="1000" b="0" dirty="0">
                          <a:solidFill>
                            <a:schemeClr val="tx1"/>
                          </a:solidFill>
                          <a:effectLst/>
                        </a:rPr>
                        <a:t>Arall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86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7.23%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85181838"/>
                  </a:ext>
                </a:extLst>
              </a:tr>
              <a:tr h="200025">
                <a:tc>
                  <a:txBody>
                    <a:bodyPr/>
                    <a:lstStyle/>
                    <a:p>
                      <a:pPr>
                        <a:spcAft>
                          <a:spcPct val="0"/>
                        </a:spcAft>
                        <a:defRPr b="0" i="0"/>
                      </a:pPr>
                      <a:r>
                        <a:rPr lang="1106" sz="1000" b="0" dirty="0">
                          <a:solidFill>
                            <a:schemeClr val="tx1"/>
                          </a:solidFill>
                          <a:effectLst/>
                        </a:rPr>
                        <a:t>Iddewiaeth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0.08%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25377515"/>
                  </a:ext>
                </a:extLst>
              </a:tr>
              <a:tr h="200025">
                <a:tc>
                  <a:txBody>
                    <a:bodyPr/>
                    <a:lstStyle/>
                    <a:p>
                      <a:pPr>
                        <a:spcAft>
                          <a:spcPct val="0"/>
                        </a:spcAft>
                        <a:defRPr b="0" i="0"/>
                      </a:pPr>
                      <a:r>
                        <a:rPr lang="1106" sz="1000" b="0" dirty="0">
                          <a:solidFill>
                            <a:schemeClr val="tx1"/>
                          </a:solidFill>
                          <a:effectLst/>
                        </a:rPr>
                        <a:t>Nid wyf am ddatgelu fy Nghrefydd/fy Nghred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366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30.78%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08939083"/>
                  </a:ext>
                </a:extLst>
              </a:tr>
              <a:tr h="200025">
                <a:tc>
                  <a:txBody>
                    <a:bodyPr/>
                    <a:lstStyle/>
                    <a:p>
                      <a:pPr>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16.32%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87639754"/>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81243908"/>
                  </a:ext>
                </a:extLst>
              </a:tr>
            </a:tbl>
          </a:graphicData>
        </a:graphic>
      </p:graphicFrame>
    </p:spTree>
    <p:extLst>
      <p:ext uri="{BB962C8B-B14F-4D97-AF65-F5344CB8AC3E}">
        <p14:creationId xmlns:p14="http://schemas.microsoft.com/office/powerpoint/2010/main" val="14465140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78E7F88-7C42-47CF-8D9C-3D8C85722923}" type="slidenum">
              <a:rPr lang="en-GB" smtClean="0"/>
              <a:t>32</a:t>
            </a:fld>
            <a:endParaRPr lang="en-GB"/>
          </a:p>
        </p:txBody>
      </p:sp>
      <p:sp>
        <p:nvSpPr>
          <p:cNvPr id="7" name="TextBox 6"/>
          <p:cNvSpPr txBox="1"/>
          <p:nvPr/>
        </p:nvSpPr>
        <p:spPr>
          <a:xfrm>
            <a:off x="184990" y="1093679"/>
            <a:ext cx="3554672"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0" name="TextBox 9"/>
          <p:cNvSpPr txBox="1"/>
          <p:nvPr/>
        </p:nvSpPr>
        <p:spPr>
          <a:xfrm>
            <a:off x="115285" y="3432603"/>
            <a:ext cx="3624377"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15285" y="6798229"/>
            <a:ext cx="3624377"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4" y="406443"/>
            <a:ext cx="3544717"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Credoau Crefyddol </a:t>
            </a:r>
            <a:endParaRPr lang="en-GB"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385751964"/>
              </p:ext>
            </p:extLst>
          </p:nvPr>
        </p:nvGraphicFramePr>
        <p:xfrm>
          <a:off x="194945" y="1512635"/>
          <a:ext cx="6372111" cy="1707557"/>
        </p:xfrm>
        <a:graphic>
          <a:graphicData uri="http://schemas.openxmlformats.org/drawingml/2006/table">
            <a:tbl>
              <a:tblPr firstRow="1" firstCol="1" bandRow="1">
                <a:tableStyleId>{5C22544A-7EE6-4342-B048-85BDC9FD1C3A}</a:tableStyleId>
              </a:tblPr>
              <a:tblGrid>
                <a:gridCol w="802582">
                  <a:extLst>
                    <a:ext uri="{9D8B030D-6E8A-4147-A177-3AD203B41FA5}">
                      <a16:colId xmlns:a16="http://schemas.microsoft.com/office/drawing/2014/main" val="1388491380"/>
                    </a:ext>
                  </a:extLst>
                </a:gridCol>
                <a:gridCol w="498764">
                  <a:extLst>
                    <a:ext uri="{9D8B030D-6E8A-4147-A177-3AD203B41FA5}">
                      <a16:colId xmlns:a16="http://schemas.microsoft.com/office/drawing/2014/main" val="3967209976"/>
                    </a:ext>
                  </a:extLst>
                </a:gridCol>
                <a:gridCol w="344384">
                  <a:extLst>
                    <a:ext uri="{9D8B030D-6E8A-4147-A177-3AD203B41FA5}">
                      <a16:colId xmlns:a16="http://schemas.microsoft.com/office/drawing/2014/main" val="1012075797"/>
                    </a:ext>
                  </a:extLst>
                </a:gridCol>
                <a:gridCol w="486889">
                  <a:extLst>
                    <a:ext uri="{9D8B030D-6E8A-4147-A177-3AD203B41FA5}">
                      <a16:colId xmlns:a16="http://schemas.microsoft.com/office/drawing/2014/main" val="2199217706"/>
                    </a:ext>
                  </a:extLst>
                </a:gridCol>
                <a:gridCol w="320633">
                  <a:extLst>
                    <a:ext uri="{9D8B030D-6E8A-4147-A177-3AD203B41FA5}">
                      <a16:colId xmlns:a16="http://schemas.microsoft.com/office/drawing/2014/main" val="191039974"/>
                    </a:ext>
                  </a:extLst>
                </a:gridCol>
                <a:gridCol w="344385">
                  <a:extLst>
                    <a:ext uri="{9D8B030D-6E8A-4147-A177-3AD203B41FA5}">
                      <a16:colId xmlns:a16="http://schemas.microsoft.com/office/drawing/2014/main" val="4088918855"/>
                    </a:ext>
                  </a:extLst>
                </a:gridCol>
                <a:gridCol w="308758">
                  <a:extLst>
                    <a:ext uri="{9D8B030D-6E8A-4147-A177-3AD203B41FA5}">
                      <a16:colId xmlns:a16="http://schemas.microsoft.com/office/drawing/2014/main" val="3167011710"/>
                    </a:ext>
                  </a:extLst>
                </a:gridCol>
                <a:gridCol w="356260">
                  <a:extLst>
                    <a:ext uri="{9D8B030D-6E8A-4147-A177-3AD203B41FA5}">
                      <a16:colId xmlns:a16="http://schemas.microsoft.com/office/drawing/2014/main" val="863820235"/>
                    </a:ext>
                  </a:extLst>
                </a:gridCol>
                <a:gridCol w="403761">
                  <a:extLst>
                    <a:ext uri="{9D8B030D-6E8A-4147-A177-3AD203B41FA5}">
                      <a16:colId xmlns:a16="http://schemas.microsoft.com/office/drawing/2014/main" val="562011373"/>
                    </a:ext>
                  </a:extLst>
                </a:gridCol>
                <a:gridCol w="703144">
                  <a:extLst>
                    <a:ext uri="{9D8B030D-6E8A-4147-A177-3AD203B41FA5}">
                      <a16:colId xmlns:a16="http://schemas.microsoft.com/office/drawing/2014/main" val="2022104208"/>
                    </a:ext>
                  </a:extLst>
                </a:gridCol>
                <a:gridCol w="448763">
                  <a:extLst>
                    <a:ext uri="{9D8B030D-6E8A-4147-A177-3AD203B41FA5}">
                      <a16:colId xmlns:a16="http://schemas.microsoft.com/office/drawing/2014/main" val="1048596095"/>
                    </a:ext>
                  </a:extLst>
                </a:gridCol>
                <a:gridCol w="522514">
                  <a:extLst>
                    <a:ext uri="{9D8B030D-6E8A-4147-A177-3AD203B41FA5}">
                      <a16:colId xmlns:a16="http://schemas.microsoft.com/office/drawing/2014/main" val="2792090680"/>
                    </a:ext>
                  </a:extLst>
                </a:gridCol>
                <a:gridCol w="831274">
                  <a:extLst>
                    <a:ext uri="{9D8B030D-6E8A-4147-A177-3AD203B41FA5}">
                      <a16:colId xmlns:a16="http://schemas.microsoft.com/office/drawing/2014/main" val="1701807622"/>
                    </a:ext>
                  </a:extLst>
                </a:gridCol>
              </a:tblGrid>
              <a:tr h="945557">
                <a:tc>
                  <a:txBody>
                    <a:bodyPr/>
                    <a:lstStyle/>
                    <a:p>
                      <a:pPr algn="l"/>
                      <a:endParaRPr lang="en-GB" sz="1000" b="0">
                        <a:solidFill>
                          <a:schemeClr val="tx1"/>
                        </a:solidFill>
                        <a:effectLst/>
                        <a:latin typeface="Times New Roman" panose="02020603050405020304" pitchFamily="18" charset="0"/>
                      </a:endParaRPr>
                    </a:p>
                  </a:txBody>
                  <a:tcPr marL="62385" marR="62385" marT="0" marB="0" anchor="b"/>
                </a:tc>
                <a:tc>
                  <a:txBody>
                    <a:bodyPr/>
                    <a:lstStyle/>
                    <a:p>
                      <a:pPr marL="71755" marR="71755" algn="l">
                        <a:spcAft>
                          <a:spcPct val="0"/>
                        </a:spcAft>
                        <a:defRPr b="0" i="0"/>
                      </a:pPr>
                      <a:r>
                        <a:rPr lang="1106" sz="1000" b="0" dirty="0">
                          <a:solidFill>
                            <a:schemeClr val="tx1"/>
                          </a:solidFill>
                          <a:effectLst/>
                        </a:rPr>
                        <a:t>Anffyddiaeth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Bwdhaeth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Cristnogaeth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a:solidFill>
                            <a:schemeClr val="tx1"/>
                          </a:solidFill>
                          <a:effectLst/>
                        </a:rPr>
                        <a:t>Hindŵaeth</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Islam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a:solidFill>
                            <a:schemeClr val="tx1"/>
                          </a:solidFill>
                          <a:effectLst/>
                        </a:rPr>
                        <a:t>Iddewiaeth</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Jainiaeth</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a:solidFill>
                            <a:schemeClr val="tx1"/>
                          </a:solidFill>
                          <a:effectLst/>
                        </a:rPr>
                        <a:t>Sikhiaeth</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Nid wyf am ddatgelu fy Nghrefydd/fy Nghred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Arall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Heb ei Gofnodi ar yr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extLst>
                  <a:ext uri="{0D108BD9-81ED-4DB2-BD59-A6C34878D82A}">
                    <a16:rowId xmlns:a16="http://schemas.microsoft.com/office/drawing/2014/main" val="2112463243"/>
                  </a:ext>
                </a:extLst>
              </a:tr>
              <a:tr h="673507">
                <a:tc>
                  <a:txBody>
                    <a:bodyPr/>
                    <a:lstStyle/>
                    <a:p>
                      <a:pPr algn="l">
                        <a:spcAft>
                          <a:spcPct val="0"/>
                        </a:spcAft>
                        <a:defRPr b="0" i="0"/>
                      </a:pPr>
                      <a:r>
                        <a:rPr lang="1106" sz="1000" b="0" dirty="0">
                          <a:solidFill>
                            <a:schemeClr val="tx1"/>
                          </a:solidFill>
                          <a:effectLst/>
                        </a:rPr>
                        <a:t>Wedi Mynychu/</a:t>
                      </a:r>
                    </a:p>
                    <a:p>
                      <a:pPr algn="l">
                        <a:spcAft>
                          <a:spcPct val="0"/>
                        </a:spcAft>
                        <a:defRPr b="0" i="0"/>
                      </a:pPr>
                      <a:r>
                        <a:rPr lang="1106" sz="1000" b="0" dirty="0">
                          <a:solidFill>
                            <a:schemeClr val="tx1"/>
                          </a:solidFill>
                          <a:effectLst/>
                        </a:rPr>
                        <a:t>Cwblhau Cyrsiau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11,842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263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31,324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467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787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24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12,574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ct val="0"/>
                        </a:spcAft>
                        <a:defRPr b="0" i="0"/>
                      </a:pPr>
                      <a:r>
                        <a:rPr lang="1106" sz="1000" b="0">
                          <a:solidFill>
                            <a:schemeClr val="tx1"/>
                          </a:solidFill>
                          <a:effectLst/>
                        </a:rPr>
                        <a:t> </a:t>
                      </a:r>
                    </a:p>
                    <a:p>
                      <a:pPr algn="l">
                        <a:spcAft>
                          <a:spcPct val="0"/>
                        </a:spcAft>
                        <a:defRPr b="0" i="0"/>
                      </a:pPr>
                      <a:r>
                        <a:rPr lang="1106" sz="1000" b="0">
                          <a:solidFill>
                            <a:schemeClr val="tx1"/>
                          </a:solidFill>
                          <a:effectLst/>
                        </a:rPr>
                        <a:t> </a:t>
                      </a:r>
                    </a:p>
                    <a:p>
                      <a:pPr algn="l">
                        <a:spcAft>
                          <a:spcPct val="0"/>
                        </a:spcAft>
                        <a:defRPr b="0" i="0"/>
                      </a:pPr>
                      <a:r>
                        <a:rPr lang="1106" sz="1000" b="0">
                          <a:solidFill>
                            <a:schemeClr val="tx1"/>
                          </a:solidFill>
                          <a:effectLst/>
                        </a:rPr>
                        <a:t> </a:t>
                      </a:r>
                    </a:p>
                    <a:p>
                      <a:pPr algn="l">
                        <a:spcAft>
                          <a:spcPct val="0"/>
                        </a:spcAft>
                      </a:pPr>
                      <a:endParaRPr lang="en-GB" sz="1000" b="0">
                        <a:solidFill>
                          <a:schemeClr val="tx1"/>
                        </a:solidFill>
                        <a:effectLst/>
                      </a:endParaRPr>
                    </a:p>
                    <a:p>
                      <a:pPr algn="l">
                        <a:spcAft>
                          <a:spcPct val="0"/>
                        </a:spcAft>
                        <a:defRPr b="0" i="0"/>
                      </a:pPr>
                      <a:r>
                        <a:rPr lang="1106" sz="1000" b="0">
                          <a:solidFill>
                            <a:schemeClr val="tx1"/>
                          </a:solidFill>
                          <a:effectLst/>
                        </a:rPr>
                        <a:t>7,190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tc>
                <a:tc>
                  <a:txBody>
                    <a:bodyPr/>
                    <a:lstStyle/>
                    <a:p>
                      <a:pPr algn="l">
                        <a:spcAft>
                          <a:spcPct val="0"/>
                        </a:spcAft>
                        <a:defRPr b="0" i="0"/>
                      </a:pPr>
                      <a:r>
                        <a:rPr lang="1106" sz="1000" b="0">
                          <a:solidFill>
                            <a:schemeClr val="tx1"/>
                          </a:solidFill>
                          <a:effectLst/>
                        </a:rPr>
                        <a:t> </a:t>
                      </a:r>
                    </a:p>
                    <a:p>
                      <a:pPr algn="l">
                        <a:spcAft>
                          <a:spcPct val="0"/>
                        </a:spcAft>
                        <a:defRPr b="0" i="0"/>
                      </a:pPr>
                      <a:r>
                        <a:rPr lang="1106" sz="1000" b="0">
                          <a:solidFill>
                            <a:schemeClr val="tx1"/>
                          </a:solidFill>
                          <a:effectLst/>
                        </a:rPr>
                        <a:t> </a:t>
                      </a:r>
                    </a:p>
                    <a:p>
                      <a:pPr algn="l">
                        <a:spcAft>
                          <a:spcPct val="0"/>
                        </a:spcAft>
                        <a:defRPr b="0" i="0"/>
                      </a:pPr>
                      <a:r>
                        <a:rPr lang="1106" sz="1000" b="0">
                          <a:solidFill>
                            <a:schemeClr val="tx1"/>
                          </a:solidFill>
                          <a:effectLst/>
                        </a:rPr>
                        <a:t> </a:t>
                      </a:r>
                    </a:p>
                    <a:p>
                      <a:pPr algn="l">
                        <a:spcAft>
                          <a:spcPct val="0"/>
                        </a:spcAft>
                      </a:pPr>
                      <a:endParaRPr lang="en-GB" sz="1000" b="0">
                        <a:solidFill>
                          <a:schemeClr val="tx1"/>
                        </a:solidFill>
                        <a:effectLst/>
                      </a:endParaRPr>
                    </a:p>
                    <a:p>
                      <a:pPr algn="l">
                        <a:spcAft>
                          <a:spcPct val="0"/>
                        </a:spcAft>
                        <a:defRPr b="0" i="0"/>
                      </a:pPr>
                      <a:r>
                        <a:rPr lang="1106" sz="1000" b="0">
                          <a:solidFill>
                            <a:schemeClr val="tx1"/>
                          </a:solidFill>
                          <a:effectLst/>
                        </a:rPr>
                        <a:t>7,456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tc>
                <a:tc>
                  <a:txBody>
                    <a:bodyPr/>
                    <a:lstStyle/>
                    <a:p>
                      <a:pPr algn="l">
                        <a:spcAft>
                          <a:spcPct val="0"/>
                        </a:spcAft>
                        <a:defRPr b="0" i="0"/>
                      </a:pPr>
                      <a:r>
                        <a:rPr lang="1106" sz="1000" b="0" dirty="0">
                          <a:solidFill>
                            <a:schemeClr val="tx1"/>
                          </a:solidFill>
                          <a:effectLst/>
                        </a:rPr>
                        <a:t>71,961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extLst>
                  <a:ext uri="{0D108BD9-81ED-4DB2-BD59-A6C34878D82A}">
                    <a16:rowId xmlns:a16="http://schemas.microsoft.com/office/drawing/2014/main" val="213093808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9717822"/>
              </p:ext>
            </p:extLst>
          </p:nvPr>
        </p:nvGraphicFramePr>
        <p:xfrm>
          <a:off x="115286" y="3863109"/>
          <a:ext cx="4583430" cy="2381885"/>
        </p:xfrm>
        <a:graphic>
          <a:graphicData uri="http://schemas.openxmlformats.org/drawingml/2006/table">
            <a:tbl>
              <a:tblPr>
                <a:tableStyleId>{5C22544A-7EE6-4342-B048-85BDC9FD1C3A}</a:tableStyleId>
              </a:tblPr>
              <a:tblGrid>
                <a:gridCol w="2563850">
                  <a:extLst>
                    <a:ext uri="{9D8B030D-6E8A-4147-A177-3AD203B41FA5}">
                      <a16:colId xmlns:a16="http://schemas.microsoft.com/office/drawing/2014/main" val="2194079232"/>
                    </a:ext>
                  </a:extLst>
                </a:gridCol>
                <a:gridCol w="1202222">
                  <a:extLst>
                    <a:ext uri="{9D8B030D-6E8A-4147-A177-3AD203B41FA5}">
                      <a16:colId xmlns:a16="http://schemas.microsoft.com/office/drawing/2014/main" val="2201813080"/>
                    </a:ext>
                  </a:extLst>
                </a:gridCol>
                <a:gridCol w="817358">
                  <a:extLst>
                    <a:ext uri="{9D8B030D-6E8A-4147-A177-3AD203B41FA5}">
                      <a16:colId xmlns:a16="http://schemas.microsoft.com/office/drawing/2014/main" val="2226736730"/>
                    </a:ext>
                  </a:extLst>
                </a:gridCol>
              </a:tblGrid>
              <a:tr h="344170">
                <a:tc gridSpan="3">
                  <a:txBody>
                    <a:bodyPr/>
                    <a:lstStyle/>
                    <a:p>
                      <a:pPr algn="ctr">
                        <a:spcAft>
                          <a:spcPct val="0"/>
                        </a:spcAft>
                        <a:defRPr b="0" i="0"/>
                      </a:pPr>
                      <a:r>
                        <a:rPr lang="1106" sz="1000">
                          <a:effectLst/>
                        </a:rPr>
                        <a:t>Cyfrif pennau BIPHDd yn ôl Crefydd</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61128566"/>
                  </a:ext>
                </a:extLst>
              </a:tr>
              <a:tr h="344170">
                <a:tc>
                  <a:txBody>
                    <a:bodyPr/>
                    <a:lstStyle/>
                    <a:p>
                      <a:pPr>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59124825"/>
                  </a:ext>
                </a:extLst>
              </a:tr>
              <a:tr h="261620">
                <a:tc>
                  <a:txBody>
                    <a:bodyPr/>
                    <a:lstStyle/>
                    <a:p>
                      <a:pPr>
                        <a:spcAft>
                          <a:spcPct val="0"/>
                        </a:spcAft>
                        <a:defRPr b="0" i="0"/>
                      </a:pPr>
                      <a:r>
                        <a:rPr lang="1106" sz="1000" dirty="0">
                          <a:effectLst/>
                        </a:rPr>
                        <a:t>Anffyddiaeth</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97917514"/>
                  </a:ext>
                </a:extLst>
              </a:tr>
              <a:tr h="259715">
                <a:tc>
                  <a:txBody>
                    <a:bodyPr/>
                    <a:lstStyle/>
                    <a:p>
                      <a:pPr>
                        <a:spcAft>
                          <a:spcPct val="0"/>
                        </a:spcAft>
                        <a:defRPr b="0" i="0"/>
                      </a:pPr>
                      <a:r>
                        <a:rPr lang="1106" sz="1000" dirty="0">
                          <a:effectLst/>
                        </a:rPr>
                        <a:t>Cristnogaeth</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13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44.83%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5206357"/>
                  </a:ext>
                </a:extLst>
              </a:tr>
              <a:tr h="198120">
                <a:tc>
                  <a:txBody>
                    <a:bodyPr/>
                    <a:lstStyle/>
                    <a:p>
                      <a:pPr>
                        <a:spcAft>
                          <a:spcPct val="0"/>
                        </a:spcAft>
                        <a:defRPr b="0" i="0"/>
                      </a:pPr>
                      <a:r>
                        <a:rPr lang="1106" sz="1000" dirty="0">
                          <a:effectLst/>
                        </a:rPr>
                        <a:t>Islam</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3.45%</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13541189"/>
                  </a:ext>
                </a:extLst>
              </a:tr>
              <a:tr h="198120">
                <a:tc>
                  <a:txBody>
                    <a:bodyPr/>
                    <a:lstStyle/>
                    <a:p>
                      <a:pPr>
                        <a:spcAft>
                          <a:spcPct val="0"/>
                        </a:spcAft>
                        <a:defRPr b="0" i="0"/>
                      </a:pPr>
                      <a:r>
                        <a:rPr lang="1106" sz="1000" dirty="0">
                          <a:effectLst/>
                        </a:rPr>
                        <a:t>Arall</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69435958"/>
                  </a:ext>
                </a:extLst>
              </a:tr>
              <a:tr h="360680">
                <a:tc>
                  <a:txBody>
                    <a:bodyPr/>
                    <a:lstStyle/>
                    <a:p>
                      <a:pPr>
                        <a:spcAft>
                          <a:spcPct val="0"/>
                        </a:spcAft>
                        <a:defRPr b="0" i="0"/>
                      </a:pPr>
                      <a:r>
                        <a:rPr lang="1106" sz="1000" dirty="0">
                          <a:effectLst/>
                        </a:rPr>
                        <a:t>Nid wyf am ddatgelu fy Nghrefydd/fy Nghred</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17.24%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13022255"/>
                  </a:ext>
                </a:extLst>
              </a:tr>
              <a:tr h="201295">
                <a:tc>
                  <a:txBody>
                    <a:bodyPr/>
                    <a:lstStyle/>
                    <a:p>
                      <a:pPr>
                        <a:spcAft>
                          <a:spcPct val="0"/>
                        </a:spcAft>
                        <a:defRPr b="0" i="0"/>
                      </a:pPr>
                      <a:r>
                        <a:rPr lang="1106" sz="1000" dirty="0">
                          <a:effectLst/>
                        </a:rPr>
                        <a:t>Heb ei Gofnodi ar yr ESR</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20.69%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8055145"/>
                  </a:ext>
                </a:extLst>
              </a:tr>
              <a:tr h="213995">
                <a:tc>
                  <a:txBody>
                    <a:bodyPr/>
                    <a:lstStyle/>
                    <a:p>
                      <a:pPr>
                        <a:spcAft>
                          <a:spcPct val="0"/>
                        </a:spcAft>
                        <a:defRPr b="0" i="0"/>
                      </a:pPr>
                      <a:r>
                        <a:rPr lang="1106" sz="1000" dirty="0">
                          <a:effectLst/>
                        </a:rPr>
                        <a:t>Cyfanswm</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6169354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1277343"/>
              </p:ext>
            </p:extLst>
          </p:nvPr>
        </p:nvGraphicFramePr>
        <p:xfrm>
          <a:off x="115286" y="7247707"/>
          <a:ext cx="5262245" cy="2219325"/>
        </p:xfrm>
        <a:graphic>
          <a:graphicData uri="http://schemas.openxmlformats.org/drawingml/2006/table">
            <a:tbl>
              <a:tblPr>
                <a:tableStyleId>{5C22544A-7EE6-4342-B048-85BDC9FD1C3A}</a:tableStyleId>
              </a:tblPr>
              <a:tblGrid>
                <a:gridCol w="2910556">
                  <a:extLst>
                    <a:ext uri="{9D8B030D-6E8A-4147-A177-3AD203B41FA5}">
                      <a16:colId xmlns:a16="http://schemas.microsoft.com/office/drawing/2014/main" val="4036955337"/>
                    </a:ext>
                  </a:extLst>
                </a:gridCol>
                <a:gridCol w="1253006">
                  <a:extLst>
                    <a:ext uri="{9D8B030D-6E8A-4147-A177-3AD203B41FA5}">
                      <a16:colId xmlns:a16="http://schemas.microsoft.com/office/drawing/2014/main" val="2048856029"/>
                    </a:ext>
                  </a:extLst>
                </a:gridCol>
                <a:gridCol w="1098683">
                  <a:extLst>
                    <a:ext uri="{9D8B030D-6E8A-4147-A177-3AD203B41FA5}">
                      <a16:colId xmlns:a16="http://schemas.microsoft.com/office/drawing/2014/main" val="468687171"/>
                    </a:ext>
                  </a:extLst>
                </a:gridCol>
              </a:tblGrid>
              <a:tr h="256540">
                <a:tc gridSpan="3">
                  <a:txBody>
                    <a:bodyPr/>
                    <a:lstStyle/>
                    <a:p>
                      <a:pPr algn="ctr">
                        <a:spcAft>
                          <a:spcPct val="0"/>
                        </a:spcAft>
                        <a:defRPr b="0" i="0"/>
                      </a:pPr>
                      <a:r>
                        <a:rPr lang="1106" sz="1000">
                          <a:effectLst/>
                        </a:rPr>
                        <a:t>Cyfrif pennau BIPHDd yn ôl Crefydd</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11660899"/>
                  </a:ext>
                </a:extLst>
              </a:tr>
              <a:tr h="256540">
                <a:tc>
                  <a:txBody>
                    <a:bodyPr/>
                    <a:lstStyle/>
                    <a:p>
                      <a:pPr>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14349382"/>
                  </a:ext>
                </a:extLst>
              </a:tr>
              <a:tr h="235585">
                <a:tc>
                  <a:txBody>
                    <a:bodyPr/>
                    <a:lstStyle/>
                    <a:p>
                      <a:pPr>
                        <a:spcAft>
                          <a:spcPct val="0"/>
                        </a:spcAft>
                        <a:defRPr b="0" i="0"/>
                      </a:pPr>
                      <a:r>
                        <a:rPr lang="1106" sz="1000" dirty="0">
                          <a:effectLst/>
                        </a:rPr>
                        <a:t>Anffyddiaeth</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21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16.67%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03361748"/>
                  </a:ext>
                </a:extLst>
              </a:tr>
              <a:tr h="193040">
                <a:tc>
                  <a:txBody>
                    <a:bodyPr/>
                    <a:lstStyle/>
                    <a:p>
                      <a:pPr>
                        <a:spcAft>
                          <a:spcPct val="0"/>
                        </a:spcAft>
                        <a:defRPr b="0" i="0"/>
                      </a:pPr>
                      <a:r>
                        <a:rPr lang="1106" sz="1000" dirty="0">
                          <a:effectLst/>
                        </a:rPr>
                        <a:t>Cristnogaeth</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46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36.51%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89403852"/>
                  </a:ext>
                </a:extLst>
              </a:tr>
              <a:tr h="193040">
                <a:tc>
                  <a:txBody>
                    <a:bodyPr/>
                    <a:lstStyle/>
                    <a:p>
                      <a:pPr>
                        <a:spcAft>
                          <a:spcPct val="0"/>
                        </a:spcAft>
                        <a:defRPr b="0" i="0"/>
                      </a:pPr>
                      <a:r>
                        <a:rPr lang="1106" sz="1000">
                          <a:effectLst/>
                        </a:rPr>
                        <a:t>Bwdhaeth</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2.38%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15917304"/>
                  </a:ext>
                </a:extLst>
              </a:tr>
              <a:tr h="193040">
                <a:tc>
                  <a:txBody>
                    <a:bodyPr/>
                    <a:lstStyle/>
                    <a:p>
                      <a:pPr>
                        <a:spcAft>
                          <a:spcPct val="0"/>
                        </a:spcAft>
                        <a:defRPr b="0" i="0"/>
                      </a:pPr>
                      <a:r>
                        <a:rPr lang="1106" sz="1000" dirty="0">
                          <a:effectLst/>
                        </a:rPr>
                        <a:t>Hindŵaeth</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0.79%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25469655"/>
                  </a:ext>
                </a:extLst>
              </a:tr>
              <a:tr h="208915">
                <a:tc>
                  <a:txBody>
                    <a:bodyPr/>
                    <a:lstStyle/>
                    <a:p>
                      <a:pPr>
                        <a:spcAft>
                          <a:spcPct val="0"/>
                        </a:spcAft>
                        <a:defRPr b="0" i="0"/>
                      </a:pPr>
                      <a:r>
                        <a:rPr lang="1106" sz="1000" dirty="0">
                          <a:effectLst/>
                        </a:rPr>
                        <a:t>Arall</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8.73%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50201385"/>
                  </a:ext>
                </a:extLst>
              </a:tr>
              <a:tr h="268605">
                <a:tc>
                  <a:txBody>
                    <a:bodyPr/>
                    <a:lstStyle/>
                    <a:p>
                      <a:pPr>
                        <a:spcAft>
                          <a:spcPct val="0"/>
                        </a:spcAft>
                        <a:defRPr b="0" i="0"/>
                      </a:pPr>
                      <a:r>
                        <a:rPr lang="1106" sz="1000" dirty="0">
                          <a:effectLst/>
                        </a:rPr>
                        <a:t>Nid wyf am ddatgelu fy Nghrefydd/fy Nghred</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24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19.05%</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80420324"/>
                  </a:ext>
                </a:extLst>
              </a:tr>
              <a:tr h="227965">
                <a:tc>
                  <a:txBody>
                    <a:bodyPr/>
                    <a:lstStyle/>
                    <a:p>
                      <a:pPr>
                        <a:spcAft>
                          <a:spcPct val="0"/>
                        </a:spcAft>
                        <a:defRPr b="0" i="0"/>
                      </a:pPr>
                      <a:r>
                        <a:rPr lang="1106" sz="1000">
                          <a:effectLst/>
                        </a:rPr>
                        <a:t>Heb ei Gofnodi ar yr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20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15.87%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38131280"/>
                  </a:ext>
                </a:extLst>
              </a:tr>
              <a:tr h="186055">
                <a:tc>
                  <a:txBody>
                    <a:bodyPr/>
                    <a:lstStyle/>
                    <a:p>
                      <a:pPr>
                        <a:spcAft>
                          <a:spcPct val="0"/>
                        </a:spcAft>
                        <a:defRPr b="0" i="0"/>
                      </a:pPr>
                      <a:r>
                        <a:rPr lang="1106" sz="1000" dirty="0">
                          <a:effectLst/>
                        </a:rPr>
                        <a:t>Cyfanswm</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ct val="0"/>
                        </a:spcAft>
                        <a:defRPr b="0" i="0"/>
                      </a:pPr>
                      <a:r>
                        <a:rPr lang="1106"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42176030"/>
                  </a:ext>
                </a:extLst>
              </a:tr>
            </a:tbl>
          </a:graphicData>
        </a:graphic>
      </p:graphicFrame>
    </p:spTree>
    <p:extLst>
      <p:ext uri="{BB962C8B-B14F-4D97-AF65-F5344CB8AC3E}">
        <p14:creationId xmlns:p14="http://schemas.microsoft.com/office/powerpoint/2010/main" val="300984281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9F4799B4-A0ED-4D4C-85F1-E9FEB81C32FB}" type="slidenum">
              <a:rPr lang="en-GB" smtClean="0"/>
              <a:t>33</a:t>
            </a:fld>
            <a:endParaRPr lang="en-GB"/>
          </a:p>
        </p:txBody>
      </p:sp>
      <p:sp>
        <p:nvSpPr>
          <p:cNvPr id="7" name="TextBox 6"/>
          <p:cNvSpPr txBox="1"/>
          <p:nvPr/>
        </p:nvSpPr>
        <p:spPr>
          <a:xfrm>
            <a:off x="184990" y="1093679"/>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Achosion Cysylltiadau â Chyflogeion</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Credoau Crefyddol </a:t>
            </a:r>
            <a:endParaRPr lang="en-GB" dirty="0">
              <a:solidFill>
                <a:schemeClr val="bg1"/>
              </a:solidFill>
            </a:endParaRPr>
          </a:p>
        </p:txBody>
      </p:sp>
      <p:sp>
        <p:nvSpPr>
          <p:cNvPr id="6" name="TextBox 5"/>
          <p:cNvSpPr txBox="1"/>
          <p:nvPr/>
        </p:nvSpPr>
        <p:spPr>
          <a:xfrm>
            <a:off x="184990" y="1682323"/>
            <a:ext cx="6093502" cy="4524315"/>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Cristnogion yw’r grŵp mwyaf o hyd o blith y rheiny sy’n nodi eu bod yn arddel crefydd, sy’n mynegi cwyn gyflogaeth (44.83%) ac sy’n destun gweithdrefnau disgyblu (36.51%). Nid yw hyn yn syndod o ystyried bod mwyafrif cyflogeion y Bwrdd Iechyd yn arddel hunaniaeth Gristnogol (41.04%).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O ganlyniad i’r gostyngiad yn nifer y staff a gyflwynodd gŵyn gyflogaeth o gymharu â’r flwyddyn flaenorol, mae’r ffigurau’n cyfateb i ostyngiad o 30 o unigolion eleni.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canran yr Anffyddwyr a gyflwynodd gŵyn gyflogaeth wedi gostwng am yr ail flwyddyn yn olynol i 6.90% o 8.33% yn y flwyddyn flaenorol a 15.94% yn 2018-19.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nifer y cyflogeion sy’n arddel Anffyddiaeth ac a fu’n destun gweithdrefnau disgyblu wedi cynyddu o 15 o achosion y llynedd i 21 o achosion eleni.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Bwdhyddion a Hindŵiaid yn cyfrif am 3.17% o’r holl achosion disgyblu ar gyfer eleni. Er bod hyn yn gyfwerth â chynnydd o dri achos i bedwar achos, mae’r canrannau’n dal i fod yn uwch na phroffil y Bwrdd Iechyd, sef 0.88% o’u cyfuno.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Am y bedwaredd flwyddyn yn olynol, ni chyflwynwyd unrhyw gŵynion cyflogaeth gan y rheiny sy’n arddel hunaniaeth Fwdhaidd, Hindŵaidd, Fwslimaidd, Iddewig neu Sikhaidd. Nid yw hyn yn syndod o ystyried bod y crefyddau hyn yn cyfrif am ganran bach yn unig o weithlu’r Bwrdd Iechyd (0.93% o’u cyfuno).</a:t>
            </a:r>
          </a:p>
          <a:p>
            <a:pPr>
              <a:defRPr b="0" i="0"/>
            </a:pPr>
            <a:r>
              <a:rPr lang="1106" sz="1200" dirty="0">
                <a:latin typeface="Arial" panose="020B0604020202020204" pitchFamily="34" charset="0"/>
                <a:cs typeface="Arial" panose="020B0604020202020204" pitchFamily="34" charset="0"/>
              </a:rPr>
              <a:t>Yn yr un modd, ni chafwyd unrhyw achosion disgyblu ar gyfer y rheiny sy’n arddel crefydd Islam, Iddewiaeth neu Sikhiaeth, a hynny am y bedwaredd flwyddyn yn olyno</a:t>
            </a:r>
            <a:r>
              <a:rPr lang="en-GB" sz="1200" dirty="0">
                <a:latin typeface="Arial" panose="020B0604020202020204" pitchFamily="34" charset="0"/>
                <a:cs typeface="Arial" panose="020B0604020202020204" pitchFamily="34" charset="0"/>
              </a:rPr>
              <a:t>l</a:t>
            </a:r>
            <a:r>
              <a:rPr lang="1106"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1306238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E870AFEB-EFB0-4EB5-A3A0-9903BCAFCA0E}" type="slidenum">
              <a:rPr lang="en-GB" smtClean="0"/>
              <a:t>34</a:t>
            </a:fld>
            <a:endParaRPr lang="en-GB"/>
          </a:p>
        </p:txBody>
      </p:sp>
      <p:sp>
        <p:nvSpPr>
          <p:cNvPr id="5" name="Rectangle 4"/>
          <p:cNvSpPr/>
          <p:nvPr/>
        </p:nvSpPr>
        <p:spPr>
          <a:xfrm>
            <a:off x="1996304" y="2048885"/>
            <a:ext cx="2865393" cy="1311951"/>
          </a:xfrm>
          <a:prstGeom prst="rect">
            <a:avLst/>
          </a:prstGeom>
          <a:noFill/>
        </p:spPr>
        <p:txBody>
          <a:bodyPr wrap="none">
            <a:spAutoFit/>
          </a:bodyPr>
          <a:lstStyle/>
          <a:p>
            <a:pPr algn="ctr">
              <a:defRPr b="0" i="0"/>
            </a:pPr>
            <a:r>
              <a:rPr lang="1106" sz="4000" b="1" dirty="0"/>
              <a:t>Adran 7</a:t>
            </a:r>
          </a:p>
          <a:p>
            <a:pPr algn="ctr">
              <a:defRPr b="0" i="0"/>
            </a:pPr>
            <a:r>
              <a:rPr lang="1106" sz="4000" b="1" dirty="0"/>
              <a:t>Ethnigrwydd</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28370228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4EF84DA3-5C39-4DE0-85BE-6C1E123AB4FC}" type="slidenum">
              <a:rPr lang="en-GB" smtClean="0"/>
              <a:t>35</a:t>
            </a:fld>
            <a:endParaRPr lang="en-GB" dirty="0"/>
          </a:p>
        </p:txBody>
      </p:sp>
      <p:sp>
        <p:nvSpPr>
          <p:cNvPr id="10" name="TextBox 9"/>
          <p:cNvSpPr txBox="1"/>
          <p:nvPr/>
        </p:nvSpPr>
        <p:spPr>
          <a:xfrm>
            <a:off x="105051" y="797615"/>
            <a:ext cx="6597877" cy="1277273"/>
          </a:xfrm>
          <a:prstGeom prst="rect">
            <a:avLst/>
          </a:prstGeom>
          <a:solidFill>
            <a:schemeClr val="bg2"/>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Yng ngwanwyn 2020, daeth tystiolaeth i’r amlwg ynghylch y modd yr oedd COVID-19 yn effeithio ar unigolion o gymunedau Pobl Dduon ac Asiaidd a Lleiafrifoedd Ethnig. Roedd Cadeirydd y Bwrdd Iechyd, Maria Battle, am fynd ati i amlygu ymrwymiad i’n gweithlu a’r amrywiaeth eang o ran ffydd a diwylliannau trwy sefydlu Grŵp Cynghori Pobl Dduon ac Asiaidd a Lleiafrifoedd Ethnig, a fyddai’n adrodd yn uniongyrchol i’r Bwrdd. Er mwyn annog ymgysylltiad gan y gweithlu, penodwyd dau Is-gadeirydd – Mr Baba Gana a Mr Hashim Samir, y ddau ohonynt â swydd Ymgynghorydd yn y bwrdd Iechyd ac yn gynrychioliadol o’r gweithlu o Bobl Dduon ac Asiaidd a Lleiafrifoedd Ethnig. </a:t>
            </a:r>
          </a:p>
        </p:txBody>
      </p:sp>
      <p:sp>
        <p:nvSpPr>
          <p:cNvPr id="7" name="TextBox 6"/>
          <p:cNvSpPr txBox="1"/>
          <p:nvPr/>
        </p:nvSpPr>
        <p:spPr>
          <a:xfrm>
            <a:off x="105053" y="2299675"/>
            <a:ext cx="1995913" cy="2800767"/>
          </a:xfrm>
          <a:prstGeom prst="rect">
            <a:avLst/>
          </a:prstGeom>
          <a:solidFill>
            <a:schemeClr val="accent1">
              <a:lumMod val="40000"/>
              <a:lumOff val="60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Sicrhaodd ymrwymiad</a:t>
            </a:r>
            <a:r>
              <a:rPr lang="en-GB" sz="1100" dirty="0">
                <a:latin typeface="Arial" panose="020B0604020202020204" pitchFamily="34" charset="0"/>
                <a:cs typeface="Arial" panose="020B0604020202020204" pitchFamily="34" charset="0"/>
              </a:rPr>
              <a:t> y</a:t>
            </a:r>
            <a:r>
              <a:rPr lang="1106" sz="1100" dirty="0">
                <a:latin typeface="Arial" panose="020B0604020202020204" pitchFamily="34" charset="0"/>
                <a:cs typeface="Arial" panose="020B0604020202020204" pitchFamily="34" charset="0"/>
              </a:rPr>
              <a:t> Cadeirydd i weithredu fod fforwm yn cae</a:t>
            </a:r>
            <a:r>
              <a:rPr lang="en-GB" sz="1100" dirty="0">
                <a:latin typeface="Arial" panose="020B0604020202020204" pitchFamily="34" charset="0"/>
                <a:cs typeface="Arial" panose="020B0604020202020204" pitchFamily="34" charset="0"/>
              </a:rPr>
              <a:t>l</a:t>
            </a:r>
            <a:r>
              <a:rPr lang="1106" sz="1100" dirty="0">
                <a:latin typeface="Arial" panose="020B0604020202020204" pitchFamily="34" charset="0"/>
                <a:cs typeface="Arial" panose="020B0604020202020204" pitchFamily="34" charset="0"/>
              </a:rPr>
              <a:t> ei sefydlu i wrando ar leisiau ac adborth gan y staff, ac </a:t>
            </a:r>
            <a:r>
              <a:rPr lang="en-GB" sz="1100" dirty="0">
                <a:latin typeface="Arial" panose="020B0604020202020204" pitchFamily="34" charset="0"/>
                <a:cs typeface="Arial" panose="020B0604020202020204" pitchFamily="34" charset="0"/>
              </a:rPr>
              <a:t>er </a:t>
            </a:r>
            <a:r>
              <a:rPr lang="en-GB" sz="1100" dirty="0" err="1">
                <a:latin typeface="Arial" panose="020B0604020202020204" pitchFamily="34" charset="0"/>
                <a:cs typeface="Arial" panose="020B0604020202020204" pitchFamily="34" charset="0"/>
              </a:rPr>
              <a:t>mwyn</a:t>
            </a:r>
            <a:r>
              <a:rPr lang="en-GB" sz="1100" dirty="0">
                <a:latin typeface="Arial" panose="020B0604020202020204" pitchFamily="34" charset="0"/>
                <a:cs typeface="Arial" panose="020B0604020202020204" pitchFamily="34" charset="0"/>
              </a:rPr>
              <a:t> g</a:t>
            </a:r>
            <a:r>
              <a:rPr lang="1106" sz="1100" dirty="0">
                <a:latin typeface="Arial" panose="020B0604020202020204" pitchFamily="34" charset="0"/>
                <a:cs typeface="Arial" panose="020B0604020202020204" pitchFamily="34" charset="0"/>
              </a:rPr>
              <a:t>allu cydweithio i ymateb i’w hanghenion. Mae adroddiadau diweddaru ar weithgarwch y Grŵp Cynghori ar agenda pob cyfarfod Bwrdd, </a:t>
            </a:r>
            <a:r>
              <a:rPr lang="en-GB" sz="1100" dirty="0" err="1">
                <a:latin typeface="Arial" panose="020B0604020202020204" pitchFamily="34" charset="0"/>
                <a:cs typeface="Arial" panose="020B0604020202020204" pitchFamily="34" charset="0"/>
              </a:rPr>
              <a:t>sy</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n sicrhau bod gwaith y grŵp yn weladwy i Fwrdd ehangach yr Aelodau Annibynnol a’r Tîm Gweithredol, a’u bod yn deall y gwaith hwnnw. </a:t>
            </a:r>
          </a:p>
        </p:txBody>
      </p:sp>
      <p:sp>
        <p:nvSpPr>
          <p:cNvPr id="11" name="TextBox 10"/>
          <p:cNvSpPr txBox="1"/>
          <p:nvPr/>
        </p:nvSpPr>
        <p:spPr>
          <a:xfrm>
            <a:off x="2189253" y="2305855"/>
            <a:ext cx="2543720" cy="2800767"/>
          </a:xfrm>
          <a:prstGeom prst="rect">
            <a:avLst/>
          </a:prstGeom>
          <a:solidFill>
            <a:schemeClr val="bg1">
              <a:lumMod val="9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Ysgrifennodd y Cadeirydd neges bersonol i bob aelod staff a oedd wedi nodi bod ei ethnigrwydd yn perthyn i grŵp lleiafrif ethnig, i’w wahodd i gymryd rhan mewn Rhwydwaith Staff. Mae dros 75 </a:t>
            </a:r>
            <a:r>
              <a:rPr lang="en-GB" sz="1100" dirty="0">
                <a:latin typeface="Arial" panose="020B0604020202020204" pitchFamily="34" charset="0"/>
                <a:cs typeface="Arial" panose="020B0604020202020204" pitchFamily="34" charset="0"/>
              </a:rPr>
              <a:t>o </a:t>
            </a:r>
            <a:r>
              <a:rPr lang="1106" sz="1100" dirty="0">
                <a:latin typeface="Arial" panose="020B0604020202020204" pitchFamily="34" charset="0"/>
                <a:cs typeface="Arial" panose="020B0604020202020204" pitchFamily="34" charset="0"/>
              </a:rPr>
              <a:t>aelod</a:t>
            </a:r>
            <a:r>
              <a:rPr lang="en-GB" sz="1100" dirty="0">
                <a:latin typeface="Arial" panose="020B0604020202020204" pitchFamily="34" charset="0"/>
                <a:cs typeface="Arial" panose="020B0604020202020204" pitchFamily="34" charset="0"/>
              </a:rPr>
              <a:t>au</a:t>
            </a:r>
            <a:r>
              <a:rPr lang="1106" sz="1100" dirty="0">
                <a:latin typeface="Arial" panose="020B0604020202020204" pitchFamily="34" charset="0"/>
                <a:cs typeface="Arial" panose="020B0604020202020204" pitchFamily="34" charset="0"/>
              </a:rPr>
              <a:t> o staff wedi cofrestru, a bydd y Rhwydwaith yn cael ei lansio’n swyddogol ar 7 Mehefin 2021. Yn ystod y naw mis diwethaf, mae aelodau’r Rhwydwaith wedi cael cyfle i gymryd rhan mewn proses i greu fideo i hyrwyddo gwerthoedd y Bwrdd Iechyd a siarad yn erbyn rhagfarn ddiarwybod, ac fe’u gwahoddwyd i gyfrannu at grwpiau gorchwyl a gorffen. </a:t>
            </a:r>
          </a:p>
        </p:txBody>
      </p:sp>
      <p:sp>
        <p:nvSpPr>
          <p:cNvPr id="12" name="TextBox 11"/>
          <p:cNvSpPr txBox="1"/>
          <p:nvPr/>
        </p:nvSpPr>
        <p:spPr>
          <a:xfrm>
            <a:off x="105052" y="5231152"/>
            <a:ext cx="6483693" cy="1601800"/>
          </a:xfrm>
          <a:prstGeom prst="rect">
            <a:avLst/>
          </a:prstGeom>
          <a:solidFill>
            <a:schemeClr val="bg1">
              <a:lumMod val="8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Defnyddiodd y Grŵp Cynghori dystiolaeth genedlaethol a ddangosai effaith y pandemig a’r modd y mae wedi effeithio’n anghymesur ar staff Du ac Asiaidd a staff o Leiafrifoedd Ethnig ledled y GIG ac mewn cymunedau ehangach. Aeth y Grŵp Cynghori ati i adolygu hyn ochr yn ochr ag Adroddiad Cydraddoldeb yn y Gweithlu 2020, a hynny er mwyn cael gwell dealltwriaeth o broffil ein gweithlu ein hunain. Ysgogodd hyn drafodaeth fanwl, a sylweddolwyd bod gennym fylchau data ac, yn fwyaf pwysig, ymrwymiad i gynnal dadansoddiadau ychwanegol o ddata’r gweithlu i gyfoethogi ein dealltwriaeth. Aeth Tîm y Gweithlu ati hefyd i lywio ymdrech o’r newydd i annog aelodau staff i gofnodi eu hethnigrwydd yn y Cofnod Staff Electronig, a hynny trwy ysgrifennu at yr holl staff nad oedd eisoes wedi gwneud hynny. </a:t>
            </a:r>
          </a:p>
        </p:txBody>
      </p:sp>
      <p:sp>
        <p:nvSpPr>
          <p:cNvPr id="13" name="TextBox 12"/>
          <p:cNvSpPr txBox="1"/>
          <p:nvPr/>
        </p:nvSpPr>
        <p:spPr>
          <a:xfrm>
            <a:off x="105052" y="6964716"/>
            <a:ext cx="2565959" cy="2292935"/>
          </a:xfrm>
          <a:prstGeom prst="rect">
            <a:avLst/>
          </a:prstGeom>
          <a:solidFill>
            <a:schemeClr val="tx2">
              <a:lumMod val="20000"/>
              <a:lumOff val="80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Datblygwyd “Grŵp Gorchwyl a Gorffen ar Fwlio ac Aflonyddu yn y Grŵp Ethnig BAME” i gwmpasu nifer o faterion sy’n ymwneud â rheoli Bwlio ac Aflonyddu yn y Bwrdd Iechyd yn y grŵp ethnig BAME.</a:t>
            </a:r>
          </a:p>
          <a:p>
            <a:pPr>
              <a:defRPr b="0" i="0"/>
            </a:pPr>
            <a:r>
              <a:rPr lang="1106" sz="1100" dirty="0">
                <a:latin typeface="Arial" panose="020B0604020202020204" pitchFamily="34" charset="0"/>
                <a:cs typeface="Arial" panose="020B0604020202020204" pitchFamily="34" charset="0"/>
              </a:rPr>
              <a:t>Er bod y proffesiynau Meddygol a Nyrsio yn cynnwys cyfran uwch o staff Duon ac Asiaidd ac o Leiafrifoedd Ethnig, mae’r Grŵp Cynghori hefyd wedi estyn allan i staff sy’n gweithio ledled holl dimau ac adrannau’r Bwrdd Iechyd. </a:t>
            </a:r>
          </a:p>
        </p:txBody>
      </p:sp>
      <p:sp>
        <p:nvSpPr>
          <p:cNvPr id="15" name="TextBox 14"/>
          <p:cNvSpPr txBox="1"/>
          <p:nvPr/>
        </p:nvSpPr>
        <p:spPr>
          <a:xfrm>
            <a:off x="109611" y="325835"/>
            <a:ext cx="4077377"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Ethnigrwydd</a:t>
            </a:r>
            <a:endParaRPr lang="en-GB" dirty="0">
              <a:solidFill>
                <a:schemeClr val="bg1"/>
              </a:solidFill>
            </a:endParaRPr>
          </a:p>
        </p:txBody>
      </p:sp>
      <p:sp>
        <p:nvSpPr>
          <p:cNvPr id="16" name="TextBox 15"/>
          <p:cNvSpPr txBox="1"/>
          <p:nvPr/>
        </p:nvSpPr>
        <p:spPr>
          <a:xfrm>
            <a:off x="4809228" y="2305429"/>
            <a:ext cx="1893701" cy="2631490"/>
          </a:xfrm>
          <a:prstGeom prst="rect">
            <a:avLst/>
          </a:prstGeom>
          <a:solidFill>
            <a:schemeClr val="accent3"/>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Sefydlwyd Grŵp Gorchwyl a Gorffen Bwlio ac Aflonyddu mewn Grwpiau Pobl Dduon ac Asiaidd a Lleiafrifoedd Ethnig. Mae’r aelodaeth yn cynnwys staff allweddol i gefnogi’r agenda hon, ynghyd â chynrychiolaeth o bob un o’r grwpiau staff. Cytunwyd ar y cylch gorchwyl, a chynhelir cyfarfodydd rheolaidd. Rhennir cofnodion y cyfarfodydd â’r Grŵp Cynghori BAME.</a:t>
            </a:r>
          </a:p>
        </p:txBody>
      </p:sp>
      <p:sp>
        <p:nvSpPr>
          <p:cNvPr id="17" name="TextBox 16"/>
          <p:cNvSpPr txBox="1"/>
          <p:nvPr/>
        </p:nvSpPr>
        <p:spPr>
          <a:xfrm>
            <a:off x="2755233" y="6964716"/>
            <a:ext cx="3833512" cy="2308324"/>
          </a:xfrm>
          <a:prstGeom prst="rect">
            <a:avLst/>
          </a:prstGeom>
          <a:solidFill>
            <a:schemeClr val="accent1">
              <a:lumMod val="40000"/>
              <a:lumOff val="60000"/>
            </a:schemeClr>
          </a:solidFill>
          <a:ln>
            <a:solidFill>
              <a:schemeClr val="tx1"/>
            </a:solidFill>
            <a:prstDash val="sysDot"/>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Yn ystod y pandemig, cafodd manylion am weminarau’n ymwneud â chymunedau Pobl Dduon ac Asiaidd a Lleiafrifoedd Ethnig (e.e. y nifer a oedd yn cael eu brechu, anghydraddoldebau iechyd) eu rhannu â’r staff, ac roedd adborth y staff yn eithriadol o gadarnhaol. Gwahoddwyd y staff i fynd i gynhadledd ar Hil, Gwrth-hiliaeth a Chroestoriadoldeb, wedi’i </a:t>
            </a:r>
            <a:r>
              <a:rPr lang="en-GB" sz="1200" dirty="0" err="1">
                <a:latin typeface="Arial" panose="020B0604020202020204" pitchFamily="34" charset="0"/>
                <a:cs typeface="Arial" panose="020B0604020202020204" pitchFamily="34" charset="0"/>
              </a:rPr>
              <a:t>th</a:t>
            </a:r>
            <a:r>
              <a:rPr lang="1106" sz="1200" dirty="0">
                <a:latin typeface="Arial" panose="020B0604020202020204" pitchFamily="34" charset="0"/>
                <a:cs typeface="Arial" panose="020B0604020202020204" pitchFamily="34" charset="0"/>
              </a:rPr>
              <a:t>refnu gan EYST. Yn y cyfnod adrodd nesaf, bydd Race Equality First yn </a:t>
            </a:r>
            <a:r>
              <a:rPr lang="en-GB" sz="1200" dirty="0" err="1">
                <a:latin typeface="Arial" panose="020B0604020202020204" pitchFamily="34" charset="0"/>
                <a:cs typeface="Arial" panose="020B0604020202020204" pitchFamily="34" charset="0"/>
              </a:rPr>
              <a:t>darparu</a:t>
            </a:r>
            <a:r>
              <a:rPr lang="1106" sz="1200" dirty="0">
                <a:latin typeface="Arial" panose="020B0604020202020204" pitchFamily="34" charset="0"/>
                <a:cs typeface="Arial" panose="020B0604020202020204" pitchFamily="34" charset="0"/>
              </a:rPr>
              <a:t> hyfforddiant ar ‘Y modd i ddarparu gofal sy’n ddiwylliannol briodol’, ac mae hyfforddiant ar fod yn wyliwr gweithredol yn </a:t>
            </a:r>
            <a:r>
              <a:rPr lang="en-GB" sz="1200" dirty="0" err="1">
                <a:latin typeface="Arial" panose="020B0604020202020204" pitchFamily="34" charset="0"/>
                <a:cs typeface="Arial" panose="020B0604020202020204" pitchFamily="34" charset="0"/>
              </a:rPr>
              <a:t>yr</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arfaeth</a:t>
            </a:r>
            <a:r>
              <a:rPr lang="1106"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08454145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181080" y="2932117"/>
            <a:ext cx="2463334" cy="2616101"/>
          </a:xfrm>
          <a:prstGeom prst="rect">
            <a:avLst/>
          </a:prstGeom>
          <a:solidFill>
            <a:schemeClr val="bg1">
              <a:lumMod val="85000"/>
            </a:schemeClr>
          </a:solidFill>
          <a:ln>
            <a:noFill/>
            <a:prstDash val="sysDash"/>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Mae’r prosiectau sydd ar y gweill yn cynnwys: </a:t>
            </a:r>
          </a:p>
          <a:p>
            <a:pPr lvl="0"/>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Rhaglen beilot</a:t>
            </a:r>
            <a:r>
              <a:rPr lang="en-GB" sz="1200" dirty="0">
                <a:latin typeface="Arial" panose="020B0604020202020204" pitchFamily="34" charset="0"/>
                <a:cs typeface="Arial" panose="020B0604020202020204" pitchFamily="34" charset="0"/>
              </a:rPr>
              <a:t> i </a:t>
            </a:r>
            <a:r>
              <a:rPr lang="1106" sz="1200" dirty="0">
                <a:latin typeface="Arial" panose="020B0604020202020204" pitchFamily="34" charset="0"/>
                <a:cs typeface="Arial" panose="020B0604020202020204" pitchFamily="34" charset="0"/>
              </a:rPr>
              <a:t>hyfforddi Gwyl</a:t>
            </a:r>
            <a:r>
              <a:rPr lang="en-GB" sz="1200" dirty="0" err="1">
                <a:latin typeface="Arial" panose="020B0604020202020204" pitchFamily="34" charset="0"/>
                <a:cs typeface="Arial" panose="020B0604020202020204" pitchFamily="34" charset="0"/>
              </a:rPr>
              <a:t>wy</a:t>
            </a:r>
            <a:r>
              <a:rPr lang="1106" sz="1200" dirty="0">
                <a:latin typeface="Arial" panose="020B0604020202020204" pitchFamily="34" charset="0"/>
                <a:cs typeface="Arial" panose="020B0604020202020204" pitchFamily="34" charset="0"/>
              </a:rPr>
              <a:t>r Gweithredol; </a:t>
            </a:r>
          </a:p>
          <a:p>
            <a:pPr lvl="0">
              <a:spcAft>
                <a:spcPts val="800"/>
              </a:spcAft>
              <a:defRPr b="0" i="0"/>
            </a:pPr>
            <a:r>
              <a:rPr lang="1106" sz="1200" dirty="0">
                <a:latin typeface="Arial" panose="020B0604020202020204" pitchFamily="34" charset="0"/>
                <a:cs typeface="Arial" panose="020B0604020202020204" pitchFamily="34" charset="0"/>
              </a:rPr>
              <a:t>Mentora o chwith; </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Lansiad swyddogol y rhwydwaith staff BAME; </a:t>
            </a:r>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Craffu ar ddata am weithdrefnau disgyblu, a’u dadansoddi, i weld a effeithir yn anghymesur ar unrhyw garfanau. </a:t>
            </a:r>
          </a:p>
        </p:txBody>
      </p:sp>
      <p:sp>
        <p:nvSpPr>
          <p:cNvPr id="9" name="TextBox 8"/>
          <p:cNvSpPr txBox="1"/>
          <p:nvPr/>
        </p:nvSpPr>
        <p:spPr>
          <a:xfrm>
            <a:off x="181080" y="5794200"/>
            <a:ext cx="2463334" cy="1200329"/>
          </a:xfrm>
          <a:prstGeom prst="rect">
            <a:avLst/>
          </a:prstGeom>
          <a:solidFill>
            <a:schemeClr val="bg1">
              <a:lumMod val="85000"/>
            </a:schemeClr>
          </a:solidFill>
          <a:ln>
            <a:noFill/>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Cafodd proses Bydi ei sefydlu, ei hadolygu a’i diweddaru ar gyfer y grŵp staff Meddygol/Deintyddol o ran cynnwys recriwtiaid a oedd yn ymsefydlu ac ar fin ymuno â’r Bwrdd Iechyd</a:t>
            </a:r>
            <a:r>
              <a:rPr lang="en-GB" sz="1200" dirty="0">
                <a:latin typeface="Arial" panose="020B0604020202020204" pitchFamily="34" charset="0"/>
                <a:cs typeface="Arial" panose="020B0604020202020204" pitchFamily="34" charset="0"/>
              </a:rPr>
              <a:t>.</a:t>
            </a:r>
          </a:p>
        </p:txBody>
      </p:sp>
      <p:sp>
        <p:nvSpPr>
          <p:cNvPr id="10" name="TextBox 9"/>
          <p:cNvSpPr txBox="1"/>
          <p:nvPr/>
        </p:nvSpPr>
        <p:spPr>
          <a:xfrm>
            <a:off x="181080" y="7260670"/>
            <a:ext cx="2959917" cy="823783"/>
          </a:xfrm>
          <a:prstGeom prst="rect">
            <a:avLst/>
          </a:prstGeom>
          <a:solidFill>
            <a:schemeClr val="accent1">
              <a:lumMod val="40000"/>
              <a:lumOff val="60000"/>
            </a:schemeClr>
          </a:solidFill>
          <a:ln>
            <a:noFill/>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Bellach, mae pob recriwt yn y grŵp staff Meddygol a Deintyddol yn cael cynnig Bydi i roi cymorth iddo setlo yn ei amgylchedd newydd. </a:t>
            </a:r>
            <a:endParaRPr lang="en-GB" sz="1200" dirty="0">
              <a:latin typeface="Arial" panose="020B0604020202020204" pitchFamily="34" charset="0"/>
              <a:cs typeface="Arial" panose="020B0604020202020204" pitchFamily="34" charset="0"/>
            </a:endParaRPr>
          </a:p>
        </p:txBody>
      </p:sp>
      <p:sp>
        <p:nvSpPr>
          <p:cNvPr id="11" name="TextBox 10"/>
          <p:cNvSpPr txBox="1"/>
          <p:nvPr/>
        </p:nvSpPr>
        <p:spPr>
          <a:xfrm>
            <a:off x="181080" y="8349628"/>
            <a:ext cx="2959917" cy="823783"/>
          </a:xfrm>
          <a:prstGeom prst="rect">
            <a:avLst/>
          </a:prstGeom>
          <a:solidFill>
            <a:schemeClr val="accent1">
              <a:lumMod val="40000"/>
              <a:lumOff val="60000"/>
            </a:schemeClr>
          </a:solidFill>
          <a:ln>
            <a:noFill/>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Dyluniwyd a dosbarthwyd Posteri Bydi i reolwyr gwasanaethau a rheolwyr sy’n penodi, a hynny er mwyn hyrwyddo’r system Bydi sydd ar gael. </a:t>
            </a:r>
            <a:endParaRPr lang="en-GB" sz="1200" dirty="0">
              <a:latin typeface="Arial" panose="020B0604020202020204" pitchFamily="34" charset="0"/>
              <a:cs typeface="Arial" panose="020B0604020202020204" pitchFamily="34" charset="0"/>
            </a:endParaRPr>
          </a:p>
        </p:txBody>
      </p:sp>
      <p:sp>
        <p:nvSpPr>
          <p:cNvPr id="13" name="TextBox 12"/>
          <p:cNvSpPr txBox="1"/>
          <p:nvPr/>
        </p:nvSpPr>
        <p:spPr>
          <a:xfrm>
            <a:off x="2845150" y="1339975"/>
            <a:ext cx="3544905" cy="646331"/>
          </a:xfrm>
          <a:prstGeom prst="rect">
            <a:avLst/>
          </a:prstGeom>
          <a:solidFill>
            <a:schemeClr val="accent1">
              <a:lumMod val="40000"/>
              <a:lumOff val="60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Gwnaed gwaith dadansoddi pellach ar gyfer cyd-weithwyr BAME trwy ganlyniadau Arolygon Staff, a chafodd ei adolygu gan y Grŵp Llywio BAME. </a:t>
            </a:r>
          </a:p>
        </p:txBody>
      </p:sp>
      <p:sp>
        <p:nvSpPr>
          <p:cNvPr id="14" name="Slide Number Placeholder 13"/>
          <p:cNvSpPr>
            <a:spLocks noGrp="1"/>
          </p:cNvSpPr>
          <p:nvPr>
            <p:ph type="sldNum" sz="quarter" idx="12"/>
          </p:nvPr>
        </p:nvSpPr>
        <p:spPr/>
        <p:txBody>
          <a:bodyPr/>
          <a:lstStyle/>
          <a:p>
            <a:pPr>
              <a:defRPr b="0" i="0"/>
            </a:pPr>
            <a:fld id="{E6546595-8DDE-476B-B6A7-C9BE50652798}" type="slidenum">
              <a:rPr lang="en-GB" smtClean="0"/>
              <a:t>36</a:t>
            </a:fld>
            <a:endParaRPr lang="en-GB"/>
          </a:p>
        </p:txBody>
      </p:sp>
      <p:sp>
        <p:nvSpPr>
          <p:cNvPr id="18" name="TextBox 17"/>
          <p:cNvSpPr txBox="1"/>
          <p:nvPr/>
        </p:nvSpPr>
        <p:spPr>
          <a:xfrm>
            <a:off x="109612" y="373963"/>
            <a:ext cx="3836746" cy="646331"/>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Ethnigrwydd, parhad</a:t>
            </a:r>
            <a:endParaRPr lang="en-GB" dirty="0">
              <a:solidFill>
                <a:schemeClr val="bg1"/>
              </a:solidFill>
            </a:endParaRPr>
          </a:p>
        </p:txBody>
      </p:sp>
      <p:sp>
        <p:nvSpPr>
          <p:cNvPr id="8" name="TextBox 7"/>
          <p:cNvSpPr txBox="1"/>
          <p:nvPr/>
        </p:nvSpPr>
        <p:spPr>
          <a:xfrm>
            <a:off x="181079" y="1307699"/>
            <a:ext cx="2463333" cy="1384995"/>
          </a:xfrm>
          <a:prstGeom prst="rect">
            <a:avLst/>
          </a:prstGeom>
          <a:solidFill>
            <a:schemeClr val="bg1">
              <a:lumMod val="95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Sefydlwyd Rhwydwaith Staff BAME, sydd â 75 o aelodau. Sefydlwyd sianeli cyfathrebu trwy Teams ac Outlook fel y gallai aelodau’r rhwydwaith glywed am y newyddion, yr wybodaeth a’r cyfleoedd hyfforddi diweddaraf. </a:t>
            </a:r>
            <a:endParaRPr lang="en-GB" sz="1200" dirty="0">
              <a:latin typeface="Arial" panose="020B0604020202020204" pitchFamily="34" charset="0"/>
              <a:cs typeface="Arial" panose="020B0604020202020204" pitchFamily="34" charset="0"/>
            </a:endParaRPr>
          </a:p>
        </p:txBody>
      </p:sp>
      <p:sp>
        <p:nvSpPr>
          <p:cNvPr id="20" name="Oval Callout 19"/>
          <p:cNvSpPr/>
          <p:nvPr/>
        </p:nvSpPr>
        <p:spPr>
          <a:xfrm>
            <a:off x="3201651" y="2562650"/>
            <a:ext cx="3269039" cy="412723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200" dirty="0">
                <a:solidFill>
                  <a:schemeClr val="tx1"/>
                </a:solidFill>
                <a:latin typeface="Arial" panose="020B0604020202020204" pitchFamily="34" charset="0"/>
                <a:cs typeface="Arial" panose="020B0604020202020204" pitchFamily="34" charset="0"/>
              </a:rPr>
              <a:t>“Gan annog a grymuso ein harweinwyr i ddatblygu eu gallu i arwain yn barhaus, rydym yn darparu cyfleoedd pwrpasol, o safon uchel, i ddatblygu arweinyddiaeth, </a:t>
            </a:r>
            <a:r>
              <a:rPr lang="en-GB" sz="1200" dirty="0" err="1">
                <a:solidFill>
                  <a:schemeClr val="tx1"/>
                </a:solidFill>
                <a:latin typeface="Arial" panose="020B0604020202020204" pitchFamily="34" charset="0"/>
                <a:cs typeface="Arial" panose="020B0604020202020204" pitchFamily="34" charset="0"/>
              </a:rPr>
              <a:t>cyfleoedd</a:t>
            </a:r>
            <a:r>
              <a:rPr lang="en-GB" sz="1200" dirty="0">
                <a:solidFill>
                  <a:schemeClr val="tx1"/>
                </a:solidFill>
                <a:latin typeface="Arial" panose="020B0604020202020204" pitchFamily="34" charset="0"/>
                <a:cs typeface="Arial" panose="020B0604020202020204" pitchFamily="34" charset="0"/>
              </a:rPr>
              <a:t> </a:t>
            </a:r>
            <a:r>
              <a:rPr lang="1106" sz="1200" dirty="0">
                <a:solidFill>
                  <a:schemeClr val="tx1"/>
                </a:solidFill>
                <a:latin typeface="Arial" panose="020B0604020202020204" pitchFamily="34" charset="0"/>
                <a:cs typeface="Arial" panose="020B0604020202020204" pitchFamily="34" charset="0"/>
              </a:rPr>
              <a:t>sy’n cwmpasu’r unigolyn, y sefydliad, y system</a:t>
            </a:r>
            <a:r>
              <a:rPr lang="en-GB" sz="1200" dirty="0">
                <a:solidFill>
                  <a:schemeClr val="tx1"/>
                </a:solidFill>
                <a:latin typeface="Arial" panose="020B0604020202020204" pitchFamily="34" charset="0"/>
                <a:cs typeface="Arial" panose="020B0604020202020204" pitchFamily="34" charset="0"/>
              </a:rPr>
              <a:t>,</a:t>
            </a:r>
            <a:r>
              <a:rPr lang="1106" sz="1200" dirty="0">
                <a:solidFill>
                  <a:schemeClr val="tx1"/>
                </a:solidFill>
                <a:latin typeface="Arial" panose="020B0604020202020204" pitchFamily="34" charset="0"/>
                <a:cs typeface="Arial" panose="020B0604020202020204" pitchFamily="34" charset="0"/>
              </a:rPr>
              <a:t> y cyd-destun a’r angen. Ein dull o ymdrin â’r dysgu hwn yw trwy gydweithredu a chysylltu â’n harweinwyr</a:t>
            </a:r>
            <a:r>
              <a:rPr lang="en-GB" sz="1200" dirty="0">
                <a:solidFill>
                  <a:schemeClr val="tx1"/>
                </a:solidFill>
                <a:latin typeface="Arial" panose="020B0604020202020204" pitchFamily="34" charset="0"/>
                <a:cs typeface="Arial" panose="020B0604020202020204" pitchFamily="34" charset="0"/>
              </a:rPr>
              <a:t>,</a:t>
            </a:r>
            <a:r>
              <a:rPr lang="1106" sz="1200" dirty="0">
                <a:solidFill>
                  <a:schemeClr val="tx1"/>
                </a:solidFill>
                <a:latin typeface="Arial" panose="020B0604020202020204" pitchFamily="34" charset="0"/>
                <a:cs typeface="Arial" panose="020B0604020202020204" pitchFamily="34" charset="0"/>
              </a:rPr>
              <a:t> gan ddefnyddio arddull gynhwysol sy’n deg ac yn amrywiol, fel ei gilydd, a sicrhau bod ein darpar arweinwyr yn cynrychioli poblogaeth Hywel Dda.” </a:t>
            </a:r>
            <a:r>
              <a:rPr lang="en-GB" sz="1200" dirty="0">
                <a:solidFill>
                  <a:schemeClr val="tx1"/>
                </a:solidFill>
                <a:latin typeface="Arial" panose="020B0604020202020204" pitchFamily="34" charset="0"/>
                <a:cs typeface="Arial" panose="020B0604020202020204" pitchFamily="34" charset="0"/>
              </a:rPr>
              <a:t/>
            </a:r>
            <a:br>
              <a:rPr lang="en-GB" sz="1200" dirty="0">
                <a:solidFill>
                  <a:schemeClr val="tx1"/>
                </a:solidFill>
                <a:latin typeface="Arial" panose="020B0604020202020204" pitchFamily="34" charset="0"/>
                <a:cs typeface="Arial" panose="020B0604020202020204" pitchFamily="34" charset="0"/>
              </a:rPr>
            </a:br>
            <a:r>
              <a:rPr lang="1106" sz="1200" dirty="0">
                <a:solidFill>
                  <a:schemeClr val="tx1"/>
                </a:solidFill>
                <a:latin typeface="Arial" panose="020B0604020202020204" pitchFamily="34" charset="0"/>
                <a:cs typeface="Arial" panose="020B0604020202020204" pitchFamily="34" charset="0"/>
              </a:rPr>
              <a:t>– Cath</a:t>
            </a:r>
          </a:p>
        </p:txBody>
      </p:sp>
    </p:spTree>
    <p:extLst>
      <p:ext uri="{BB962C8B-B14F-4D97-AF65-F5344CB8AC3E}">
        <p14:creationId xmlns:p14="http://schemas.microsoft.com/office/powerpoint/2010/main" val="138565842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259727" y="2273671"/>
            <a:ext cx="2448860" cy="2308324"/>
          </a:xfrm>
          <a:prstGeom prst="rect">
            <a:avLst/>
          </a:prstGeom>
          <a:solidFill>
            <a:schemeClr val="bg1">
              <a:lumMod val="95000"/>
            </a:schemeClr>
          </a:solidFill>
          <a:ln>
            <a:solidFill>
              <a:schemeClr val="tx1"/>
            </a:solidFill>
            <a:prstDash val="sysDash"/>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Hyrwyddo ac ymgysylltu rhagor â phrosiectau sydd ar y gweill:</a:t>
            </a:r>
            <a:endParaRPr lang="en-GB" sz="1200" dirty="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Rhaglen beilot i hyfforddi Gwylwyr Gweithredol; </a:t>
            </a: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Mentora o chwith;</a:t>
            </a: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Craffu ar ddata am weithdrefnau disgyblu, a’u dadansoddi, i weld a effeithir yn anghymesur ar unrhyw garfanau.</a:t>
            </a:r>
          </a:p>
        </p:txBody>
      </p:sp>
      <p:sp>
        <p:nvSpPr>
          <p:cNvPr id="8" name="TextBox 7"/>
          <p:cNvSpPr txBox="1"/>
          <p:nvPr/>
        </p:nvSpPr>
        <p:spPr>
          <a:xfrm>
            <a:off x="259727" y="1325615"/>
            <a:ext cx="5998674" cy="640720"/>
          </a:xfrm>
          <a:prstGeom prst="rect">
            <a:avLst/>
          </a:prstGeom>
          <a:solidFill>
            <a:schemeClr val="accent1">
              <a:lumMod val="40000"/>
              <a:lumOff val="60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Bwriedir lansio’r rhwydwaith BAME yn swyddogol ar 30 Gorffennaf 2021, pan gytunir ar gylch gorchwyl a chylch gwaith y rhwydwaith gyda’r aelodau. Darperir y manylion yn y cyfnod adrodd nesaf. </a:t>
            </a:r>
            <a:endParaRPr lang="en-GB" sz="1200" dirty="0">
              <a:latin typeface="Arial" panose="020B0604020202020204" pitchFamily="34" charset="0"/>
              <a:cs typeface="Arial" panose="020B0604020202020204" pitchFamily="34" charset="0"/>
            </a:endParaRPr>
          </a:p>
        </p:txBody>
      </p:sp>
      <p:sp>
        <p:nvSpPr>
          <p:cNvPr id="11" name="TextBox 10"/>
          <p:cNvSpPr txBox="1"/>
          <p:nvPr/>
        </p:nvSpPr>
        <p:spPr>
          <a:xfrm>
            <a:off x="5071862" y="3612191"/>
            <a:ext cx="1509031" cy="1189909"/>
          </a:xfrm>
          <a:prstGeom prst="rect">
            <a:avLst/>
          </a:prstGeom>
          <a:solidFill>
            <a:schemeClr val="bg1">
              <a:lumMod val="85000"/>
            </a:schemeClr>
          </a:solidFill>
          <a:ln>
            <a:noFill/>
          </a:ln>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Gweithgareddau hyrwyddo/atgoffa parhaus ynghylch y cynllun Bydi er mwyn meithrin ymwybyddiaeth. </a:t>
            </a:r>
            <a:endParaRPr lang="en-GB" sz="1200" dirty="0">
              <a:latin typeface="Arial" panose="020B0604020202020204" pitchFamily="34" charset="0"/>
              <a:cs typeface="Arial" panose="020B0604020202020204" pitchFamily="34" charset="0"/>
            </a:endParaRPr>
          </a:p>
        </p:txBody>
      </p:sp>
      <p:sp>
        <p:nvSpPr>
          <p:cNvPr id="13" name="TextBox 12"/>
          <p:cNvSpPr txBox="1"/>
          <p:nvPr/>
        </p:nvSpPr>
        <p:spPr>
          <a:xfrm>
            <a:off x="2860204" y="2299161"/>
            <a:ext cx="3738070" cy="1200329"/>
          </a:xfrm>
          <a:prstGeom prst="rect">
            <a:avLst/>
          </a:prstGeom>
          <a:solidFill>
            <a:schemeClr val="bg1">
              <a:lumMod val="85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Bydd y gwaith dadansoddi pellach ar gyfer cyd-weithwyr BAME trwy ganlyniadau Arolygon Staff, a adolygwyd gan y Grŵp Llywio BAME, yn cael ei ddilyn gan yr adran Datblygu Sefydliadol yn mynd i gyfarfod arall o’r grŵp BAME i drafod y canfyddiadau’n fanylach. </a:t>
            </a:r>
            <a:endParaRPr lang="en-GB" sz="1200" dirty="0">
              <a:latin typeface="Arial" panose="020B0604020202020204" pitchFamily="34" charset="0"/>
              <a:cs typeface="Arial" panose="020B0604020202020204" pitchFamily="34" charset="0"/>
            </a:endParaRPr>
          </a:p>
        </p:txBody>
      </p:sp>
      <p:sp>
        <p:nvSpPr>
          <p:cNvPr id="14" name="Slide Number Placeholder 13"/>
          <p:cNvSpPr>
            <a:spLocks noGrp="1"/>
          </p:cNvSpPr>
          <p:nvPr>
            <p:ph type="sldNum" sz="quarter" idx="12"/>
          </p:nvPr>
        </p:nvSpPr>
        <p:spPr/>
        <p:txBody>
          <a:bodyPr/>
          <a:lstStyle/>
          <a:p>
            <a:pPr>
              <a:defRPr b="0" i="0"/>
            </a:pPr>
            <a:fld id="{98316DCA-D3E7-4EDE-8489-01C1F4C502C5}" type="slidenum">
              <a:rPr lang="en-GB" smtClean="0"/>
              <a:t>37</a:t>
            </a:fld>
            <a:endParaRPr lang="en-GB"/>
          </a:p>
        </p:txBody>
      </p:sp>
      <p:sp>
        <p:nvSpPr>
          <p:cNvPr id="5" name="TextBox 4"/>
          <p:cNvSpPr txBox="1"/>
          <p:nvPr/>
        </p:nvSpPr>
        <p:spPr>
          <a:xfrm>
            <a:off x="2847502" y="3623237"/>
            <a:ext cx="2085445" cy="1006846"/>
          </a:xfrm>
          <a:prstGeom prst="rect">
            <a:avLst/>
          </a:prstGeom>
          <a:solidFill>
            <a:schemeClr val="bg1">
              <a:lumMod val="85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Cyflwyno hyfforddiant ar Gymhwysedd Diwylliannol BAME i’r holl staff ar bob lefel, a hynny gan bobl â phrofiadau bywyd. </a:t>
            </a:r>
          </a:p>
        </p:txBody>
      </p:sp>
      <p:sp>
        <p:nvSpPr>
          <p:cNvPr id="19" name="TextBox 18"/>
          <p:cNvSpPr txBox="1"/>
          <p:nvPr/>
        </p:nvSpPr>
        <p:spPr>
          <a:xfrm>
            <a:off x="3705725" y="4905955"/>
            <a:ext cx="2813829" cy="769441"/>
          </a:xfrm>
          <a:prstGeom prst="rect">
            <a:avLst/>
          </a:prstGeom>
          <a:noFill/>
          <a:ln>
            <a:solidFill>
              <a:schemeClr val="tx1"/>
            </a:solidFill>
            <a:prstDash val="sysDash"/>
          </a:ln>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Sicrhau y tynnir sylw’r Grŵp Cynghori at ddadansoddiadau o ddata arolygon mewn perthynas â staff BAME, a hynny ar gyfer adolygu a llunio c</a:t>
            </a:r>
            <a:r>
              <a:rPr lang="en-GB" sz="1100" dirty="0">
                <a:latin typeface="Arial" panose="020B0604020202020204" pitchFamily="34" charset="0"/>
                <a:cs typeface="Arial" panose="020B0604020202020204" pitchFamily="34" charset="0"/>
              </a:rPr>
              <a:t>am</a:t>
            </a:r>
            <a:r>
              <a:rPr lang="1106" sz="1100" dirty="0">
                <a:latin typeface="Arial" panose="020B0604020202020204" pitchFamily="34" charset="0"/>
                <a:cs typeface="Arial" panose="020B0604020202020204" pitchFamily="34" charset="0"/>
              </a:rPr>
              <a:t>au gweithredu.</a:t>
            </a:r>
          </a:p>
        </p:txBody>
      </p:sp>
      <p:sp>
        <p:nvSpPr>
          <p:cNvPr id="20" name="TextBox 19"/>
          <p:cNvSpPr txBox="1"/>
          <p:nvPr/>
        </p:nvSpPr>
        <p:spPr>
          <a:xfrm>
            <a:off x="259727" y="4907218"/>
            <a:ext cx="3257093" cy="762762"/>
          </a:xfrm>
          <a:prstGeom prst="rect">
            <a:avLst/>
          </a:prstGeom>
          <a:noFill/>
          <a:ln w="3175">
            <a:solidFill>
              <a:schemeClr val="tx1"/>
            </a:solidFill>
          </a:ln>
        </p:spPr>
        <p:txBody>
          <a:bodyPr wrap="square" rtlCol="0">
            <a:spAutoFit/>
          </a:bodyPr>
          <a:lstStyle/>
          <a:p>
            <a:pPr>
              <a:defRPr b="0" i="0"/>
            </a:pPr>
            <a:r>
              <a:rPr lang="1106" sz="1100" dirty="0">
                <a:latin typeface="Arial" panose="020B0604020202020204" pitchFamily="34" charset="0"/>
                <a:cs typeface="Arial" panose="020B0604020202020204" pitchFamily="34" charset="0"/>
              </a:rPr>
              <a:t>Cyflwyno hyfforddiant ar ‘recriwtio cynhwysol’ sy’n cynnwys canllawiau ar yr egwyddorion cydraddoldeb a’r defnydd o eiriau gwahaniaethol mewn swydd-ddisgrifiadau a manylebau person.</a:t>
            </a:r>
          </a:p>
        </p:txBody>
      </p:sp>
      <p:sp>
        <p:nvSpPr>
          <p:cNvPr id="21" name="TextBox 20"/>
          <p:cNvSpPr txBox="1"/>
          <p:nvPr/>
        </p:nvSpPr>
        <p:spPr>
          <a:xfrm>
            <a:off x="259726" y="415320"/>
            <a:ext cx="4278935"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Ethnigrwydd</a:t>
            </a:r>
            <a:endParaRPr lang="en-GB" dirty="0">
              <a:solidFill>
                <a:schemeClr val="bg1"/>
              </a:solidFill>
            </a:endParaRPr>
          </a:p>
        </p:txBody>
      </p:sp>
      <p:sp>
        <p:nvSpPr>
          <p:cNvPr id="2" name="Oval Callout 1"/>
          <p:cNvSpPr/>
          <p:nvPr/>
        </p:nvSpPr>
        <p:spPr>
          <a:xfrm>
            <a:off x="259728" y="5779251"/>
            <a:ext cx="6259826" cy="3715931"/>
          </a:xfrm>
          <a:prstGeom prst="wedgeEllipseCallout">
            <a:avLst>
              <a:gd name="adj1" fmla="val -39861"/>
              <a:gd name="adj2" fmla="val 50196"/>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“A minnau’n fenyw wen ddigrefydd, roedd y tebygolrwydd o brofi gwahaniaethu yn y gweithle yn fach iawn i ddechrau, ac ni phrofais unrhyw wahaniaethu trwy gydol fy nghyfnod yma. Gan ein bod ni ’nawr yn profi mwy o sylw ac ymwybyddiaeth o’r ymgyrch Mae Bywydau Du o Bwys yn ddiweddar, mae’n hanfodol bwysig, yn fy marn i, fod y Bwrdd Iechyd yn sicrhau bod BIPHDd yn cefnogi ymchwil i iechyd yn y dyfodol ar gyfer y gymuned BAME, a hefyd yn meithrin ymwybyddiaeth a chefnogaeth i Mae Bywydau Du o Bwys yn fewnol ar gyfer staff/cleifion. </a:t>
            </a:r>
            <a:r>
              <a:rPr lang="cy-GB" sz="1100" dirty="0">
                <a:solidFill>
                  <a:schemeClr val="tx1"/>
                </a:solidFill>
                <a:latin typeface="Arial" panose="020B0604020202020204" pitchFamily="34" charset="0"/>
                <a:cs typeface="Arial" panose="020B0604020202020204" pitchFamily="34" charset="0"/>
              </a:rPr>
              <a:t>W</a:t>
            </a:r>
            <a:r>
              <a:rPr lang="1106" sz="1100" dirty="0">
                <a:solidFill>
                  <a:schemeClr val="tx1"/>
                </a:solidFill>
                <a:latin typeface="Arial" panose="020B0604020202020204" pitchFamily="34" charset="0"/>
                <a:cs typeface="Arial" panose="020B0604020202020204" pitchFamily="34" charset="0"/>
              </a:rPr>
              <a:t>rth i ni drin claf sydd â chredoau crefyddol, </a:t>
            </a:r>
            <a:r>
              <a:rPr lang="en-GB" sz="1100" dirty="0" err="1">
                <a:solidFill>
                  <a:schemeClr val="tx1"/>
                </a:solidFill>
                <a:latin typeface="Arial" panose="020B0604020202020204" pitchFamily="34" charset="0"/>
                <a:cs typeface="Arial" panose="020B0604020202020204" pitchFamily="34" charset="0"/>
              </a:rPr>
              <a:t>rwy’n</a:t>
            </a:r>
            <a:r>
              <a:rPr lang="en-GB" sz="1100" dirty="0">
                <a:solidFill>
                  <a:schemeClr val="tx1"/>
                </a:solidFill>
                <a:latin typeface="Arial" panose="020B0604020202020204" pitchFamily="34" charset="0"/>
                <a:cs typeface="Arial" panose="020B0604020202020204" pitchFamily="34" charset="0"/>
              </a:rPr>
              <a:t> </a:t>
            </a:r>
            <a:r>
              <a:rPr lang="en-GB" sz="1100" dirty="0" err="1">
                <a:solidFill>
                  <a:schemeClr val="tx1"/>
                </a:solidFill>
                <a:latin typeface="Arial" panose="020B0604020202020204" pitchFamily="34" charset="0"/>
                <a:cs typeface="Arial" panose="020B0604020202020204" pitchFamily="34" charset="0"/>
              </a:rPr>
              <a:t>meddwl</a:t>
            </a:r>
            <a:r>
              <a:rPr lang="en-GB" sz="1100" dirty="0">
                <a:solidFill>
                  <a:schemeClr val="tx1"/>
                </a:solidFill>
                <a:latin typeface="Arial" panose="020B0604020202020204" pitchFamily="34" charset="0"/>
                <a:cs typeface="Arial" panose="020B0604020202020204" pitchFamily="34" charset="0"/>
              </a:rPr>
              <a:t> </a:t>
            </a:r>
            <a:r>
              <a:rPr lang="1106" sz="1100" dirty="0">
                <a:solidFill>
                  <a:schemeClr val="tx1"/>
                </a:solidFill>
                <a:latin typeface="Arial" panose="020B0604020202020204" pitchFamily="34" charset="0"/>
                <a:cs typeface="Arial" panose="020B0604020202020204" pitchFamily="34" charset="0"/>
              </a:rPr>
              <a:t>y dylid treulio rhagor o amser yn gofalu ein bod yn cael yr hyfforddiant a’r cymorth sylfaenol i ddeall y credoau hynny yn well er mwyn sicrhau y gallwn roi cymorth iddo. A yw’r gofal, y cyngor ar faeth neu’r cymorth yn adlewyrchu dealltwriaeth go iawn o gredoau crefyddol rhywun? Neu a yw’n rhy gyffredinol? Mae parhau i weithio i gefnogi LGBTQ+ hefyd yn bwysig, ac rwy’n gweld diweddariadau rheolaidd trwy negeseuon </a:t>
            </a:r>
            <a:r>
              <a:rPr lang="en-GB" sz="1100" dirty="0">
                <a:solidFill>
                  <a:schemeClr val="tx1"/>
                </a:solidFill>
                <a:latin typeface="Arial" panose="020B0604020202020204" pitchFamily="34" charset="0"/>
                <a:cs typeface="Arial" panose="020B0604020202020204" pitchFamily="34" charset="0"/>
              </a:rPr>
              <a:t/>
            </a:r>
            <a:br>
              <a:rPr lang="en-GB" sz="1100" dirty="0">
                <a:solidFill>
                  <a:schemeClr val="tx1"/>
                </a:solidFill>
                <a:latin typeface="Arial" panose="020B0604020202020204" pitchFamily="34" charset="0"/>
                <a:cs typeface="Arial" panose="020B0604020202020204" pitchFamily="34" charset="0"/>
              </a:rPr>
            </a:br>
            <a:r>
              <a:rPr lang="1106" sz="1100" dirty="0">
                <a:solidFill>
                  <a:schemeClr val="tx1"/>
                </a:solidFill>
                <a:latin typeface="Arial" panose="020B0604020202020204" pitchFamily="34" charset="0"/>
                <a:cs typeface="Arial" panose="020B0604020202020204" pitchFamily="34" charset="0"/>
              </a:rPr>
              <a:t>e-bost cyffredinol” – Dienw</a:t>
            </a:r>
            <a:endParaRPr lang="en-GB" sz="1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522913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1294ECD6-97B7-4CD5-BEB9-6AE83F2C0511}" type="slidenum">
              <a:rPr lang="en-GB" smtClean="0"/>
              <a:t>38</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Ethnigrwydd</a:t>
            </a:r>
            <a:endParaRPr lang="en-GB" dirty="0">
              <a:solidFill>
                <a:schemeClr val="bg1"/>
              </a:solidFill>
            </a:endParaRPr>
          </a:p>
        </p:txBody>
      </p:sp>
      <p:sp>
        <p:nvSpPr>
          <p:cNvPr id="3" name="TextBox 2"/>
          <p:cNvSpPr txBox="1"/>
          <p:nvPr/>
        </p:nvSpPr>
        <p:spPr>
          <a:xfrm>
            <a:off x="194945" y="888325"/>
            <a:ext cx="6301566" cy="8443337"/>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ag ethnigrwydd, ynghyd ag amlinelliad o’r nodau bwriadedig a’r camau gweithredu cadarnhaol ar gyfer y dyfodol.</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a:spcAft>
                <a:spcPts val="800"/>
              </a:spcAft>
              <a:defRPr b="0" i="0"/>
            </a:pPr>
            <a:r>
              <a:rPr lang="1106" sz="1200" b="1" dirty="0">
                <a:latin typeface="Arial" panose="020B0604020202020204" pitchFamily="34" charset="0"/>
                <a:cs typeface="Arial" panose="020B0604020202020204" pitchFamily="34" charset="0"/>
              </a:rPr>
              <a:t>Casgliadau yn dilyn dadansoddi’r data: </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b="0" dirty="0">
                <a:latin typeface="Arial" panose="020B0604020202020204" pitchFamily="34" charset="0"/>
                <a:cs typeface="Arial" panose="020B0604020202020204" pitchFamily="34" charset="0"/>
              </a:rPr>
              <a:t>O gymharu â 31</a:t>
            </a:r>
            <a:r>
              <a:rPr lang="1106" sz="1200" dirty="0">
                <a:latin typeface="Arial" panose="020B0604020202020204" pitchFamily="34" charset="0"/>
                <a:cs typeface="Arial" panose="020B0604020202020204" pitchFamily="34" charset="0"/>
              </a:rPr>
              <a:t> Mawrth 2020, roedd canran y staff a oedd yn nodi eu bod yn Wyn wedi cynyddu 2.48% erbyn 31 Mawrth 2021.</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Mae canran y staff sy’n arddel hunaniaeth Ddu neu Ddu Prydeinig wedi cynyddu 0.07% rhwng y cyfnodau adrodd.</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Mae canran y staff sy’n arddel hunaniaeth Asiaidd neu Asiaidd Prydeinig wedi gostwng 0.25%.</a:t>
            </a:r>
          </a:p>
          <a:p>
            <a:pPr lvl="0">
              <a:spcAft>
                <a:spcPts val="800"/>
              </a:spcAft>
              <a:defRPr b="0" i="0"/>
            </a:pPr>
            <a:r>
              <a:rPr lang="1106" sz="1200" dirty="0">
                <a:latin typeface="Arial" panose="020B0604020202020204" pitchFamily="34" charset="0"/>
                <a:cs typeface="Arial" panose="020B0604020202020204" pitchFamily="34" charset="0"/>
              </a:rPr>
              <a:t>Mae canran y staff sy’n arddel hunaniaeth Ethnig Cymysg wedi cynyddu 0.18% ar gyfer yr un cyfnod.</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Mae canran y staff sy’n arddel hunaniaeth Unrhyw Grŵp Ethnig Arall wedi gostwng 0.04%.</a:t>
            </a:r>
          </a:p>
          <a:p>
            <a:pPr lvl="0">
              <a:spcAft>
                <a:spcPts val="800"/>
              </a:spcAft>
              <a:defRPr b="0" i="0"/>
            </a:pPr>
            <a:r>
              <a:rPr lang="1106" sz="1200" dirty="0">
                <a:latin typeface="Arial" panose="020B0604020202020204" pitchFamily="34" charset="0"/>
                <a:cs typeface="Arial" panose="020B0604020202020204" pitchFamily="34" charset="0"/>
              </a:rPr>
              <a:t>Mae nifer y staff nad yw eu cofnodion wedi’u cofnodi ar y Cofnod Staff Electronig wedi disgyn 2.44%. </a:t>
            </a:r>
            <a:r>
              <a:rPr lang="cy-GB" sz="1200" dirty="0">
                <a:latin typeface="Arial" panose="020B0604020202020204" pitchFamily="34" charset="0"/>
                <a:cs typeface="Arial" panose="020B0604020202020204" pitchFamily="34" charset="0"/>
              </a:rPr>
              <a:t>N</a:t>
            </a:r>
            <a:r>
              <a:rPr lang="1106" sz="1200" dirty="0">
                <a:latin typeface="Arial" panose="020B0604020202020204" pitchFamily="34" charset="0"/>
                <a:cs typeface="Arial" panose="020B0604020202020204" pitchFamily="34" charset="0"/>
              </a:rPr>
              <a:t>id yw 580 o’r cyflogeion wedi cofnodi eu hethnigrwydd, sy’n golygu bod dadansoddiadau a chymariaethau data yn llai cywir.</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Daw tua 98% o staff Hywel Dda o gefndir gwyn, a daw 2% o gefndiroedd eraill. Mae 86% o’n cyflogeion wedi cofnodi bod eu hethnigrwydd yn Wyn.</a:t>
            </a:r>
          </a:p>
          <a:p>
            <a:pPr lvl="0">
              <a:spcAft>
                <a:spcPts val="800"/>
              </a:spcAft>
              <a:defRPr b="0" i="0"/>
            </a:pPr>
            <a:r>
              <a:rPr lang="1106" sz="1200" dirty="0">
                <a:latin typeface="Arial" panose="020B0604020202020204" pitchFamily="34" charset="0"/>
                <a:cs typeface="Arial" panose="020B0604020202020204" pitchFamily="34" charset="0"/>
              </a:rPr>
              <a:t>Mae’r cyflog blynyddol cyfartalog yn uwch ar gyfer grwpiau lleiafrifoedd ethnig eraill o gymharu â’r grŵp ethnig Gwyn. </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Cynigir cyflogaeth i gyfran uwch o’r ymgeiswyr sy’n Wyn o gymharu â % yr ymgeiswyr sy’n gwneud cais o grwpiau lleiafrifoedd ethnig eraill. </a:t>
            </a:r>
          </a:p>
          <a:p>
            <a:pPr lvl="0">
              <a:spcAft>
                <a:spcPts val="800"/>
              </a:spcAft>
              <a:defRPr b="0" i="0"/>
            </a:pPr>
            <a:r>
              <a:rPr lang="en-GB" sz="1200" dirty="0">
                <a:latin typeface="Arial" panose="020B0604020202020204" pitchFamily="34" charset="0"/>
                <a:cs typeface="Arial" panose="020B0604020202020204" pitchFamily="34" charset="0"/>
              </a:rPr>
              <a:t>Roe</a:t>
            </a:r>
            <a:r>
              <a:rPr lang="1106" sz="1200" dirty="0">
                <a:latin typeface="Arial" panose="020B0604020202020204" pitchFamily="34" charset="0"/>
                <a:cs typeface="Arial" panose="020B0604020202020204" pitchFamily="34" charset="0"/>
              </a:rPr>
              <a:t>dd cyfran fymryn yn uwch o’r cyflogeion y mae eu hethnigrwydd yn Ddu neu’n Ddu Prydeinig, yn Asiaidd neu’n Asiaidd Prydeinig neu</a:t>
            </a:r>
            <a:r>
              <a:rPr lang="en-GB" sz="1200" dirty="0">
                <a:latin typeface="Arial" panose="020B0604020202020204" pitchFamily="34" charset="0"/>
                <a:cs typeface="Arial" panose="020B0604020202020204" pitchFamily="34" charset="0"/>
              </a:rPr>
              <a:t>’n</a:t>
            </a:r>
            <a:r>
              <a:rPr lang="1106" sz="1200" dirty="0">
                <a:latin typeface="Arial" panose="020B0604020202020204" pitchFamily="34" charset="0"/>
                <a:cs typeface="Arial" panose="020B0604020202020204" pitchFamily="34" charset="0"/>
              </a:rPr>
              <a:t> Unrhyw Grŵp Ethnig Arall </a:t>
            </a:r>
            <a:r>
              <a:rPr lang="en-GB" sz="1200" dirty="0" err="1">
                <a:latin typeface="Arial" panose="020B0604020202020204" pitchFamily="34" charset="0"/>
                <a:cs typeface="Arial" panose="020B0604020202020204" pitchFamily="34" charset="0"/>
              </a:rPr>
              <a:t>wedi</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gadael</a:t>
            </a:r>
            <a:r>
              <a:rPr lang="en-GB" sz="1200" dirty="0">
                <a:latin typeface="Arial" panose="020B0604020202020204" pitchFamily="34" charset="0"/>
                <a:cs typeface="Arial" panose="020B0604020202020204" pitchFamily="34" charset="0"/>
              </a:rPr>
              <a:t> c</a:t>
            </a:r>
            <a:r>
              <a:rPr lang="1106" sz="1200" dirty="0">
                <a:latin typeface="Arial" panose="020B0604020202020204" pitchFamily="34" charset="0"/>
                <a:cs typeface="Arial" panose="020B0604020202020204" pitchFamily="34" charset="0"/>
              </a:rPr>
              <a:t>yflogaeth y Bwrdd Iechyd o gymharu â phroffil y gweithlu. </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Mae cyfran y cyflogeion sy’n Wyn ac a fynychodd hyfforddiant (90%) yn debyg iawn i broffil y gweithlu (87%).</a:t>
            </a:r>
            <a:endParaRPr lang="en-GB" sz="1200" dirty="0">
              <a:latin typeface="Arial" panose="020B0604020202020204" pitchFamily="34" charset="0"/>
              <a:cs typeface="Arial" panose="020B0604020202020204" pitchFamily="34" charset="0"/>
            </a:endParaRPr>
          </a:p>
          <a:p>
            <a:pPr lvl="0">
              <a:spcAft>
                <a:spcPts val="800"/>
              </a:spcAft>
              <a:defRPr b="0" i="0"/>
            </a:pPr>
            <a:r>
              <a:rPr lang="1106" sz="1200" dirty="0">
                <a:latin typeface="Arial" panose="020B0604020202020204" pitchFamily="34" charset="0"/>
                <a:cs typeface="Arial" panose="020B0604020202020204" pitchFamily="34" charset="0"/>
              </a:rPr>
              <a:t>Mae ethnigrwydd Gwyn yn parhau i gyfrif am y gyfran fwyaf o gyflogeion sy’n cyflwyno cwynion cyflogaeth yn y Bwrdd Iechyd (79.31%). Mae hyn yn ostyngiad bach o gymharu â’r flwyddyn flaenorol (79.62%), ac yn is na phroffil y Bwrdd Iechyd, sef 88.70%. Mae aelodau Asiaidd o’r staff yn cyfrif am 10.34% o’r holl gŵynion cyflogaeth a gyflwynwyd yn ystod y cyfnod adrodd, sydd fymryn yn uwch na phroffil y Bwrdd Iechyd o 3.67%. Nid yw hyn yn syndod gan mai dyma’r ail grŵp ethnig mwyaf ymhlith cyflogeion Hywel Dda. </a:t>
            </a:r>
          </a:p>
          <a:p>
            <a:pPr lvl="0">
              <a:defRPr b="0" i="0"/>
            </a:pPr>
            <a:r>
              <a:rPr lang="1106" sz="1200" dirty="0">
                <a:latin typeface="Arial" panose="020B0604020202020204" pitchFamily="34" charset="0"/>
                <a:cs typeface="Arial" panose="020B0604020202020204" pitchFamily="34" charset="0"/>
              </a:rPr>
              <a:t>Mae ethnigrwydd </a:t>
            </a:r>
            <a:r>
              <a:rPr lang="en-GB" sz="1200" dirty="0">
                <a:latin typeface="Arial" panose="020B0604020202020204" pitchFamily="34" charset="0"/>
                <a:cs typeface="Arial" panose="020B0604020202020204" pitchFamily="34" charset="0"/>
              </a:rPr>
              <a:t>G</a:t>
            </a:r>
            <a:r>
              <a:rPr lang="1106" sz="1200" dirty="0">
                <a:latin typeface="Arial" panose="020B0604020202020204" pitchFamily="34" charset="0"/>
                <a:cs typeface="Arial" panose="020B0604020202020204" pitchFamily="34" charset="0"/>
              </a:rPr>
              <a:t>wyn yn cyfrif am 84.13% o’r rheiny a oedd yn destun gweithdrefnau disgyblu, sydd fymryn yn uwch na ffigur y flwyddyn flaenorol, sef 81.82%. Mae aelodau staff Asiaidd ac o gefndir Ethnig Cymysg yn cyfrif am ddau achos disgyblu yr un eleni, gydag ethnigrwydd Du yn cyfrif am un. </a:t>
            </a:r>
          </a:p>
        </p:txBody>
      </p:sp>
    </p:spTree>
    <p:extLst>
      <p:ext uri="{BB962C8B-B14F-4D97-AF65-F5344CB8AC3E}">
        <p14:creationId xmlns:p14="http://schemas.microsoft.com/office/powerpoint/2010/main" val="3618990364"/>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F6C22206-5277-46E6-AEC1-33692508D069}" type="slidenum">
              <a:rPr lang="en-GB" smtClean="0"/>
              <a:t>39</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Ethnigrwydd</a:t>
            </a:r>
            <a:endParaRPr lang="en-GB" dirty="0">
              <a:solidFill>
                <a:schemeClr val="bg1"/>
              </a:solidFill>
            </a:endParaRPr>
          </a:p>
        </p:txBody>
      </p:sp>
      <p:sp>
        <p:nvSpPr>
          <p:cNvPr id="3" name="TextBox 2"/>
          <p:cNvSpPr txBox="1"/>
          <p:nvPr/>
        </p:nvSpPr>
        <p:spPr>
          <a:xfrm>
            <a:off x="194945" y="1045029"/>
            <a:ext cx="3268980" cy="305105"/>
          </a:xfrm>
          <a:prstGeom prst="rect">
            <a:avLst/>
          </a:prstGeom>
          <a:solidFill>
            <a:schemeClr val="accent1">
              <a:lumMod val="50000"/>
            </a:schemeClr>
          </a:solidFill>
        </p:spPr>
        <p:txBody>
          <a:bodyPr wrap="square" rtlCol="0">
            <a:spAutoFit/>
          </a:bodyPr>
          <a:lstStyle/>
          <a:p>
            <a:pPr>
              <a:defRPr b="0" i="0"/>
            </a:pPr>
            <a:r>
              <a:rPr lang="1106" sz="1400">
                <a:solidFill>
                  <a:schemeClr val="bg1"/>
                </a:solidFill>
              </a:rPr>
              <a:t>Cyfrif pennau</a:t>
            </a:r>
            <a:endParaRPr lang="en-GB" sz="1400">
              <a:solidFill>
                <a:schemeClr val="bg1"/>
              </a:solidFill>
            </a:endParaRPr>
          </a:p>
        </p:txBody>
      </p:sp>
      <p:sp>
        <p:nvSpPr>
          <p:cNvPr id="7" name="TextBox 6"/>
          <p:cNvSpPr txBox="1"/>
          <p:nvPr/>
        </p:nvSpPr>
        <p:spPr>
          <a:xfrm>
            <a:off x="169813" y="3508028"/>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Cyflog yn ôl Grŵp Staff</a:t>
            </a:r>
            <a:endParaRPr lang="en-GB" sz="1400" dirty="0">
              <a:solidFill>
                <a:schemeClr val="bg1"/>
              </a:solidFill>
            </a:endParaRPr>
          </a:p>
        </p:txBody>
      </p:sp>
      <p:sp>
        <p:nvSpPr>
          <p:cNvPr id="9" name="Rectangle 1"/>
          <p:cNvSpPr>
            <a:spLocks noChangeArrowheads="1"/>
          </p:cNvSpPr>
          <p:nvPr/>
        </p:nvSpPr>
        <p:spPr bwMode="auto">
          <a:xfrm>
            <a:off x="166717" y="7971144"/>
            <a:ext cx="6197759" cy="457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endParaRPr kumimoji="0" lang="en-GB" altLang="en-US" sz="1200" b="0" i="0" u="none" strike="noStrike" cap="none" normalizeH="0" baseline="0">
              <a:ln>
                <a:noFill/>
              </a:ln>
              <a:solidFill>
                <a:schemeClr val="tx1"/>
              </a:solidFill>
              <a:effectLst/>
              <a:latin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999936301"/>
              </p:ext>
            </p:extLst>
          </p:nvPr>
        </p:nvGraphicFramePr>
        <p:xfrm>
          <a:off x="169813" y="1473657"/>
          <a:ext cx="5384800" cy="17907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787727874"/>
                    </a:ext>
                  </a:extLst>
                </a:gridCol>
                <a:gridCol w="1170305">
                  <a:extLst>
                    <a:ext uri="{9D8B030D-6E8A-4147-A177-3AD203B41FA5}">
                      <a16:colId xmlns:a16="http://schemas.microsoft.com/office/drawing/2014/main" val="3091665033"/>
                    </a:ext>
                  </a:extLst>
                </a:gridCol>
                <a:gridCol w="1243965">
                  <a:extLst>
                    <a:ext uri="{9D8B030D-6E8A-4147-A177-3AD203B41FA5}">
                      <a16:colId xmlns:a16="http://schemas.microsoft.com/office/drawing/2014/main" val="2851876530"/>
                    </a:ext>
                  </a:extLst>
                </a:gridCol>
              </a:tblGrid>
              <a:tr h="238125">
                <a:tc gridSpan="3">
                  <a:txBody>
                    <a:bodyPr/>
                    <a:lstStyle/>
                    <a:p>
                      <a:pPr algn="ctr">
                        <a:spcAft>
                          <a:spcPct val="0"/>
                        </a:spcAft>
                        <a:defRPr b="0" i="0"/>
                      </a:pPr>
                      <a:r>
                        <a:rPr lang="1106" sz="1000" b="0">
                          <a:solidFill>
                            <a:schemeClr val="tx1"/>
                          </a:solidFill>
                          <a:effectLst/>
                        </a:rPr>
                        <a:t>Cyfrif pennau BIPHDd yn ôl Ethnigrwydd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1646314"/>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effectLst/>
                        </a:rPr>
                        <a:t>Cyfrif pennau</a:t>
                      </a:r>
                      <a:endParaRPr lang="en-GB" sz="1200" b="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effectLst/>
                        </a:rPr>
                        <a:t>%</a:t>
                      </a:r>
                      <a:endParaRPr lang="en-GB" sz="12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04459512"/>
                  </a:ext>
                </a:extLst>
              </a:tr>
              <a:tr h="200025">
                <a:tc>
                  <a:txBody>
                    <a:bodyPr/>
                    <a:lstStyle/>
                    <a:p>
                      <a:pPr>
                        <a:spcAft>
                          <a:spcPct val="0"/>
                        </a:spcAft>
                        <a:defRPr b="0" i="0"/>
                      </a:pPr>
                      <a:r>
                        <a:rPr lang="1106" sz="1000" b="0" dirty="0">
                          <a:solidFill>
                            <a:schemeClr val="tx1"/>
                          </a:solidFill>
                          <a:effectLst/>
                        </a:rPr>
                        <a:t>Gwyn</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11,110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88.70%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14818938"/>
                  </a:ext>
                </a:extLst>
              </a:tr>
              <a:tr h="200025">
                <a:tc>
                  <a:txBody>
                    <a:bodyPr/>
                    <a:lstStyle/>
                    <a:p>
                      <a:pPr>
                        <a:spcAft>
                          <a:spcPct val="0"/>
                        </a:spcAft>
                        <a:defRPr b="0" i="0"/>
                      </a:pPr>
                      <a:r>
                        <a:rPr lang="1106" sz="1000" b="0" dirty="0">
                          <a:solidFill>
                            <a:schemeClr val="tx1"/>
                          </a:solidFill>
                          <a:effectLst/>
                        </a:rPr>
                        <a:t>Du neu Ddu Prydeinig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123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0.98%</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59471293"/>
                  </a:ext>
                </a:extLst>
              </a:tr>
              <a:tr h="200025">
                <a:tc>
                  <a:txBody>
                    <a:bodyPr/>
                    <a:lstStyle/>
                    <a:p>
                      <a:pPr>
                        <a:spcAft>
                          <a:spcPct val="0"/>
                        </a:spcAft>
                        <a:defRPr b="0" i="0"/>
                      </a:pPr>
                      <a:r>
                        <a:rPr lang="1106" sz="1000" b="0" dirty="0">
                          <a:solidFill>
                            <a:schemeClr val="tx1"/>
                          </a:solidFill>
                          <a:effectLst/>
                        </a:rPr>
                        <a:t>Asiaidd neu Asiaidd Prydeinig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460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3.67%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90248042"/>
                  </a:ext>
                </a:extLst>
              </a:tr>
              <a:tr h="200025">
                <a:tc>
                  <a:txBody>
                    <a:bodyPr/>
                    <a:lstStyle/>
                    <a:p>
                      <a:pPr>
                        <a:spcAft>
                          <a:spcPct val="0"/>
                        </a:spcAft>
                        <a:defRPr b="0" i="0"/>
                      </a:pPr>
                      <a:r>
                        <a:rPr lang="1106" sz="1000" b="0" dirty="0">
                          <a:solidFill>
                            <a:schemeClr val="tx1"/>
                          </a:solidFill>
                          <a:effectLst/>
                        </a:rPr>
                        <a:t>Cymysg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83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0.66%</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06756731"/>
                  </a:ext>
                </a:extLst>
              </a:tr>
              <a:tr h="200025">
                <a:tc>
                  <a:txBody>
                    <a:bodyPr/>
                    <a:lstStyle/>
                    <a:p>
                      <a:pPr>
                        <a:spcAft>
                          <a:spcPct val="0"/>
                        </a:spcAft>
                        <a:defRPr b="0" i="0"/>
                      </a:pPr>
                      <a:r>
                        <a:rPr lang="1106" sz="1000" b="0" dirty="0">
                          <a:solidFill>
                            <a:schemeClr val="tx1"/>
                          </a:solidFill>
                          <a:effectLst/>
                        </a:rPr>
                        <a:t>Unrhyw Grŵp Ethnig Arall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170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1.36%</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52978090"/>
                  </a:ext>
                </a:extLst>
              </a:tr>
              <a:tr h="200025">
                <a:tc>
                  <a:txBody>
                    <a:bodyPr/>
                    <a:lstStyle/>
                    <a:p>
                      <a:pPr>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580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4.63%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79307011"/>
                  </a:ext>
                </a:extLst>
              </a:tr>
              <a:tr h="0">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12,526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effectLst/>
                        </a:rPr>
                        <a:t>100%</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288180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957891592"/>
              </p:ext>
            </p:extLst>
          </p:nvPr>
        </p:nvGraphicFramePr>
        <p:xfrm>
          <a:off x="169813" y="4138217"/>
          <a:ext cx="6073733" cy="4470022"/>
        </p:xfrm>
        <a:graphic>
          <a:graphicData uri="http://schemas.openxmlformats.org/drawingml/2006/table">
            <a:tbl>
              <a:tblPr firstRow="1" firstCol="1" bandRow="1">
                <a:tableStyleId>{5C22544A-7EE6-4342-B048-85BDC9FD1C3A}</a:tableStyleId>
              </a:tblPr>
              <a:tblGrid>
                <a:gridCol w="1002887">
                  <a:extLst>
                    <a:ext uri="{9D8B030D-6E8A-4147-A177-3AD203B41FA5}">
                      <a16:colId xmlns:a16="http://schemas.microsoft.com/office/drawing/2014/main" val="4148949147"/>
                    </a:ext>
                  </a:extLst>
                </a:gridCol>
                <a:gridCol w="588368">
                  <a:extLst>
                    <a:ext uri="{9D8B030D-6E8A-4147-A177-3AD203B41FA5}">
                      <a16:colId xmlns:a16="http://schemas.microsoft.com/office/drawing/2014/main" val="2223958951"/>
                    </a:ext>
                  </a:extLst>
                </a:gridCol>
                <a:gridCol w="765564">
                  <a:extLst>
                    <a:ext uri="{9D8B030D-6E8A-4147-A177-3AD203B41FA5}">
                      <a16:colId xmlns:a16="http://schemas.microsoft.com/office/drawing/2014/main" val="4112606861"/>
                    </a:ext>
                  </a:extLst>
                </a:gridCol>
                <a:gridCol w="746455">
                  <a:extLst>
                    <a:ext uri="{9D8B030D-6E8A-4147-A177-3AD203B41FA5}">
                      <a16:colId xmlns:a16="http://schemas.microsoft.com/office/drawing/2014/main" val="1348603635"/>
                    </a:ext>
                  </a:extLst>
                </a:gridCol>
                <a:gridCol w="674111">
                  <a:extLst>
                    <a:ext uri="{9D8B030D-6E8A-4147-A177-3AD203B41FA5}">
                      <a16:colId xmlns:a16="http://schemas.microsoft.com/office/drawing/2014/main" val="648521628"/>
                    </a:ext>
                  </a:extLst>
                </a:gridCol>
                <a:gridCol w="754531">
                  <a:extLst>
                    <a:ext uri="{9D8B030D-6E8A-4147-A177-3AD203B41FA5}">
                      <a16:colId xmlns:a16="http://schemas.microsoft.com/office/drawing/2014/main" val="3998168660"/>
                    </a:ext>
                  </a:extLst>
                </a:gridCol>
                <a:gridCol w="827855">
                  <a:extLst>
                    <a:ext uri="{9D8B030D-6E8A-4147-A177-3AD203B41FA5}">
                      <a16:colId xmlns:a16="http://schemas.microsoft.com/office/drawing/2014/main" val="2564676413"/>
                    </a:ext>
                  </a:extLst>
                </a:gridCol>
                <a:gridCol w="713962">
                  <a:extLst>
                    <a:ext uri="{9D8B030D-6E8A-4147-A177-3AD203B41FA5}">
                      <a16:colId xmlns:a16="http://schemas.microsoft.com/office/drawing/2014/main" val="3238590884"/>
                    </a:ext>
                  </a:extLst>
                </a:gridCol>
              </a:tblGrid>
              <a:tr h="426265">
                <a:tc>
                  <a:txBody>
                    <a:bodyPr/>
                    <a:lstStyle/>
                    <a:p>
                      <a:pPr algn="ctr">
                        <a:spcAft>
                          <a:spcPct val="0"/>
                        </a:spcAft>
                        <a:defRPr b="0" i="0"/>
                      </a:pPr>
                      <a:r>
                        <a:rPr lang="1106" sz="1000" b="0" dirty="0">
                          <a:solidFill>
                            <a:schemeClr val="tx1"/>
                          </a:solidFill>
                          <a:effectLst/>
                        </a:rPr>
                        <a:t>Grŵp Staff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Gwyn</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Du neu Ddu Prydeinig</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Asiaidd neu Asiaidd Prydeinig</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Cymysg</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Unrhyw Grŵp Ethnig Arall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Heb ei Gofnodi ar yr ESR</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ct val="0"/>
                        </a:spcAft>
                        <a:defRPr b="0" i="0"/>
                      </a:pPr>
                      <a:r>
                        <a:rPr lang="1106" sz="1000" b="0">
                          <a:solidFill>
                            <a:schemeClr val="tx1"/>
                          </a:solidFill>
                          <a:effectLst/>
                        </a:rPr>
                        <a:t>Prif Gyfanswm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extLst>
                  <a:ext uri="{0D108BD9-81ED-4DB2-BD59-A6C34878D82A}">
                    <a16:rowId xmlns:a16="http://schemas.microsoft.com/office/drawing/2014/main" val="2365981460"/>
                  </a:ext>
                </a:extLst>
              </a:tr>
              <a:tr h="426265">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£40,735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£38,890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£37,214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£27,761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£34,678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£37,010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£40,367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986008948"/>
                  </a:ext>
                </a:extLst>
              </a:tr>
              <a:tr h="426265">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£20,387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£19,052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£23,041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£19,355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£19,622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£20,981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£20,386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413971620"/>
                  </a:ext>
                </a:extLst>
              </a:tr>
              <a:tr h="284177">
                <a:tc>
                  <a:txBody>
                    <a:bodyPr/>
                    <a:lstStyle/>
                    <a:p>
                      <a:pPr>
                        <a:spcAft>
                          <a:spcPct val="0"/>
                        </a:spcAft>
                        <a:defRPr b="0" i="0"/>
                      </a:pPr>
                      <a:r>
                        <a:rPr lang="1106" sz="1000" b="0">
                          <a:solidFill>
                            <a:schemeClr val="tx1"/>
                          </a:solidFill>
                          <a:effectLst/>
                        </a:rPr>
                        <a:t>Gweinyddol a Chlercol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£28,338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£23,563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£24,757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£25,584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£24,850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£29,107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£28,278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060841744"/>
                  </a:ext>
                </a:extLst>
              </a:tr>
              <a:tr h="284177">
                <a:tc>
                  <a:txBody>
                    <a:bodyPr/>
                    <a:lstStyle/>
                    <a:p>
                      <a:pPr>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£37,769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£31,410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£43,862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£49,082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£29,284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£46,271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£37,922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501457047"/>
                  </a:ext>
                </a:extLst>
              </a:tr>
              <a:tr h="284177">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£20,029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£18,185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£24,233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£18,929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£19,357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£19,569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£19,960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76489139"/>
                  </a:ext>
                </a:extLst>
              </a:tr>
              <a:tr h="284177">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£39,058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£32,878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£41,188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£33,176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£45,147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£38,960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649599596"/>
                  </a:ext>
                </a:extLst>
              </a:tr>
              <a:tr h="284177">
                <a:tc>
                  <a:txBody>
                    <a:bodyPr/>
                    <a:lstStyle/>
                    <a:p>
                      <a:pPr>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£78,161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£58,395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£85,932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£68,873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£68,277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£63,442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£73,055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139385987"/>
                  </a:ext>
                </a:extLst>
              </a:tr>
              <a:tr h="426265">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£34,589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£31,111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£43,058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£33,122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£32,221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£40,222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£34,637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536644145"/>
                  </a:ext>
                </a:extLst>
              </a:tr>
              <a:tr h="177611">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 £33,779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 £0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 £0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 £0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535714150"/>
                  </a:ext>
                </a:extLst>
              </a:tr>
              <a:tr h="177611">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£30,387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£43,843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£64,283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£33,444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£41,571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a:solidFill>
                            <a:schemeClr val="tx1"/>
                          </a:solidFill>
                          <a:effectLst/>
                        </a:rPr>
                        <a:t>£36,557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ct val="0"/>
                        </a:spcAft>
                        <a:defRPr b="0" i="0"/>
                      </a:pPr>
                      <a:r>
                        <a:rPr lang="1106" sz="1000" b="0" dirty="0">
                          <a:solidFill>
                            <a:schemeClr val="tx1"/>
                          </a:solidFill>
                          <a:effectLst/>
                        </a:rPr>
                        <a:t>£31,902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382226108"/>
                  </a:ext>
                </a:extLst>
              </a:tr>
            </a:tbl>
          </a:graphicData>
        </a:graphic>
      </p:graphicFrame>
    </p:spTree>
    <p:extLst>
      <p:ext uri="{BB962C8B-B14F-4D97-AF65-F5344CB8AC3E}">
        <p14:creationId xmlns:p14="http://schemas.microsoft.com/office/powerpoint/2010/main" val="102285646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261227" y="2111520"/>
            <a:ext cx="6394029" cy="3359894"/>
          </a:xfrm>
          <a:prstGeom prst="rect">
            <a:avLst/>
          </a:prstGeom>
          <a:solidFill>
            <a:schemeClr val="accent1">
              <a:lumMod val="40000"/>
              <a:lumOff val="60000"/>
            </a:schemeClr>
          </a:solidFill>
        </p:spPr>
        <p:txBody>
          <a:bodyPr wrap="square" rtlCol="0">
            <a:spAutoFit/>
          </a:bodyPr>
          <a:lstStyle/>
          <a:p>
            <a:pPr>
              <a:spcAft>
                <a:spcPts val="400"/>
              </a:spcAft>
              <a:defRPr b="0" i="0"/>
            </a:pPr>
            <a:r>
              <a:rPr lang="1106" sz="1100" dirty="0">
                <a:latin typeface="Arial" panose="020B0604020202020204" pitchFamily="34" charset="0"/>
                <a:cs typeface="Arial" panose="020B0604020202020204" pitchFamily="34" charset="0"/>
              </a:rPr>
              <a:t>Mae’r Bwrdd Iechyd wedi cyhoeddi ei Gynllun Cydraddoldeb Strategol a’i Amcanion ar gyfer 2020-2024, sy’n nodi cyfeiriad arfaethedig ein taith yn ystod y pedair blynedd nesaf i symud cydraddoldeb yn ei flaen, dileu gwahaniaethu a meithrin perthnasoedd da rhwng y rhai sydd â nodwedd warchodedig a’r rheiny nad oes ganddynt nodwedd warchodedig. Mae ein cynllun yn ymwneud â’n rôl o fod yn gyflogwr, yn ogystal â’r ffordd yr ydym yn darparu gwasanaethau i gleifion, teuluoedd, gofalwyr a’n poblogaeth ehangach. Mae’r Adroddiad Blynyddol ar Gydraddoldeb yn y Gweithlu yn canolbwyntio ar ein rôl o fod yn gyflogwr. </a:t>
            </a:r>
            <a:endParaRPr lang="en-GB"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Ein nod yw darparu gwasanaethau sy’n ddiogel, yn gynaliadwy ac yn garedig i bawb, a chynnig amgylched gweithio cynhwysol a meithriniol ar gyfer ein holl staff, a hynny trwy ddull seiliedig ar werth. Yn yr amcanion a awgrymir, defnyddir ystyron ehangaf y geiriau “diwylliant”, “cynhwysiant” a “llesiant” i gwmpasu ystyriaethau mewn perthynas â’r Gymraeg a dylanwadau economaidd-gymdeithasol. Y cyflogeion sy’n gyfrifol am weithredu’r cynllun a’r amcanion. Mae hyn yn cynnwys aelodau ein Bwrdd, staff a gwirfoddolwyr, ac asiantau neu gontractwr sy’n darparu gwasanaethau neu’n ymgymryd â gwaith ar ran y Bwrdd Iechyd. Gwyddom fod creu amgylchedd teg a chynhwysol yn aml yn golygu newid diwylliannau, herio arferion hirsefydlog, a chwalu rhwystrau. Byddwn yn gweithio gyda’n gilydd i gyflawni ein hamcanion a chreu amgylchedd tecach a mwy cynhwysol i bawb. Mae staff ar bob lefel, gan gynnwys aelodau’r Bwrdd, yn mynd ati i hyrwyddo a hwyluso diwylliant o gynhwysiant a llesiant ledled y sefydliad. Bydd gweithio gyda’r staff, yn enwedig y rheiny y nodir eu bod yn cael profiadau gwaeth, yn llunio cynllun y gwasanaethau a’r dulliau o’u darparu. </a:t>
            </a:r>
          </a:p>
        </p:txBody>
      </p:sp>
      <p:sp>
        <p:nvSpPr>
          <p:cNvPr id="8" name="TextBox 7"/>
          <p:cNvSpPr txBox="1"/>
          <p:nvPr/>
        </p:nvSpPr>
        <p:spPr>
          <a:xfrm>
            <a:off x="261227" y="1356671"/>
            <a:ext cx="6387642" cy="762762"/>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Mae’r Bwrdd Iechyd yn ymrwymedig i roi pobl wrth wraidd popeth a wnawn. Ein gweledigaeth yw creu diwylliant sefydliadol hygyrch a chynhwysol ar gyfer ein staff. Mae hyn yn golygu ystyried pobl yn unigolion a defnyddio dull sy’n canolbwyntio ar yr unigolyn, fel ein bod yn trin pawb yn deg, â didwylledd, urddas a pharch, ni waeth beth yw eu cefndir a’u credoau. </a:t>
            </a:r>
          </a:p>
        </p:txBody>
      </p:sp>
      <p:sp>
        <p:nvSpPr>
          <p:cNvPr id="10" name="TextBox 9"/>
          <p:cNvSpPr txBox="1"/>
          <p:nvPr/>
        </p:nvSpPr>
        <p:spPr>
          <a:xfrm>
            <a:off x="289913" y="882768"/>
            <a:ext cx="6358926"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Cyflwyniad</a:t>
            </a:r>
            <a:endParaRPr lang="en-GB" dirty="0">
              <a:solidFill>
                <a:schemeClr val="bg1"/>
              </a:solidFill>
            </a:endParaRPr>
          </a:p>
        </p:txBody>
      </p:sp>
      <p:sp>
        <p:nvSpPr>
          <p:cNvPr id="11" name="TextBox 10"/>
          <p:cNvSpPr txBox="1"/>
          <p:nvPr/>
        </p:nvSpPr>
        <p:spPr>
          <a:xfrm>
            <a:off x="261227" y="5418109"/>
            <a:ext cx="6405898" cy="2682786"/>
          </a:xfrm>
          <a:prstGeom prst="rect">
            <a:avLst/>
          </a:prstGeom>
          <a:solidFill>
            <a:schemeClr val="bg1">
              <a:lumMod val="95000"/>
            </a:schemeClr>
          </a:solidFill>
        </p:spPr>
        <p:txBody>
          <a:bodyPr wrap="square" rtlCol="0">
            <a:spAutoFit/>
          </a:bodyPr>
          <a:lstStyle/>
          <a:p>
            <a:pPr>
              <a:spcAft>
                <a:spcPts val="400"/>
              </a:spcAft>
              <a:defRPr b="0" i="0"/>
            </a:pPr>
            <a:r>
              <a:rPr lang="1106" sz="1100" dirty="0">
                <a:latin typeface="Arial" panose="020B0604020202020204" pitchFamily="34" charset="0"/>
                <a:cs typeface="Arial" panose="020B0604020202020204" pitchFamily="34" charset="0"/>
              </a:rPr>
              <a:t>Rydym yn teimlo’n uchelgeisiol ac yn angerddol ynghylch yr agenda hon, ac yn bwriadu mynd y tu hwnt i’n dyletswyddau statudol. Rydym am ddathlu amrywiaeth a mynd ati i ddileu pob math o anghydraddoldeb ym mhob agwedd ar gyflogaeth. Rydym wedi datblygu Strategaeth y Gweithlu, Datblygu Sefydliadol ac Addysg ar gyfer y cyfnod o ddeng mlynedd 2020-2030. Mae’r strategaeth hon yn cadarnhau ein bwriad i sefydlu’r Bwrdd Iechyd i fod yn sefydliad cynhwysol. Ystyr cynwysoldeb yw gofalu bod lleisiau ein holl bobl yn cael eu clywed a’u gwerthfawrogi, gan sicrhau mynediad cyfartal at gyfleoedd ac adnoddau ar gyfer pobl a allai fel arall gael eu heithrio neu fod ar yr ymylon. Bydd hyn nid yn unig yn ein helpu i ddenu a chadw’r bobl orau i ffurfio ein gweithlu, ond bydd hefyd yn ein helpu i ddarparu gwell gwasanaethau, gan sicrhau ein bod yn lle gwych i bobl weithio ynddo. Mae angen i ni symud y tu hwnt i sicrhau cydraddoldeb i hyrwyddo amrywiaeth, sydd, yn y pen draw, yn ymwneud â’r modd yr ydym yn adeiladu ein sefydliad gydag unigolion talentog o amrywiaeth eang o gefndiroedd. </a:t>
            </a:r>
          </a:p>
          <a:p>
            <a:pPr>
              <a:defRPr b="0" i="0"/>
            </a:pPr>
            <a:r>
              <a:rPr lang="1106" sz="1100" dirty="0">
                <a:latin typeface="Arial" panose="020B0604020202020204" pitchFamily="34" charset="0"/>
                <a:cs typeface="Arial" panose="020B0604020202020204" pitchFamily="34" charset="0"/>
              </a:rPr>
              <a:t>Uchelgais GIG Cymru yw y bydd arweinwyr yn y system gofal iechyd a gofal cymdeithasol yn amlygu arweinyddiaeth dosturiol ar y cyd erbyn 2030. Un o nodweddion yr egwyddor fydd gwella cynhwysiant ac amrywiaeth, gan fynd ati’n ymwybodol i chwalu rhwystrau a ffiniau. </a:t>
            </a:r>
          </a:p>
        </p:txBody>
      </p:sp>
      <p:sp>
        <p:nvSpPr>
          <p:cNvPr id="12" name="Slide Number Placeholder 11"/>
          <p:cNvSpPr>
            <a:spLocks noGrp="1"/>
          </p:cNvSpPr>
          <p:nvPr>
            <p:ph type="sldNum" sz="quarter" idx="12"/>
          </p:nvPr>
        </p:nvSpPr>
        <p:spPr/>
        <p:txBody>
          <a:bodyPr/>
          <a:lstStyle/>
          <a:p>
            <a:pPr>
              <a:defRPr b="0" i="0"/>
            </a:pPr>
            <a:fld id="{98274692-3240-4D41-9602-C14C16EEA218}" type="slidenum">
              <a:rPr lang="en-GB" smtClean="0"/>
              <a:t>4</a:t>
            </a:fld>
            <a:endParaRPr lang="en-GB"/>
          </a:p>
        </p:txBody>
      </p:sp>
      <p:sp>
        <p:nvSpPr>
          <p:cNvPr id="13" name="TextBox 12"/>
          <p:cNvSpPr txBox="1"/>
          <p:nvPr/>
        </p:nvSpPr>
        <p:spPr>
          <a:xfrm>
            <a:off x="289913" y="8027149"/>
            <a:ext cx="6358926" cy="1785104"/>
          </a:xfrm>
          <a:prstGeom prst="rect">
            <a:avLst/>
          </a:prstGeom>
          <a:solidFill>
            <a:schemeClr val="bg1">
              <a:lumMod val="8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Mae ein Hadroddiad Blynyddol ar Gydraddoldeb yn y Gweithlu yn rhoi cyfle i ni adolygu ein data ystadegol er mwyn helpu i adnabod nodau a chamau cadarnhaol y byddwn, o bosibl, am eu rhoi ar waith i gefnogi aelodau o’n gweithlu, yn unol â’u nodweddion gwarchodedig. Bydd yr adroddiad hwn yn helpu i egluro “bywyd yn Hywel Dda” ledled y grwpiau gwarchodedig ac i sicrhau sylfaen gadarn i adeiladu arni y flwyddyn nesaf a thu hwnt. Mae’n amlygu cam ymlaen o ran y ffordd y mae’r Bwrdd Iechyd yn ystyried mynd i’r afael â materion cydraddoldeb ac amrywiaeth. </a:t>
            </a:r>
          </a:p>
          <a:p>
            <a:pPr>
              <a:defRPr b="0" i="0"/>
            </a:pPr>
            <a:r>
              <a:rPr lang="1106" sz="1100" dirty="0">
                <a:latin typeface="Arial" panose="020B0604020202020204" pitchFamily="34" charset="0"/>
                <a:cs typeface="Arial" panose="020B0604020202020204" pitchFamily="34" charset="0"/>
              </a:rPr>
              <a:t>Bydd nodau a chamau cadarnhaol yn cael eu cyflawni dros amser, ac nid o reidrwydd yn ystod y flwyddyn sydd i ddod. Bydd hyfforddiant a meithrin ymwybyddiaeth ym meysydd cydraddoldeb, amrywiaeth a chynhwysiant yn nod allweddol, sy’n cynnwys cynyddu ein cyfradd cydymffurfio â hyfforddiant gorfodol ar-lein. </a:t>
            </a:r>
          </a:p>
        </p:txBody>
      </p:sp>
    </p:spTree>
    <p:extLst>
      <p:ext uri="{BB962C8B-B14F-4D97-AF65-F5344CB8AC3E}">
        <p14:creationId xmlns:p14="http://schemas.microsoft.com/office/powerpoint/2010/main" val="273699205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E69BCFF-028D-4DEA-B6BA-1CCD5D8BED14}" type="slidenum">
              <a:rPr lang="en-GB" smtClean="0"/>
              <a:t>40</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Ethnigrwydd</a:t>
            </a:r>
            <a:endParaRPr lang="en-GB" dirty="0">
              <a:solidFill>
                <a:schemeClr val="bg1"/>
              </a:solidFill>
            </a:endParaRPr>
          </a:p>
        </p:txBody>
      </p:sp>
      <p:sp>
        <p:nvSpPr>
          <p:cNvPr id="6" name="TextBox 5"/>
          <p:cNvSpPr txBox="1"/>
          <p:nvPr/>
        </p:nvSpPr>
        <p:spPr>
          <a:xfrm>
            <a:off x="194945" y="1034111"/>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947702560"/>
              </p:ext>
            </p:extLst>
          </p:nvPr>
        </p:nvGraphicFramePr>
        <p:xfrm>
          <a:off x="194945" y="1502200"/>
          <a:ext cx="6516000" cy="4964201"/>
        </p:xfrm>
        <a:graphic>
          <a:graphicData uri="http://schemas.openxmlformats.org/drawingml/2006/table">
            <a:tbl>
              <a:tblPr>
                <a:tableStyleId>{5C22544A-7EE6-4342-B048-85BDC9FD1C3A}</a:tableStyleId>
              </a:tblPr>
              <a:tblGrid>
                <a:gridCol w="756000">
                  <a:extLst>
                    <a:ext uri="{9D8B030D-6E8A-4147-A177-3AD203B41FA5}">
                      <a16:colId xmlns:a16="http://schemas.microsoft.com/office/drawing/2014/main" val="2225813425"/>
                    </a:ext>
                  </a:extLst>
                </a:gridCol>
                <a:gridCol w="1980000">
                  <a:extLst>
                    <a:ext uri="{9D8B030D-6E8A-4147-A177-3AD203B41FA5}">
                      <a16:colId xmlns:a16="http://schemas.microsoft.com/office/drawing/2014/main" val="3493008585"/>
                    </a:ext>
                  </a:extLst>
                </a:gridCol>
                <a:gridCol w="756000">
                  <a:extLst>
                    <a:ext uri="{9D8B030D-6E8A-4147-A177-3AD203B41FA5}">
                      <a16:colId xmlns:a16="http://schemas.microsoft.com/office/drawing/2014/main" val="2951734631"/>
                    </a:ext>
                  </a:extLst>
                </a:gridCol>
                <a:gridCol w="504000">
                  <a:extLst>
                    <a:ext uri="{9D8B030D-6E8A-4147-A177-3AD203B41FA5}">
                      <a16:colId xmlns:a16="http://schemas.microsoft.com/office/drawing/2014/main" val="1355092544"/>
                    </a:ext>
                  </a:extLst>
                </a:gridCol>
                <a:gridCol w="756000">
                  <a:extLst>
                    <a:ext uri="{9D8B030D-6E8A-4147-A177-3AD203B41FA5}">
                      <a16:colId xmlns:a16="http://schemas.microsoft.com/office/drawing/2014/main" val="3768634224"/>
                    </a:ext>
                  </a:extLst>
                </a:gridCol>
                <a:gridCol w="504000">
                  <a:extLst>
                    <a:ext uri="{9D8B030D-6E8A-4147-A177-3AD203B41FA5}">
                      <a16:colId xmlns:a16="http://schemas.microsoft.com/office/drawing/2014/main" val="2994895948"/>
                    </a:ext>
                  </a:extLst>
                </a:gridCol>
                <a:gridCol w="756000">
                  <a:extLst>
                    <a:ext uri="{9D8B030D-6E8A-4147-A177-3AD203B41FA5}">
                      <a16:colId xmlns:a16="http://schemas.microsoft.com/office/drawing/2014/main" val="2658724863"/>
                    </a:ext>
                  </a:extLst>
                </a:gridCol>
                <a:gridCol w="504000">
                  <a:extLst>
                    <a:ext uri="{9D8B030D-6E8A-4147-A177-3AD203B41FA5}">
                      <a16:colId xmlns:a16="http://schemas.microsoft.com/office/drawing/2014/main" val="3973154942"/>
                    </a:ext>
                  </a:extLst>
                </a:gridCol>
              </a:tblGrid>
              <a:tr h="155760">
                <a:tc>
                  <a:txBody>
                    <a:bodyPr/>
                    <a:lstStyle/>
                    <a:p>
                      <a:pPr>
                        <a:spcAft>
                          <a:spcPct val="0"/>
                        </a:spcAft>
                        <a:defRPr b="0" i="0"/>
                      </a:pPr>
                      <a:r>
                        <a:rPr lang="1106" sz="700" dirty="0">
                          <a:effectLst/>
                        </a:rPr>
                        <a:t> </a:t>
                      </a:r>
                      <a:endParaRPr lang="en-GB" sz="9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spcAft>
                          <a:spcPct val="0"/>
                        </a:spcAft>
                        <a:defRPr b="0" i="0"/>
                      </a:pPr>
                      <a:r>
                        <a:rPr lang="1106" sz="1000" dirty="0">
                          <a:effectLst/>
                        </a:rPr>
                        <a:t> </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gridSpan="2">
                  <a:txBody>
                    <a:bodyPr/>
                    <a:lstStyle/>
                    <a:p>
                      <a:pPr algn="ctr">
                        <a:spcAft>
                          <a:spcPct val="0"/>
                        </a:spcAft>
                        <a:defRPr b="0" i="0"/>
                      </a:pPr>
                      <a:r>
                        <a:rPr lang="1106" sz="1000" dirty="0">
                          <a:effectLst/>
                        </a:rPr>
                        <a:t>Ymgeiswyr</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tc gridSpan="2">
                  <a:txBody>
                    <a:bodyPr/>
                    <a:lstStyle/>
                    <a:p>
                      <a:pPr algn="ctr">
                        <a:spcAft>
                          <a:spcPct val="0"/>
                        </a:spcAft>
                        <a:defRPr b="0" i="0"/>
                      </a:pPr>
                      <a:r>
                        <a:rPr lang="1106" sz="1000" dirty="0">
                          <a:effectLst/>
                        </a:rPr>
                        <a:t>Ar y Rhestr Fer</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tc gridSpan="2">
                  <a:txBody>
                    <a:bodyPr/>
                    <a:lstStyle/>
                    <a:p>
                      <a:pPr algn="ctr">
                        <a:spcAft>
                          <a:spcPct val="0"/>
                        </a:spcAft>
                        <a:defRPr b="0" i="0"/>
                      </a:pPr>
                      <a:r>
                        <a:rPr lang="1106" sz="1000" dirty="0">
                          <a:effectLst/>
                        </a:rPr>
                        <a:t>Cynigiwyd y Swydd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extLst>
                  <a:ext uri="{0D108BD9-81ED-4DB2-BD59-A6C34878D82A}">
                    <a16:rowId xmlns:a16="http://schemas.microsoft.com/office/drawing/2014/main" val="1568731488"/>
                  </a:ext>
                </a:extLst>
              </a:tr>
              <a:tr h="311519">
                <a:tc>
                  <a:txBody>
                    <a:bodyPr/>
                    <a:lstStyle/>
                    <a:p>
                      <a:pPr algn="ctr">
                        <a:spcAft>
                          <a:spcPct val="0"/>
                        </a:spcAft>
                        <a:defRPr b="0" i="0"/>
                      </a:pPr>
                      <a:r>
                        <a:rPr lang="1106" sz="700" dirty="0">
                          <a:effectLst/>
                        </a:rPr>
                        <a:t> </a:t>
                      </a:r>
                      <a:endParaRPr lang="en-GB" sz="9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Categori Adrodd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 BIPHD</a:t>
                      </a:r>
                      <a:r>
                        <a:rPr lang="en-GB" sz="1000" dirty="0">
                          <a:effectLst/>
                        </a:rPr>
                        <a:t>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 BIPHD</a:t>
                      </a:r>
                      <a:r>
                        <a:rPr lang="en-GB" sz="1000" dirty="0">
                          <a:effectLst/>
                        </a:rPr>
                        <a:t>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Cyfansymiau BIPHDd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ct val="0"/>
                        </a:spcAft>
                        <a:defRPr b="0" i="0"/>
                      </a:pPr>
                      <a:r>
                        <a:rPr lang="1106" sz="1000" dirty="0">
                          <a:effectLst/>
                        </a:rPr>
                        <a:t>% BIPHD</a:t>
                      </a:r>
                      <a:r>
                        <a:rPr lang="en-GB" sz="1000" dirty="0">
                          <a:effectLst/>
                        </a:rPr>
                        <a:t>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036858808"/>
                  </a:ext>
                </a:extLst>
              </a:tr>
              <a:tr h="298454">
                <a:tc>
                  <a:txBody>
                    <a:bodyPr/>
                    <a:lstStyle/>
                    <a:p>
                      <a:pPr algn="ctr">
                        <a:spcAft>
                          <a:spcPct val="0"/>
                        </a:spcAft>
                        <a:defRPr b="0" i="0"/>
                      </a:pPr>
                      <a:r>
                        <a:rPr lang="1106" sz="1000" dirty="0">
                          <a:effectLst/>
                        </a:rPr>
                        <a:t> </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spcAft>
                          <a:spcPct val="0"/>
                        </a:spcAft>
                        <a:defRPr b="0" i="0"/>
                      </a:pPr>
                      <a:r>
                        <a:rPr lang="1106" sz="1000" dirty="0">
                          <a:effectLst/>
                        </a:rPr>
                        <a:t>Cyfanswm y ceisiadau yr adroddwyd arnynt</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33,870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100.0%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11,958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100.0%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4,498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100%</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383876830"/>
                  </a:ext>
                </a:extLst>
              </a:tr>
              <a:tr h="155760">
                <a:tc rowSpan="17">
                  <a:txBody>
                    <a:bodyPr/>
                    <a:lstStyle/>
                    <a:p>
                      <a:pPr algn="ctr">
                        <a:spcAft>
                          <a:spcPct val="0"/>
                        </a:spcAft>
                        <a:defRPr b="0" i="0"/>
                      </a:pPr>
                      <a:r>
                        <a:rPr lang="1106" sz="1000" dirty="0">
                          <a:effectLst/>
                        </a:rPr>
                        <a:t>Ethnigrwydd </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spcAft>
                          <a:spcPct val="0"/>
                        </a:spcAft>
                        <a:defRPr b="0" i="0"/>
                      </a:pPr>
                      <a:r>
                        <a:rPr lang="1106" sz="1000">
                          <a:effectLst/>
                        </a:rPr>
                        <a:t>GWYN – Prydeinig</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22,987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67.9%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9,614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80.4%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3.555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79.0%</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248443475"/>
                  </a:ext>
                </a:extLst>
              </a:tr>
              <a:tr h="155760">
                <a:tc vMerge="1">
                  <a:txBody>
                    <a:bodyPr/>
                    <a:lstStyle/>
                    <a:p>
                      <a:endParaRPr lang="en-GB"/>
                    </a:p>
                  </a:txBody>
                  <a:tcPr/>
                </a:tc>
                <a:tc>
                  <a:txBody>
                    <a:bodyPr/>
                    <a:lstStyle/>
                    <a:p>
                      <a:pPr>
                        <a:spcAft>
                          <a:spcPct val="0"/>
                        </a:spcAft>
                        <a:defRPr b="0" i="0"/>
                      </a:pPr>
                      <a:r>
                        <a:rPr lang="1106" sz="1000" dirty="0">
                          <a:effectLst/>
                        </a:rPr>
                        <a:t>GWYN – Gwyddelig</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65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752972684"/>
                  </a:ext>
                </a:extLst>
              </a:tr>
              <a:tr h="222105">
                <a:tc vMerge="1">
                  <a:txBody>
                    <a:bodyPr/>
                    <a:lstStyle/>
                    <a:p>
                      <a:endParaRPr lang="en-GB"/>
                    </a:p>
                  </a:txBody>
                  <a:tcPr/>
                </a:tc>
                <a:tc>
                  <a:txBody>
                    <a:bodyPr/>
                    <a:lstStyle/>
                    <a:p>
                      <a:pPr>
                        <a:spcAft>
                          <a:spcPct val="0"/>
                        </a:spcAft>
                        <a:defRPr b="0" i="0"/>
                      </a:pPr>
                      <a:r>
                        <a:rPr lang="1106" sz="1000">
                          <a:effectLst/>
                        </a:rPr>
                        <a:t>GWYN – unrhyw gefndir gwyn arall</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1,492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407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3.4%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120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2.7%</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68969135"/>
                  </a:ext>
                </a:extLst>
              </a:tr>
              <a:tr h="222105">
                <a:tc vMerge="1">
                  <a:txBody>
                    <a:bodyPr/>
                    <a:lstStyle/>
                    <a:p>
                      <a:endParaRPr lang="en-GB"/>
                    </a:p>
                  </a:txBody>
                  <a:tcPr/>
                </a:tc>
                <a:tc>
                  <a:txBody>
                    <a:bodyPr/>
                    <a:lstStyle/>
                    <a:p>
                      <a:pPr>
                        <a:spcAft>
                          <a:spcPct val="0"/>
                        </a:spcAft>
                        <a:defRPr b="0" i="0"/>
                      </a:pPr>
                      <a:r>
                        <a:rPr lang="1106" sz="1000" dirty="0">
                          <a:effectLst/>
                        </a:rPr>
                        <a:t>ASIAIDD neu ASIAIDD PRYDEINIG </a:t>
                      </a:r>
                      <a:r>
                        <a:rPr lang="1106" sz="1000" b="1" dirty="0">
                          <a:effectLst/>
                        </a:rPr>
                        <a:t>– </a:t>
                      </a:r>
                      <a:r>
                        <a:rPr lang="1106" sz="1000" dirty="0">
                          <a:effectLst/>
                        </a:rPr>
                        <a:t>Indiaidd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1,721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302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1.5%</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09141441"/>
                  </a:ext>
                </a:extLst>
              </a:tr>
              <a:tr h="222105">
                <a:tc vMerge="1">
                  <a:txBody>
                    <a:bodyPr/>
                    <a:lstStyle/>
                    <a:p>
                      <a:endParaRPr lang="en-GB"/>
                    </a:p>
                  </a:txBody>
                  <a:tcPr/>
                </a:tc>
                <a:tc>
                  <a:txBody>
                    <a:bodyPr/>
                    <a:lstStyle/>
                    <a:p>
                      <a:pPr>
                        <a:spcAft>
                          <a:spcPct val="0"/>
                        </a:spcAft>
                        <a:defRPr b="0" i="0"/>
                      </a:pPr>
                      <a:r>
                        <a:rPr lang="1106" sz="1000" dirty="0">
                          <a:effectLst/>
                        </a:rPr>
                        <a:t>ASIAIDD neu ASIAIDD PRYDEINIG – Pacistanaidd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1,057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3.1%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163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36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0.8%</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015000886"/>
                  </a:ext>
                </a:extLst>
              </a:tr>
              <a:tr h="222105">
                <a:tc vMerge="1">
                  <a:txBody>
                    <a:bodyPr/>
                    <a:lstStyle/>
                    <a:p>
                      <a:endParaRPr lang="en-GB"/>
                    </a:p>
                  </a:txBody>
                  <a:tcPr/>
                </a:tc>
                <a:tc>
                  <a:txBody>
                    <a:bodyPr/>
                    <a:lstStyle/>
                    <a:p>
                      <a:pPr>
                        <a:spcAft>
                          <a:spcPct val="0"/>
                        </a:spcAft>
                        <a:defRPr b="0" i="0"/>
                      </a:pPr>
                      <a:r>
                        <a:rPr lang="1106" sz="1000" dirty="0">
                          <a:effectLst/>
                        </a:rPr>
                        <a:t>ASIAIDD neu ASIAIDD PRYDEINIG </a:t>
                      </a:r>
                      <a:r>
                        <a:rPr lang="1106" sz="1000" b="1" dirty="0">
                          <a:effectLst/>
                        </a:rPr>
                        <a:t>– </a:t>
                      </a:r>
                      <a:r>
                        <a:rPr lang="1106" sz="1000" dirty="0">
                          <a:effectLst/>
                        </a:rPr>
                        <a:t>Bangladeshaidd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254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142315123"/>
                  </a:ext>
                </a:extLst>
              </a:tr>
              <a:tr h="311519">
                <a:tc vMerge="1">
                  <a:txBody>
                    <a:bodyPr/>
                    <a:lstStyle/>
                    <a:p>
                      <a:endParaRPr lang="en-GB"/>
                    </a:p>
                  </a:txBody>
                  <a:tcPr/>
                </a:tc>
                <a:tc>
                  <a:txBody>
                    <a:bodyPr/>
                    <a:lstStyle/>
                    <a:p>
                      <a:pPr>
                        <a:spcAft>
                          <a:spcPct val="0"/>
                        </a:spcAft>
                        <a:defRPr b="0" i="0"/>
                      </a:pPr>
                      <a:r>
                        <a:rPr lang="1106" sz="1000" dirty="0">
                          <a:effectLst/>
                        </a:rPr>
                        <a:t>ASIAIDD neu ASIAIDD PRYDEINIG </a:t>
                      </a:r>
                      <a:r>
                        <a:rPr lang="1106" sz="1000" b="1" dirty="0">
                          <a:effectLst/>
                        </a:rPr>
                        <a:t>– </a:t>
                      </a:r>
                      <a:r>
                        <a:rPr lang="1106" sz="1000" dirty="0">
                          <a:effectLst/>
                        </a:rPr>
                        <a:t>unrhyw gefndir Asiaidd arall</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662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167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1.3%</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935991759"/>
                  </a:ext>
                </a:extLst>
              </a:tr>
              <a:tr h="222105">
                <a:tc vMerge="1">
                  <a:txBody>
                    <a:bodyPr/>
                    <a:lstStyle/>
                    <a:p>
                      <a:endParaRPr lang="en-GB"/>
                    </a:p>
                  </a:txBody>
                  <a:tcPr/>
                </a:tc>
                <a:tc>
                  <a:txBody>
                    <a:bodyPr/>
                    <a:lstStyle/>
                    <a:p>
                      <a:pPr>
                        <a:spcAft>
                          <a:spcPct val="0"/>
                        </a:spcAft>
                        <a:defRPr b="0" i="0"/>
                      </a:pPr>
                      <a:r>
                        <a:rPr lang="1106" sz="1000">
                          <a:effectLst/>
                        </a:rPr>
                        <a:t>CYMYSG </a:t>
                      </a:r>
                      <a:r>
                        <a:rPr lang="1106" sz="1000" b="1">
                          <a:effectLst/>
                        </a:rPr>
                        <a:t>– </a:t>
                      </a:r>
                      <a:r>
                        <a:rPr lang="1106" sz="1000">
                          <a:effectLst/>
                        </a:rPr>
                        <a:t>Gwyn a Du Caribïaidd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69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239082056"/>
                  </a:ext>
                </a:extLst>
              </a:tr>
              <a:tr h="222105">
                <a:tc vMerge="1">
                  <a:txBody>
                    <a:bodyPr/>
                    <a:lstStyle/>
                    <a:p>
                      <a:endParaRPr lang="en-GB"/>
                    </a:p>
                  </a:txBody>
                  <a:tcPr/>
                </a:tc>
                <a:tc>
                  <a:txBody>
                    <a:bodyPr/>
                    <a:lstStyle/>
                    <a:p>
                      <a:pPr>
                        <a:spcAft>
                          <a:spcPct val="0"/>
                        </a:spcAft>
                        <a:defRPr b="0" i="0"/>
                      </a:pPr>
                      <a:r>
                        <a:rPr lang="1106" sz="1000" dirty="0">
                          <a:effectLst/>
                        </a:rPr>
                        <a:t>CYMYSG </a:t>
                      </a:r>
                      <a:r>
                        <a:rPr lang="1106" sz="1000" b="1" dirty="0">
                          <a:effectLst/>
                        </a:rPr>
                        <a:t>–</a:t>
                      </a:r>
                      <a:r>
                        <a:rPr lang="1106" sz="1000" dirty="0">
                          <a:effectLst/>
                        </a:rPr>
                        <a:t> Gwyn a Du Affricanaidd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445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71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566224845"/>
                  </a:ext>
                </a:extLst>
              </a:tr>
              <a:tr h="155760">
                <a:tc vMerge="1">
                  <a:txBody>
                    <a:bodyPr/>
                    <a:lstStyle/>
                    <a:p>
                      <a:endParaRPr lang="en-GB"/>
                    </a:p>
                  </a:txBody>
                  <a:tcPr/>
                </a:tc>
                <a:tc>
                  <a:txBody>
                    <a:bodyPr/>
                    <a:lstStyle/>
                    <a:p>
                      <a:pPr>
                        <a:spcAft>
                          <a:spcPct val="0"/>
                        </a:spcAft>
                        <a:defRPr b="0" i="0"/>
                      </a:pPr>
                      <a:r>
                        <a:rPr lang="1106" sz="1000">
                          <a:effectLst/>
                        </a:rPr>
                        <a:t>CYMYSG </a:t>
                      </a:r>
                      <a:r>
                        <a:rPr lang="1106" sz="1000" b="1">
                          <a:effectLst/>
                        </a:rPr>
                        <a:t>–</a:t>
                      </a:r>
                      <a:r>
                        <a:rPr lang="1106" sz="1000">
                          <a:effectLst/>
                        </a:rPr>
                        <a:t> Gwyn ac Asiaidd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173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373719578"/>
                  </a:ext>
                </a:extLst>
              </a:tr>
              <a:tr h="222105">
                <a:tc vMerge="1">
                  <a:txBody>
                    <a:bodyPr/>
                    <a:lstStyle/>
                    <a:p>
                      <a:endParaRPr lang="en-GB"/>
                    </a:p>
                  </a:txBody>
                  <a:tcPr/>
                </a:tc>
                <a:tc>
                  <a:txBody>
                    <a:bodyPr/>
                    <a:lstStyle/>
                    <a:p>
                      <a:pPr>
                        <a:spcAft>
                          <a:spcPct val="0"/>
                        </a:spcAft>
                        <a:defRPr b="0" i="0"/>
                      </a:pPr>
                      <a:r>
                        <a:rPr lang="1106" sz="1000" dirty="0">
                          <a:effectLst/>
                        </a:rPr>
                        <a:t>CYMYSG </a:t>
                      </a:r>
                      <a:r>
                        <a:rPr lang="1106" sz="1000" b="1" dirty="0">
                          <a:effectLst/>
                        </a:rPr>
                        <a:t>– </a:t>
                      </a:r>
                      <a:r>
                        <a:rPr lang="1106" sz="1000" dirty="0">
                          <a:effectLst/>
                        </a:rPr>
                        <a:t>unrhyw gefndir Cymysg arall</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210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096090140"/>
                  </a:ext>
                </a:extLst>
              </a:tr>
              <a:tr h="222105">
                <a:tc vMerge="1">
                  <a:txBody>
                    <a:bodyPr/>
                    <a:lstStyle/>
                    <a:p>
                      <a:endParaRPr lang="en-GB"/>
                    </a:p>
                  </a:txBody>
                  <a:tcPr/>
                </a:tc>
                <a:tc>
                  <a:txBody>
                    <a:bodyPr/>
                    <a:lstStyle/>
                    <a:p>
                      <a:pPr>
                        <a:spcAft>
                          <a:spcPct val="0"/>
                        </a:spcAft>
                        <a:defRPr b="0" i="0"/>
                      </a:pPr>
                      <a:r>
                        <a:rPr lang="1106" sz="1000" dirty="0">
                          <a:effectLst/>
                        </a:rPr>
                        <a:t>DU neu DDU PRYDEINIG </a:t>
                      </a:r>
                      <a:r>
                        <a:rPr lang="1106" sz="1000" b="1" dirty="0">
                          <a:effectLst/>
                        </a:rPr>
                        <a:t>– </a:t>
                      </a:r>
                      <a:r>
                        <a:rPr lang="1106" sz="1000" dirty="0">
                          <a:effectLst/>
                        </a:rPr>
                        <a:t>Caribïaidd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64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851774827"/>
                  </a:ext>
                </a:extLst>
              </a:tr>
              <a:tr h="222105">
                <a:tc vMerge="1">
                  <a:txBody>
                    <a:bodyPr/>
                    <a:lstStyle/>
                    <a:p>
                      <a:endParaRPr lang="en-GB"/>
                    </a:p>
                  </a:txBody>
                  <a:tcPr/>
                </a:tc>
                <a:tc>
                  <a:txBody>
                    <a:bodyPr/>
                    <a:lstStyle/>
                    <a:p>
                      <a:pPr>
                        <a:spcAft>
                          <a:spcPct val="0"/>
                        </a:spcAft>
                        <a:defRPr b="0" i="0"/>
                      </a:pPr>
                      <a:r>
                        <a:rPr lang="1106" sz="1000" dirty="0">
                          <a:effectLst/>
                        </a:rPr>
                        <a:t>DU neu DDU PRYDEINIG </a:t>
                      </a:r>
                      <a:r>
                        <a:rPr lang="1106" sz="1000" b="1" dirty="0">
                          <a:effectLst/>
                        </a:rPr>
                        <a:t>– </a:t>
                      </a:r>
                      <a:r>
                        <a:rPr lang="1106" sz="1000" dirty="0">
                          <a:effectLst/>
                        </a:rPr>
                        <a:t>Affricanaidd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2,551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7.5%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226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1.1%</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542162334"/>
                  </a:ext>
                </a:extLst>
              </a:tr>
              <a:tr h="311519">
                <a:tc vMerge="1">
                  <a:txBody>
                    <a:bodyPr/>
                    <a:lstStyle/>
                    <a:p>
                      <a:endParaRPr lang="en-GB"/>
                    </a:p>
                  </a:txBody>
                  <a:tcPr/>
                </a:tc>
                <a:tc>
                  <a:txBody>
                    <a:bodyPr/>
                    <a:lstStyle/>
                    <a:p>
                      <a:pPr>
                        <a:spcAft>
                          <a:spcPct val="0"/>
                        </a:spcAft>
                        <a:defRPr b="0" i="0"/>
                      </a:pPr>
                      <a:r>
                        <a:rPr lang="1106" sz="1000" dirty="0">
                          <a:effectLst/>
                        </a:rPr>
                        <a:t>DU neu DDU PRYDEINIG </a:t>
                      </a:r>
                      <a:r>
                        <a:rPr lang="1106" sz="1000" b="1" dirty="0">
                          <a:effectLst/>
                        </a:rPr>
                        <a:t>– </a:t>
                      </a:r>
                      <a:r>
                        <a:rPr lang="1106" sz="1000" dirty="0">
                          <a:effectLst/>
                        </a:rPr>
                        <a:t>unrhyw gefndir Du arall</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125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412866660"/>
                  </a:ext>
                </a:extLst>
              </a:tr>
              <a:tr h="222105">
                <a:tc vMerge="1">
                  <a:txBody>
                    <a:bodyPr/>
                    <a:lstStyle/>
                    <a:p>
                      <a:endParaRPr lang="en-GB"/>
                    </a:p>
                  </a:txBody>
                  <a:tcPr/>
                </a:tc>
                <a:tc>
                  <a:txBody>
                    <a:bodyPr/>
                    <a:lstStyle/>
                    <a:p>
                      <a:pPr>
                        <a:spcAft>
                          <a:spcPct val="0"/>
                        </a:spcAft>
                        <a:defRPr b="0" i="0"/>
                      </a:pPr>
                      <a:r>
                        <a:rPr lang="1106" sz="1000" dirty="0">
                          <a:effectLst/>
                        </a:rPr>
                        <a:t>GRŴP ETHNIG ARALL – Tsieineaidd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61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0%</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658503245"/>
                  </a:ext>
                </a:extLst>
              </a:tr>
              <a:tr h="311519">
                <a:tc vMerge="1">
                  <a:txBody>
                    <a:bodyPr/>
                    <a:lstStyle/>
                    <a:p>
                      <a:endParaRPr lang="en-GB"/>
                    </a:p>
                  </a:txBody>
                  <a:tcPr/>
                </a:tc>
                <a:tc>
                  <a:txBody>
                    <a:bodyPr/>
                    <a:lstStyle/>
                    <a:p>
                      <a:pPr>
                        <a:spcAft>
                          <a:spcPct val="0"/>
                        </a:spcAft>
                        <a:defRPr b="0" i="0"/>
                      </a:pPr>
                      <a:r>
                        <a:rPr lang="1106" sz="1000" dirty="0">
                          <a:effectLst/>
                        </a:rPr>
                        <a:t>GRŴP ETHNIG ARALL – unrhyw grŵp ethnig arall</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966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161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1.0%</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188630545"/>
                  </a:ext>
                </a:extLst>
              </a:tr>
              <a:tr h="155760">
                <a:tc vMerge="1">
                  <a:txBody>
                    <a:bodyPr/>
                    <a:lstStyle/>
                    <a:p>
                      <a:endParaRPr lang="en-GB"/>
                    </a:p>
                  </a:txBody>
                  <a:tcPr/>
                </a:tc>
                <a:tc>
                  <a:txBody>
                    <a:bodyPr/>
                    <a:lstStyle/>
                    <a:p>
                      <a:pPr>
                        <a:spcAft>
                          <a:spcPct val="0"/>
                        </a:spcAft>
                        <a:defRPr b="0" i="0"/>
                      </a:pPr>
                      <a:r>
                        <a:rPr lang="1106" sz="1000" dirty="0">
                          <a:effectLst/>
                        </a:rPr>
                        <a:t>Heb ddatgelu</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ct val="0"/>
                        </a:spcAft>
                        <a:defRPr b="0" i="0"/>
                      </a:pPr>
                      <a:r>
                        <a:rPr lang="1106" sz="1000">
                          <a:effectLst/>
                        </a:rPr>
                        <a:t>876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2.6%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574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a:effectLst/>
                        </a:rPr>
                        <a:t>466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ct val="0"/>
                        </a:spcAft>
                        <a:defRPr b="0" i="0"/>
                      </a:pPr>
                      <a:r>
                        <a:rPr lang="1106" sz="1000" dirty="0">
                          <a:effectLst/>
                        </a:rPr>
                        <a:t>10.4%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4269442771"/>
                  </a:ext>
                </a:extLst>
              </a:tr>
            </a:tbl>
          </a:graphicData>
        </a:graphic>
      </p:graphicFrame>
      <p:sp>
        <p:nvSpPr>
          <p:cNvPr id="7" name="TextBox 6"/>
          <p:cNvSpPr txBox="1"/>
          <p:nvPr/>
        </p:nvSpPr>
        <p:spPr>
          <a:xfrm>
            <a:off x="194945" y="6603928"/>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554325300"/>
              </p:ext>
            </p:extLst>
          </p:nvPr>
        </p:nvGraphicFramePr>
        <p:xfrm>
          <a:off x="194945" y="7042256"/>
          <a:ext cx="5251450" cy="1809750"/>
        </p:xfrm>
        <a:graphic>
          <a:graphicData uri="http://schemas.openxmlformats.org/drawingml/2006/table">
            <a:tbl>
              <a:tblPr firstRow="1" firstCol="1" bandRow="1">
                <a:tableStyleId>{5C22544A-7EE6-4342-B048-85BDC9FD1C3A}</a:tableStyleId>
              </a:tblPr>
              <a:tblGrid>
                <a:gridCol w="2420610">
                  <a:extLst>
                    <a:ext uri="{9D8B030D-6E8A-4147-A177-3AD203B41FA5}">
                      <a16:colId xmlns:a16="http://schemas.microsoft.com/office/drawing/2014/main" val="3888258703"/>
                    </a:ext>
                  </a:extLst>
                </a:gridCol>
                <a:gridCol w="1533580">
                  <a:extLst>
                    <a:ext uri="{9D8B030D-6E8A-4147-A177-3AD203B41FA5}">
                      <a16:colId xmlns:a16="http://schemas.microsoft.com/office/drawing/2014/main" val="3698231446"/>
                    </a:ext>
                  </a:extLst>
                </a:gridCol>
                <a:gridCol w="1297260">
                  <a:extLst>
                    <a:ext uri="{9D8B030D-6E8A-4147-A177-3AD203B41FA5}">
                      <a16:colId xmlns:a16="http://schemas.microsoft.com/office/drawing/2014/main" val="3391896171"/>
                    </a:ext>
                  </a:extLst>
                </a:gridCol>
              </a:tblGrid>
              <a:tr h="209550">
                <a:tc gridSpan="3">
                  <a:txBody>
                    <a:bodyPr/>
                    <a:lstStyle/>
                    <a:p>
                      <a:pPr algn="ctr">
                        <a:spcAft>
                          <a:spcPct val="0"/>
                        </a:spcAft>
                        <a:defRPr b="0" i="0"/>
                      </a:pPr>
                      <a:r>
                        <a:rPr lang="1106" sz="1000" b="0">
                          <a:solidFill>
                            <a:schemeClr val="tx1"/>
                          </a:solidFill>
                          <a:effectLst/>
                        </a:rPr>
                        <a:t>Ymadawyr BIPHDd yn ôl Ethnigrwydd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48605879"/>
                  </a:ext>
                </a:extLst>
              </a:tr>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90600276"/>
                  </a:ext>
                </a:extLst>
              </a:tr>
              <a:tr h="200025">
                <a:tc>
                  <a:txBody>
                    <a:bodyPr/>
                    <a:lstStyle/>
                    <a:p>
                      <a:pPr>
                        <a:spcAft>
                          <a:spcPct val="0"/>
                        </a:spcAft>
                        <a:defRPr b="0" i="0"/>
                      </a:pPr>
                      <a:r>
                        <a:rPr lang="1106" sz="1000" b="0" dirty="0">
                          <a:solidFill>
                            <a:schemeClr val="tx1"/>
                          </a:solidFill>
                          <a:effectLst/>
                        </a:rPr>
                        <a:t>Gwyn</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971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81.67%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80538010"/>
                  </a:ext>
                </a:extLst>
              </a:tr>
              <a:tr h="200025">
                <a:tc>
                  <a:txBody>
                    <a:bodyPr/>
                    <a:lstStyle/>
                    <a:p>
                      <a:pPr>
                        <a:spcAft>
                          <a:spcPct val="0"/>
                        </a:spcAft>
                        <a:defRPr b="0" i="0"/>
                      </a:pPr>
                      <a:r>
                        <a:rPr lang="1106" sz="1000" b="0" dirty="0">
                          <a:solidFill>
                            <a:schemeClr val="tx1"/>
                          </a:solidFill>
                          <a:effectLst/>
                        </a:rPr>
                        <a:t>Du neu Ddu Prydeinig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2.02%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46626997"/>
                  </a:ext>
                </a:extLst>
              </a:tr>
              <a:tr h="200025">
                <a:tc>
                  <a:txBody>
                    <a:bodyPr/>
                    <a:lstStyle/>
                    <a:p>
                      <a:pPr>
                        <a:spcAft>
                          <a:spcPct val="0"/>
                        </a:spcAft>
                        <a:defRPr b="0" i="0"/>
                      </a:pPr>
                      <a:r>
                        <a:rPr lang="1106" sz="1000" b="0" dirty="0">
                          <a:solidFill>
                            <a:schemeClr val="tx1"/>
                          </a:solidFill>
                          <a:effectLst/>
                        </a:rPr>
                        <a:t>Asiaidd neu Asiaidd Prydeinig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65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5.47%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68055142"/>
                  </a:ext>
                </a:extLst>
              </a:tr>
              <a:tr h="200025">
                <a:tc>
                  <a:txBody>
                    <a:bodyPr/>
                    <a:lstStyle/>
                    <a:p>
                      <a:pPr>
                        <a:spcAft>
                          <a:spcPct val="0"/>
                        </a:spcAft>
                        <a:defRPr b="0" i="0"/>
                      </a:pPr>
                      <a:r>
                        <a:rPr lang="1106" sz="1000" b="0" dirty="0">
                          <a:solidFill>
                            <a:schemeClr val="tx1"/>
                          </a:solidFill>
                          <a:effectLst/>
                        </a:rPr>
                        <a:t>Cymysg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0.50%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6549441"/>
                  </a:ext>
                </a:extLst>
              </a:tr>
              <a:tr h="200025">
                <a:tc>
                  <a:txBody>
                    <a:bodyPr/>
                    <a:lstStyle/>
                    <a:p>
                      <a:pPr>
                        <a:spcAft>
                          <a:spcPct val="0"/>
                        </a:spcAft>
                        <a:defRPr b="0" i="0"/>
                      </a:pPr>
                      <a:r>
                        <a:rPr lang="1106" sz="1000" b="0" dirty="0">
                          <a:solidFill>
                            <a:schemeClr val="tx1"/>
                          </a:solidFill>
                          <a:effectLst/>
                        </a:rPr>
                        <a:t>Unrhyw Grŵp Ethnig Arall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2.10%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68699592"/>
                  </a:ext>
                </a:extLst>
              </a:tr>
              <a:tr h="200025">
                <a:tc>
                  <a:txBody>
                    <a:bodyPr/>
                    <a:lstStyle/>
                    <a:p>
                      <a:pPr>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98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8.24%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3923223"/>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1,189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100%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19973153"/>
                  </a:ext>
                </a:extLst>
              </a:tr>
            </a:tbl>
          </a:graphicData>
        </a:graphic>
      </p:graphicFrame>
    </p:spTree>
    <p:extLst>
      <p:ext uri="{BB962C8B-B14F-4D97-AF65-F5344CB8AC3E}">
        <p14:creationId xmlns:p14="http://schemas.microsoft.com/office/powerpoint/2010/main" val="3792323522"/>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F9F7324-472F-4548-9F38-5BB775EDAC98}" type="slidenum">
              <a:rPr lang="en-GB" smtClean="0"/>
              <a:t>41</a:t>
            </a:fld>
            <a:endParaRPr lang="en-GB"/>
          </a:p>
        </p:txBody>
      </p:sp>
      <p:sp>
        <p:nvSpPr>
          <p:cNvPr id="7" name="TextBox 6"/>
          <p:cNvSpPr txBox="1"/>
          <p:nvPr/>
        </p:nvSpPr>
        <p:spPr>
          <a:xfrm>
            <a:off x="184990" y="1008615"/>
            <a:ext cx="3589841"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0" name="TextBox 9"/>
          <p:cNvSpPr txBox="1"/>
          <p:nvPr/>
        </p:nvSpPr>
        <p:spPr>
          <a:xfrm>
            <a:off x="194944" y="3595718"/>
            <a:ext cx="3579887"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84988" y="6361414"/>
            <a:ext cx="3589843"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579886"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Ethnigrwydd</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756054809"/>
              </p:ext>
            </p:extLst>
          </p:nvPr>
        </p:nvGraphicFramePr>
        <p:xfrm>
          <a:off x="184988" y="1409508"/>
          <a:ext cx="6507939" cy="2044044"/>
        </p:xfrm>
        <a:graphic>
          <a:graphicData uri="http://schemas.openxmlformats.org/drawingml/2006/table">
            <a:tbl>
              <a:tblPr firstRow="1" firstCol="1" bandRow="1">
                <a:tableStyleId>{5C22544A-7EE6-4342-B048-85BDC9FD1C3A}</a:tableStyleId>
              </a:tblPr>
              <a:tblGrid>
                <a:gridCol w="648000">
                  <a:extLst>
                    <a:ext uri="{9D8B030D-6E8A-4147-A177-3AD203B41FA5}">
                      <a16:colId xmlns:a16="http://schemas.microsoft.com/office/drawing/2014/main" val="1383315827"/>
                    </a:ext>
                  </a:extLst>
                </a:gridCol>
                <a:gridCol w="433794">
                  <a:extLst>
                    <a:ext uri="{9D8B030D-6E8A-4147-A177-3AD203B41FA5}">
                      <a16:colId xmlns:a16="http://schemas.microsoft.com/office/drawing/2014/main" val="3365611331"/>
                    </a:ext>
                  </a:extLst>
                </a:gridCol>
                <a:gridCol w="315103">
                  <a:extLst>
                    <a:ext uri="{9D8B030D-6E8A-4147-A177-3AD203B41FA5}">
                      <a16:colId xmlns:a16="http://schemas.microsoft.com/office/drawing/2014/main" val="3181378388"/>
                    </a:ext>
                  </a:extLst>
                </a:gridCol>
                <a:gridCol w="335605">
                  <a:extLst>
                    <a:ext uri="{9D8B030D-6E8A-4147-A177-3AD203B41FA5}">
                      <a16:colId xmlns:a16="http://schemas.microsoft.com/office/drawing/2014/main" val="2730884667"/>
                    </a:ext>
                  </a:extLst>
                </a:gridCol>
                <a:gridCol w="335605">
                  <a:extLst>
                    <a:ext uri="{9D8B030D-6E8A-4147-A177-3AD203B41FA5}">
                      <a16:colId xmlns:a16="http://schemas.microsoft.com/office/drawing/2014/main" val="3115599784"/>
                    </a:ext>
                  </a:extLst>
                </a:gridCol>
                <a:gridCol w="335605">
                  <a:extLst>
                    <a:ext uri="{9D8B030D-6E8A-4147-A177-3AD203B41FA5}">
                      <a16:colId xmlns:a16="http://schemas.microsoft.com/office/drawing/2014/main" val="380989452"/>
                    </a:ext>
                  </a:extLst>
                </a:gridCol>
                <a:gridCol w="392717">
                  <a:extLst>
                    <a:ext uri="{9D8B030D-6E8A-4147-A177-3AD203B41FA5}">
                      <a16:colId xmlns:a16="http://schemas.microsoft.com/office/drawing/2014/main" val="837821036"/>
                    </a:ext>
                  </a:extLst>
                </a:gridCol>
                <a:gridCol w="335605">
                  <a:extLst>
                    <a:ext uri="{9D8B030D-6E8A-4147-A177-3AD203B41FA5}">
                      <a16:colId xmlns:a16="http://schemas.microsoft.com/office/drawing/2014/main" val="1846569819"/>
                    </a:ext>
                  </a:extLst>
                </a:gridCol>
                <a:gridCol w="336782">
                  <a:extLst>
                    <a:ext uri="{9D8B030D-6E8A-4147-A177-3AD203B41FA5}">
                      <a16:colId xmlns:a16="http://schemas.microsoft.com/office/drawing/2014/main" val="1015085718"/>
                    </a:ext>
                  </a:extLst>
                </a:gridCol>
                <a:gridCol w="432000">
                  <a:extLst>
                    <a:ext uri="{9D8B030D-6E8A-4147-A177-3AD203B41FA5}">
                      <a16:colId xmlns:a16="http://schemas.microsoft.com/office/drawing/2014/main" val="698204956"/>
                    </a:ext>
                  </a:extLst>
                </a:gridCol>
                <a:gridCol w="374465">
                  <a:extLst>
                    <a:ext uri="{9D8B030D-6E8A-4147-A177-3AD203B41FA5}">
                      <a16:colId xmlns:a16="http://schemas.microsoft.com/office/drawing/2014/main" val="3250144346"/>
                    </a:ext>
                  </a:extLst>
                </a:gridCol>
                <a:gridCol w="388596">
                  <a:extLst>
                    <a:ext uri="{9D8B030D-6E8A-4147-A177-3AD203B41FA5}">
                      <a16:colId xmlns:a16="http://schemas.microsoft.com/office/drawing/2014/main" val="1709500385"/>
                    </a:ext>
                  </a:extLst>
                </a:gridCol>
                <a:gridCol w="342082">
                  <a:extLst>
                    <a:ext uri="{9D8B030D-6E8A-4147-A177-3AD203B41FA5}">
                      <a16:colId xmlns:a16="http://schemas.microsoft.com/office/drawing/2014/main" val="2230869941"/>
                    </a:ext>
                  </a:extLst>
                </a:gridCol>
                <a:gridCol w="264951">
                  <a:extLst>
                    <a:ext uri="{9D8B030D-6E8A-4147-A177-3AD203B41FA5}">
                      <a16:colId xmlns:a16="http://schemas.microsoft.com/office/drawing/2014/main" val="263353024"/>
                    </a:ext>
                  </a:extLst>
                </a:gridCol>
                <a:gridCol w="392717">
                  <a:extLst>
                    <a:ext uri="{9D8B030D-6E8A-4147-A177-3AD203B41FA5}">
                      <a16:colId xmlns:a16="http://schemas.microsoft.com/office/drawing/2014/main" val="1318973736"/>
                    </a:ext>
                  </a:extLst>
                </a:gridCol>
                <a:gridCol w="410515">
                  <a:extLst>
                    <a:ext uri="{9D8B030D-6E8A-4147-A177-3AD203B41FA5}">
                      <a16:colId xmlns:a16="http://schemas.microsoft.com/office/drawing/2014/main" val="2069706268"/>
                    </a:ext>
                  </a:extLst>
                </a:gridCol>
                <a:gridCol w="433797">
                  <a:extLst>
                    <a:ext uri="{9D8B030D-6E8A-4147-A177-3AD203B41FA5}">
                      <a16:colId xmlns:a16="http://schemas.microsoft.com/office/drawing/2014/main" val="641981033"/>
                    </a:ext>
                  </a:extLst>
                </a:gridCol>
              </a:tblGrid>
              <a:tr h="1495404">
                <a:tc>
                  <a:txBody>
                    <a:bodyPr/>
                    <a:lstStyle/>
                    <a:p>
                      <a:endParaRPr lang="en-GB" sz="900" b="0" dirty="0">
                        <a:solidFill>
                          <a:schemeClr val="tx1"/>
                        </a:solidFill>
                        <a:effectLst/>
                        <a:latin typeface="Times New Roman" panose="02020603050405020304" pitchFamily="18" charset="0"/>
                      </a:endParaRPr>
                    </a:p>
                  </a:txBody>
                  <a:tcPr marL="57396" marR="57396" marT="0" marB="0" anchor="b"/>
                </a:tc>
                <a:tc>
                  <a:txBody>
                    <a:bodyPr/>
                    <a:lstStyle/>
                    <a:p>
                      <a:pPr marL="71755" marR="71755">
                        <a:spcAft>
                          <a:spcPct val="0"/>
                        </a:spcAft>
                        <a:defRPr b="0" i="0"/>
                      </a:pPr>
                      <a:r>
                        <a:rPr lang="1106" sz="900" b="0" dirty="0">
                          <a:solidFill>
                            <a:schemeClr val="tx1"/>
                          </a:solidFill>
                          <a:effectLst/>
                        </a:rPr>
                        <a:t>Gwyn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Cymysg – Gwyn a Du Caribïaidd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a:solidFill>
                            <a:schemeClr val="tx1"/>
                          </a:solidFill>
                          <a:effectLst/>
                        </a:rPr>
                        <a:t>Cymysg – Gwyn a Du Affricanaidd</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Cymysg – Gwyn ac Asiaidd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a:solidFill>
                            <a:schemeClr val="tx1"/>
                          </a:solidFill>
                          <a:effectLst/>
                        </a:rPr>
                        <a:t>Cymysg – unrhyw gefndir Cymysg arall</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a:solidFill>
                            <a:schemeClr val="tx1"/>
                          </a:solidFill>
                          <a:effectLst/>
                        </a:rPr>
                        <a:t>Asiaidd neu Asiaidd Prydeinig – Indiaidd</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Asiaidd neu Asiaidd Prydeinig – Pacistanaidd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Asiaidd neu Asiaidd Prydeinig – Bangladeshaidd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Asiaidd neu Asiaidd Prydeinig – unrhyw gefndir Asiaidd arall</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Du neu Ddu Prydeinig – Caribïaidd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Du neu Ddu Prydeinig – Affricanaidd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Du neu Ddu Prydeinig – unrhyw gefndir Du arall</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Tsieineaidd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Unrhyw Grŵp Ethnig Arall</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Heb ei Gofnodi ar yr ESR</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ct val="0"/>
                        </a:spcAft>
                        <a:defRPr b="0" i="0"/>
                      </a:pPr>
                      <a:r>
                        <a:rPr lang="1106" sz="900" b="0" dirty="0">
                          <a:solidFill>
                            <a:schemeClr val="tx1"/>
                          </a:solidFill>
                          <a:effectLst/>
                        </a:rPr>
                        <a:t>Cyfanswm</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extLst>
                  <a:ext uri="{0D108BD9-81ED-4DB2-BD59-A6C34878D82A}">
                    <a16:rowId xmlns:a16="http://schemas.microsoft.com/office/drawing/2014/main" val="2883600294"/>
                  </a:ext>
                </a:extLst>
              </a:tr>
              <a:tr h="408153">
                <a:tc>
                  <a:txBody>
                    <a:bodyPr/>
                    <a:lstStyle/>
                    <a:p>
                      <a:pPr>
                        <a:spcAft>
                          <a:spcPct val="0"/>
                        </a:spcAft>
                        <a:defRPr b="0" i="0"/>
                      </a:pPr>
                      <a:r>
                        <a:rPr lang="1106" sz="900" b="0" dirty="0">
                          <a:solidFill>
                            <a:schemeClr val="tx1"/>
                          </a:solidFill>
                          <a:effectLst/>
                        </a:rPr>
                        <a:t>Wedi Mynychu/</a:t>
                      </a:r>
                    </a:p>
                    <a:p>
                      <a:pPr>
                        <a:spcAft>
                          <a:spcPct val="0"/>
                        </a:spcAft>
                        <a:defRPr b="0" i="0"/>
                      </a:pPr>
                      <a:r>
                        <a:rPr lang="1106" sz="900" b="0" dirty="0">
                          <a:solidFill>
                            <a:schemeClr val="tx1"/>
                          </a:solidFill>
                          <a:effectLst/>
                        </a:rPr>
                        <a:t>Cwblhau Cyrsiau</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64,487</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53</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140</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184</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154</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1,278</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280</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48</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dirty="0">
                          <a:solidFill>
                            <a:schemeClr val="tx1"/>
                          </a:solidFill>
                          <a:effectLst/>
                        </a:rPr>
                        <a:t>689</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105</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624</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95</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95</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943</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a:solidFill>
                            <a:schemeClr val="tx1"/>
                          </a:solidFill>
                          <a:effectLst/>
                        </a:rPr>
                        <a:t>2,786</a:t>
                      </a:r>
                      <a:endParaRPr lang="en-GB" sz="900" b="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ct val="0"/>
                        </a:spcAft>
                        <a:defRPr b="0" i="0"/>
                      </a:pPr>
                      <a:r>
                        <a:rPr lang="1106" sz="900" b="0" dirty="0">
                          <a:solidFill>
                            <a:schemeClr val="tx1"/>
                          </a:solidFill>
                          <a:effectLst/>
                        </a:rPr>
                        <a:t>71,961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extLst>
                  <a:ext uri="{0D108BD9-81ED-4DB2-BD59-A6C34878D82A}">
                    <a16:rowId xmlns:a16="http://schemas.microsoft.com/office/drawing/2014/main" val="127152988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412710506"/>
              </p:ext>
            </p:extLst>
          </p:nvPr>
        </p:nvGraphicFramePr>
        <p:xfrm>
          <a:off x="194945" y="4066321"/>
          <a:ext cx="4610735" cy="2027555"/>
        </p:xfrm>
        <a:graphic>
          <a:graphicData uri="http://schemas.openxmlformats.org/drawingml/2006/table">
            <a:tbl>
              <a:tblPr>
                <a:tableStyleId>{5C22544A-7EE6-4342-B048-85BDC9FD1C3A}</a:tableStyleId>
              </a:tblPr>
              <a:tblGrid>
                <a:gridCol w="2356782">
                  <a:extLst>
                    <a:ext uri="{9D8B030D-6E8A-4147-A177-3AD203B41FA5}">
                      <a16:colId xmlns:a16="http://schemas.microsoft.com/office/drawing/2014/main" val="1868259235"/>
                    </a:ext>
                  </a:extLst>
                </a:gridCol>
                <a:gridCol w="1952814">
                  <a:extLst>
                    <a:ext uri="{9D8B030D-6E8A-4147-A177-3AD203B41FA5}">
                      <a16:colId xmlns:a16="http://schemas.microsoft.com/office/drawing/2014/main" val="2743704448"/>
                    </a:ext>
                  </a:extLst>
                </a:gridCol>
                <a:gridCol w="301139">
                  <a:extLst>
                    <a:ext uri="{9D8B030D-6E8A-4147-A177-3AD203B41FA5}">
                      <a16:colId xmlns:a16="http://schemas.microsoft.com/office/drawing/2014/main" val="2370300396"/>
                    </a:ext>
                  </a:extLst>
                </a:gridCol>
              </a:tblGrid>
              <a:tr h="244475">
                <a:tc gridSpan="3">
                  <a:txBody>
                    <a:bodyPr/>
                    <a:lstStyle/>
                    <a:p>
                      <a:pPr algn="ctr">
                        <a:spcAft>
                          <a:spcPct val="0"/>
                        </a:spcAft>
                        <a:defRPr b="0" i="0"/>
                      </a:pPr>
                      <a:r>
                        <a:rPr lang="1106" sz="1000">
                          <a:effectLst/>
                        </a:rPr>
                        <a:t>Cyfrif pennau BIPHDd yn ôl Ethnigrwydd</a:t>
                      </a:r>
                      <a:endParaRPr lang="en-GB"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86237799"/>
                  </a:ext>
                </a:extLst>
              </a:tr>
              <a:tr h="244475">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endParaRPr lang="en-GB"/>
                    </a:p>
                  </a:txBody>
                  <a:tcPr/>
                </a:tc>
                <a:extLst>
                  <a:ext uri="{0D108BD9-81ED-4DB2-BD59-A6C34878D82A}">
                    <a16:rowId xmlns:a16="http://schemas.microsoft.com/office/drawing/2014/main" val="2338202673"/>
                  </a:ext>
                </a:extLst>
              </a:tr>
              <a:tr h="255905">
                <a:tc>
                  <a:txBody>
                    <a:bodyPr/>
                    <a:lstStyle/>
                    <a:p>
                      <a:pPr algn="l">
                        <a:spcAft>
                          <a:spcPct val="0"/>
                        </a:spcAft>
                        <a:defRPr b="0" i="0"/>
                      </a:pPr>
                      <a:r>
                        <a:rPr lang="1106" sz="1000">
                          <a:effectLst/>
                        </a:rPr>
                        <a:t>23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79.31%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2367610041"/>
                  </a:ext>
                </a:extLst>
              </a:tr>
              <a:tr h="238760">
                <a:tc>
                  <a:txBody>
                    <a:bodyPr/>
                    <a:lstStyle/>
                    <a:p>
                      <a:pPr algn="l">
                        <a:spcAft>
                          <a:spcPct val="0"/>
                        </a:spcAft>
                        <a:defRPr b="0" i="0"/>
                      </a:pPr>
                      <a:r>
                        <a:rPr lang="1106"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10.34%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774229540"/>
                  </a:ext>
                </a:extLst>
              </a:tr>
              <a:tr h="255905">
                <a:tc>
                  <a:txBody>
                    <a:bodyPr/>
                    <a:lstStyle/>
                    <a:p>
                      <a:pPr algn="l">
                        <a:spcAft>
                          <a:spcPct val="0"/>
                        </a:spcAft>
                        <a:defRPr b="0" i="0"/>
                      </a:pPr>
                      <a:r>
                        <a:rPr lang="1106"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3.45%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1833531839"/>
                  </a:ext>
                </a:extLst>
              </a:tr>
              <a:tr h="255905">
                <a:tc>
                  <a:txBody>
                    <a:bodyPr/>
                    <a:lstStyle/>
                    <a:p>
                      <a:pPr algn="l">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1115166614"/>
                  </a:ext>
                </a:extLst>
              </a:tr>
              <a:tr h="186055">
                <a:tc>
                  <a:txBody>
                    <a:bodyPr/>
                    <a:lstStyle/>
                    <a:p>
                      <a:pPr algn="l">
                        <a:spcAft>
                          <a:spcPct val="0"/>
                        </a:spcAft>
                        <a:defRPr b="0" i="0"/>
                      </a:pPr>
                      <a:r>
                        <a:rPr lang="1106"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100%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dirty="0"/>
                    </a:p>
                  </a:txBody>
                  <a:tcPr/>
                </a:tc>
                <a:extLst>
                  <a:ext uri="{0D108BD9-81ED-4DB2-BD59-A6C34878D82A}">
                    <a16:rowId xmlns:a16="http://schemas.microsoft.com/office/drawing/2014/main" val="217645296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692714630"/>
              </p:ext>
            </p:extLst>
          </p:nvPr>
        </p:nvGraphicFramePr>
        <p:xfrm>
          <a:off x="194945" y="6826359"/>
          <a:ext cx="4101465" cy="2618740"/>
        </p:xfrm>
        <a:graphic>
          <a:graphicData uri="http://schemas.openxmlformats.org/drawingml/2006/table">
            <a:tbl>
              <a:tblPr>
                <a:tableStyleId>{5C22544A-7EE6-4342-B048-85BDC9FD1C3A}</a:tableStyleId>
              </a:tblPr>
              <a:tblGrid>
                <a:gridCol w="2072441">
                  <a:extLst>
                    <a:ext uri="{9D8B030D-6E8A-4147-A177-3AD203B41FA5}">
                      <a16:colId xmlns:a16="http://schemas.microsoft.com/office/drawing/2014/main" val="3576829443"/>
                    </a:ext>
                  </a:extLst>
                </a:gridCol>
                <a:gridCol w="1712562">
                  <a:extLst>
                    <a:ext uri="{9D8B030D-6E8A-4147-A177-3AD203B41FA5}">
                      <a16:colId xmlns:a16="http://schemas.microsoft.com/office/drawing/2014/main" val="3707656088"/>
                    </a:ext>
                  </a:extLst>
                </a:gridCol>
                <a:gridCol w="316462">
                  <a:extLst>
                    <a:ext uri="{9D8B030D-6E8A-4147-A177-3AD203B41FA5}">
                      <a16:colId xmlns:a16="http://schemas.microsoft.com/office/drawing/2014/main" val="798989885"/>
                    </a:ext>
                  </a:extLst>
                </a:gridCol>
              </a:tblGrid>
              <a:tr h="241300">
                <a:tc gridSpan="3">
                  <a:txBody>
                    <a:bodyPr/>
                    <a:lstStyle/>
                    <a:p>
                      <a:pPr algn="ctr">
                        <a:spcAft>
                          <a:spcPct val="0"/>
                        </a:spcAft>
                        <a:defRPr b="0" i="0"/>
                      </a:pPr>
                      <a:r>
                        <a:rPr lang="1106" sz="1000">
                          <a:effectLst/>
                        </a:rPr>
                        <a:t>Cyfrif pennau BIPHDd yn ôl Ethnigrwydd</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60941337"/>
                  </a:ext>
                </a:extLst>
              </a:tr>
              <a:tr h="241300">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endParaRPr lang="en-GB" dirty="0"/>
                    </a:p>
                  </a:txBody>
                  <a:tcPr/>
                </a:tc>
                <a:extLst>
                  <a:ext uri="{0D108BD9-81ED-4DB2-BD59-A6C34878D82A}">
                    <a16:rowId xmlns:a16="http://schemas.microsoft.com/office/drawing/2014/main" val="1279496460"/>
                  </a:ext>
                </a:extLst>
              </a:tr>
              <a:tr h="252730">
                <a:tc>
                  <a:txBody>
                    <a:bodyPr/>
                    <a:lstStyle/>
                    <a:p>
                      <a:pPr algn="l">
                        <a:spcAft>
                          <a:spcPct val="0"/>
                        </a:spcAft>
                        <a:defRPr b="0" i="0"/>
                      </a:pPr>
                      <a:r>
                        <a:rPr lang="1106" sz="1000">
                          <a:effectLst/>
                        </a:rPr>
                        <a:t>106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84.13%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3652783796"/>
                  </a:ext>
                </a:extLst>
              </a:tr>
              <a:tr h="235585">
                <a:tc>
                  <a:txBody>
                    <a:bodyPr/>
                    <a:lstStyle/>
                    <a:p>
                      <a:pPr algn="l">
                        <a:spcAft>
                          <a:spcPct val="0"/>
                        </a:spcAft>
                        <a:defRPr b="0" i="0"/>
                      </a:pPr>
                      <a:r>
                        <a:rPr lang="1106"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0.79%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753792461"/>
                  </a:ext>
                </a:extLst>
              </a:tr>
              <a:tr h="252730">
                <a:tc>
                  <a:txBody>
                    <a:bodyPr/>
                    <a:lstStyle/>
                    <a:p>
                      <a:pPr algn="l">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1430841009"/>
                  </a:ext>
                </a:extLst>
              </a:tr>
              <a:tr h="252730">
                <a:tc>
                  <a:txBody>
                    <a:bodyPr/>
                    <a:lstStyle/>
                    <a:p>
                      <a:pPr algn="l">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818637427"/>
                  </a:ext>
                </a:extLst>
              </a:tr>
              <a:tr h="252730">
                <a:tc>
                  <a:txBody>
                    <a:bodyPr/>
                    <a:lstStyle/>
                    <a:p>
                      <a:pPr algn="l">
                        <a:spcAft>
                          <a:spcPct val="0"/>
                        </a:spcAft>
                        <a:defRPr b="0" i="0"/>
                      </a:pPr>
                      <a:r>
                        <a:rPr lang="1106" sz="1000">
                          <a:effectLst/>
                        </a:rPr>
                        <a:t>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3.17%</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2235116352"/>
                  </a:ext>
                </a:extLst>
              </a:tr>
              <a:tr h="252730">
                <a:tc>
                  <a:txBody>
                    <a:bodyPr/>
                    <a:lstStyle/>
                    <a:p>
                      <a:pPr algn="l">
                        <a:spcAft>
                          <a:spcPct val="0"/>
                        </a:spcAft>
                        <a:defRPr b="0" i="0"/>
                      </a:pPr>
                      <a:r>
                        <a:rPr lang="1106"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8.73%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a:p>
                  </a:txBody>
                  <a:tcPr/>
                </a:tc>
                <a:extLst>
                  <a:ext uri="{0D108BD9-81ED-4DB2-BD59-A6C34878D82A}">
                    <a16:rowId xmlns:a16="http://schemas.microsoft.com/office/drawing/2014/main" val="1820982643"/>
                  </a:ext>
                </a:extLst>
              </a:tr>
              <a:tr h="252730">
                <a:tc>
                  <a:txBody>
                    <a:bodyPr/>
                    <a:lstStyle/>
                    <a:p>
                      <a:pPr algn="l">
                        <a:spcAft>
                          <a:spcPct val="0"/>
                        </a:spcAft>
                        <a:defRPr b="0" i="0"/>
                      </a:pPr>
                      <a:r>
                        <a:rPr lang="1106"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100%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endParaRPr lang="en-GB" dirty="0"/>
                    </a:p>
                  </a:txBody>
                  <a:tcPr/>
                </a:tc>
                <a:extLst>
                  <a:ext uri="{0D108BD9-81ED-4DB2-BD59-A6C34878D82A}">
                    <a16:rowId xmlns:a16="http://schemas.microsoft.com/office/drawing/2014/main" val="472638875"/>
                  </a:ext>
                </a:extLst>
              </a:tr>
            </a:tbl>
          </a:graphicData>
        </a:graphic>
      </p:graphicFrame>
    </p:spTree>
    <p:extLst>
      <p:ext uri="{BB962C8B-B14F-4D97-AF65-F5344CB8AC3E}">
        <p14:creationId xmlns:p14="http://schemas.microsoft.com/office/powerpoint/2010/main" val="394453045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1CE2927-7863-4122-B295-89D2D748A7EF}" type="slidenum">
              <a:rPr lang="en-GB" smtClean="0"/>
              <a:t>42</a:t>
            </a:fld>
            <a:endParaRPr lang="en-GB"/>
          </a:p>
        </p:txBody>
      </p:sp>
      <p:sp>
        <p:nvSpPr>
          <p:cNvPr id="7" name="TextBox 6"/>
          <p:cNvSpPr txBox="1"/>
          <p:nvPr/>
        </p:nvSpPr>
        <p:spPr>
          <a:xfrm>
            <a:off x="194945" y="1124457"/>
            <a:ext cx="3268980" cy="274594"/>
          </a:xfrm>
          <a:prstGeom prst="rect">
            <a:avLst/>
          </a:prstGeom>
          <a:solidFill>
            <a:schemeClr val="accent1">
              <a:lumMod val="50000"/>
            </a:schemeClr>
          </a:solidFill>
        </p:spPr>
        <p:txBody>
          <a:bodyPr wrap="square" rtlCol="0">
            <a:spAutoFit/>
          </a:bodyPr>
          <a:lstStyle/>
          <a:p>
            <a:pPr>
              <a:defRPr b="0" i="0"/>
            </a:pPr>
            <a:r>
              <a:rPr lang="1106" sz="1200" dirty="0">
                <a:solidFill>
                  <a:schemeClr val="bg1"/>
                </a:solidFill>
                <a:latin typeface="Arial" panose="020B0604020202020204" pitchFamily="34" charset="0"/>
                <a:cs typeface="Arial" panose="020B0604020202020204" pitchFamily="34" charset="0"/>
              </a:rPr>
              <a:t>Achosion Cysylltiadau â Chyflogeion</a:t>
            </a:r>
            <a:endParaRPr lang="en-GB" sz="1200" dirty="0">
              <a:solidFill>
                <a:schemeClr val="bg1"/>
              </a:solidFill>
              <a:latin typeface="Arial" panose="020B0604020202020204" pitchFamily="34" charset="0"/>
              <a:cs typeface="Arial" panose="020B0604020202020204" pitchFamily="34" charset="0"/>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Ethnigrwydd</a:t>
            </a:r>
            <a:endParaRPr lang="en-GB" dirty="0">
              <a:solidFill>
                <a:schemeClr val="bg1"/>
              </a:solidFill>
            </a:endParaRPr>
          </a:p>
        </p:txBody>
      </p:sp>
      <p:sp>
        <p:nvSpPr>
          <p:cNvPr id="3" name="TextBox 2"/>
          <p:cNvSpPr txBox="1"/>
          <p:nvPr/>
        </p:nvSpPr>
        <p:spPr>
          <a:xfrm>
            <a:off x="184990" y="1704122"/>
            <a:ext cx="6009978" cy="3386664"/>
          </a:xfrm>
          <a:prstGeom prst="rect">
            <a:avLst/>
          </a:prstGeom>
          <a:noFill/>
        </p:spPr>
        <p:txBody>
          <a:bodyPr wrap="square" rtlCol="0">
            <a:spAutoFit/>
          </a:bodyPr>
          <a:lstStyle/>
          <a:p>
            <a:pPr>
              <a:defRPr b="0" i="0"/>
            </a:pPr>
            <a:r>
              <a:rPr lang="1106" sz="1200" dirty="0">
                <a:latin typeface="Arial" panose="020B0604020202020204" pitchFamily="34" charset="0"/>
                <a:cs typeface="Arial" panose="020B0604020202020204" pitchFamily="34" charset="0"/>
              </a:rPr>
              <a:t>Am y seithfed flwyddyn yn olynol yn achos yr adroddiad hwn, mae ethnigrwydd Gwyn yn parhau i gyfrif am y gyfran fwyaf o gyflogeion a gyflwynodd gŵynion cyflogaeth ac a oedd yn destun gweithdrefnau disgyblu yn y Bwrdd Iechyd (79.31% ac 84.13% yn eu tro). Mae’r ddau ffigur hyn yn is na phroffil gweithlu’r Bwrdd Iechyd o 88.70%.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aelodau staff Asiaidd yn cyfrif am 10.34% o’r holl gŵynion cyflogaeth a gyflwynwyd yn ystod y cyfnod adrodd. Er bod hyn yn uwch na’r flwyddyn flaenorol (5.56%), nid yw ond yn gyfwerth â thri chyflogai, o gymharu â chwe chyflogai yn y flwyddyn flaenorol. Y rheswm dros hyn yw’r gostyngiad mawr yn nifer yr aelodau staff a gyflwynodd gŵyn gyflogaeth yn gyffredinol. </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ethnigrwydd Gwyn yn cyfrif am 84.13% o’r rhai a oedd yn destun gweithdrefnau disgyblu, ac mae hyn yn parhau’n debyg i ffigurau’r blynyddoedd blaenorol (81.82% y llynedd ac 82.56% yn 2018-19).</a:t>
            </a:r>
          </a:p>
          <a:p>
            <a:endParaRPr lang="en-GB" sz="1200" dirty="0">
              <a:latin typeface="Arial" panose="020B0604020202020204" pitchFamily="34" charset="0"/>
              <a:cs typeface="Arial" panose="020B0604020202020204" pitchFamily="34" charset="0"/>
            </a:endParaRPr>
          </a:p>
          <a:p>
            <a:pPr>
              <a:defRPr b="0" i="0"/>
            </a:pPr>
            <a:r>
              <a:rPr lang="1106" sz="1200" dirty="0">
                <a:latin typeface="Arial" panose="020B0604020202020204" pitchFamily="34" charset="0"/>
                <a:cs typeface="Arial" panose="020B0604020202020204" pitchFamily="34" charset="0"/>
              </a:rPr>
              <a:t>Mae nifer y cyflogeion Asiaidd a oedd yn destun gweithdrefnau disgyblu wedi haneru o bedwar achos i ddau achos eleni. Ar y llaw arall, mae nifer yr aelodau staff Duon ac o gefndir Ethnig Cymysg wedi dyblu o un achos i ddau achos. </a:t>
            </a:r>
          </a:p>
        </p:txBody>
      </p:sp>
    </p:spTree>
    <p:extLst>
      <p:ext uri="{BB962C8B-B14F-4D97-AF65-F5344CB8AC3E}">
        <p14:creationId xmlns:p14="http://schemas.microsoft.com/office/powerpoint/2010/main" val="16668252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8C9391BF-18E1-4CF9-AABD-EC83C9D47E7E}" type="slidenum">
              <a:rPr lang="en-GB" smtClean="0"/>
              <a:t>43</a:t>
            </a:fld>
            <a:endParaRPr lang="en-GB"/>
          </a:p>
        </p:txBody>
      </p:sp>
      <p:sp>
        <p:nvSpPr>
          <p:cNvPr id="5" name="Rectangle 4"/>
          <p:cNvSpPr/>
          <p:nvPr/>
        </p:nvSpPr>
        <p:spPr>
          <a:xfrm>
            <a:off x="2345964" y="2072635"/>
            <a:ext cx="2214612" cy="1311951"/>
          </a:xfrm>
          <a:prstGeom prst="rect">
            <a:avLst/>
          </a:prstGeom>
          <a:noFill/>
        </p:spPr>
        <p:txBody>
          <a:bodyPr wrap="none">
            <a:spAutoFit/>
          </a:bodyPr>
          <a:lstStyle/>
          <a:p>
            <a:pPr algn="ctr">
              <a:defRPr b="0" i="0"/>
            </a:pPr>
            <a:r>
              <a:rPr lang="1106" sz="4000" b="1" dirty="0"/>
              <a:t>Adran 8</a:t>
            </a:r>
          </a:p>
          <a:p>
            <a:pPr algn="ctr">
              <a:defRPr b="0" i="0"/>
            </a:pPr>
            <a:r>
              <a:rPr lang="1106" sz="4000" b="1" dirty="0"/>
              <a:t>Anabledd</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141228784"/>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Chevron 6">
            <a:extLst>
              <a:ext uri="{FF2B5EF4-FFF2-40B4-BE49-F238E27FC236}">
                <a16:creationId xmlns:a16="http://schemas.microsoft.com/office/drawing/2014/main" id="{42EE9540-88D6-AB42-A6AF-BBFF4C140B03}"/>
              </a:ext>
            </a:extLst>
          </p:cNvPr>
          <p:cNvSpPr/>
          <p:nvPr/>
        </p:nvSpPr>
        <p:spPr>
          <a:xfrm>
            <a:off x="93184" y="2934031"/>
            <a:ext cx="2138780" cy="1112304"/>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Ymgyrch Dyma Hywel Dda i hyrwyddo camau cadarnhaol</a:t>
            </a:r>
          </a:p>
        </p:txBody>
      </p:sp>
      <p:sp>
        <p:nvSpPr>
          <p:cNvPr id="8" name="Chevron 7">
            <a:extLst>
              <a:ext uri="{FF2B5EF4-FFF2-40B4-BE49-F238E27FC236}">
                <a16:creationId xmlns:a16="http://schemas.microsoft.com/office/drawing/2014/main" id="{3E3FD789-BB54-1645-8542-6D4C85AC24FB}"/>
              </a:ext>
            </a:extLst>
          </p:cNvPr>
          <p:cNvSpPr/>
          <p:nvPr/>
        </p:nvSpPr>
        <p:spPr>
          <a:xfrm>
            <a:off x="1435694" y="2932626"/>
            <a:ext cx="2181890" cy="1114715"/>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Neges gyffredinol yn gwahodd staff i ymuno â rhwydwaith y lluoedd arfog</a:t>
            </a:r>
          </a:p>
        </p:txBody>
      </p:sp>
      <p:sp>
        <p:nvSpPr>
          <p:cNvPr id="9" name="Chevron 8">
            <a:extLst>
              <a:ext uri="{FF2B5EF4-FFF2-40B4-BE49-F238E27FC236}">
                <a16:creationId xmlns:a16="http://schemas.microsoft.com/office/drawing/2014/main" id="{F6FE467B-3D7C-6044-9AE1-2E0A408284DE}"/>
              </a:ext>
            </a:extLst>
          </p:cNvPr>
          <p:cNvSpPr/>
          <p:nvPr/>
        </p:nvSpPr>
        <p:spPr>
          <a:xfrm>
            <a:off x="3023670" y="2933633"/>
            <a:ext cx="2270508" cy="1110887"/>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Lansio tudalen Camau Cadarnhaol ar dudalen Rhyngrwyd y Bwrdd Iechyd</a:t>
            </a:r>
            <a:endParaRPr lang="en-US" sz="1100" dirty="0">
              <a:solidFill>
                <a:schemeClr val="tx1"/>
              </a:solidFill>
              <a:latin typeface="Arial" panose="020B0604020202020204" pitchFamily="34" charset="0"/>
              <a:cs typeface="Arial" panose="020B0604020202020204" pitchFamily="34" charset="0"/>
            </a:endParaRPr>
          </a:p>
        </p:txBody>
      </p:sp>
      <p:sp>
        <p:nvSpPr>
          <p:cNvPr id="14" name="Round Diagonal Corner Rectangle 13"/>
          <p:cNvSpPr/>
          <p:nvPr/>
        </p:nvSpPr>
        <p:spPr>
          <a:xfrm>
            <a:off x="268113" y="4141421"/>
            <a:ext cx="3261896" cy="1149046"/>
          </a:xfrm>
          <a:prstGeom prst="round2DiagRect">
            <a:avLst/>
          </a:prstGeom>
          <a:solidFill>
            <a:schemeClr val="bg1">
              <a:lumMod val="7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100" dirty="0">
                <a:solidFill>
                  <a:schemeClr val="tx1"/>
                </a:solidFill>
                <a:latin typeface="Arial" panose="020B0604020202020204" pitchFamily="34" charset="0"/>
                <a:cs typeface="Arial" panose="020B0604020202020204" pitchFamily="34" charset="0"/>
              </a:rPr>
              <a:t>Darparodd staff a oedd yn datgan bod ganddynt Anabledd dystebau o’u profiadau cadarnhaol </a:t>
            </a:r>
            <a:r>
              <a:rPr lang="en-GB" sz="1100" dirty="0" err="1">
                <a:solidFill>
                  <a:schemeClr val="tx1"/>
                </a:solidFill>
                <a:latin typeface="Arial" panose="020B0604020202020204" pitchFamily="34" charset="0"/>
                <a:cs typeface="Arial" panose="020B0604020202020204" pitchFamily="34" charset="0"/>
              </a:rPr>
              <a:t>yn</a:t>
            </a:r>
            <a:r>
              <a:rPr lang="en-GB" sz="1100" dirty="0">
                <a:solidFill>
                  <a:schemeClr val="tx1"/>
                </a:solidFill>
                <a:latin typeface="Arial" panose="020B0604020202020204" pitchFamily="34" charset="0"/>
                <a:cs typeface="Arial" panose="020B0604020202020204" pitchFamily="34" charset="0"/>
              </a:rPr>
              <a:t> y</a:t>
            </a:r>
            <a:r>
              <a:rPr lang="1106" sz="1100" dirty="0">
                <a:solidFill>
                  <a:schemeClr val="tx1"/>
                </a:solidFill>
                <a:latin typeface="Arial" panose="020B0604020202020204" pitchFamily="34" charset="0"/>
                <a:cs typeface="Arial" panose="020B0604020202020204" pitchFamily="34" charset="0"/>
              </a:rPr>
              <a:t> Bwrdd Iechyd, a pham y dylai’r rheiny sy’n nodi bod ganddynt anabledd ddewis BIPHDd yn gyflogwr o ddewis. </a:t>
            </a:r>
          </a:p>
        </p:txBody>
      </p:sp>
      <p:sp>
        <p:nvSpPr>
          <p:cNvPr id="21" name="Chevron 20">
            <a:extLst>
              <a:ext uri="{FF2B5EF4-FFF2-40B4-BE49-F238E27FC236}">
                <a16:creationId xmlns:a16="http://schemas.microsoft.com/office/drawing/2014/main" id="{42EE9540-88D6-AB42-A6AF-BBFF4C140B03}"/>
              </a:ext>
            </a:extLst>
          </p:cNvPr>
          <p:cNvSpPr/>
          <p:nvPr/>
        </p:nvSpPr>
        <p:spPr>
          <a:xfrm>
            <a:off x="4712480" y="2936454"/>
            <a:ext cx="2052336" cy="1110887"/>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Swyddi gwag yn y tîm recriwtio i reoli ‘cronfeydd talent’</a:t>
            </a:r>
            <a:endParaRPr lang="en-GB" sz="1100" dirty="0">
              <a:solidFill>
                <a:schemeClr val="tx1"/>
              </a:solidFill>
              <a:latin typeface="Arial" panose="020B0604020202020204" pitchFamily="34" charset="0"/>
              <a:cs typeface="Arial" panose="020B0604020202020204" pitchFamily="34" charset="0"/>
            </a:endParaRPr>
          </a:p>
        </p:txBody>
      </p:sp>
      <p:sp>
        <p:nvSpPr>
          <p:cNvPr id="23" name="Rounded Rectangular Callout 22"/>
          <p:cNvSpPr/>
          <p:nvPr/>
        </p:nvSpPr>
        <p:spPr>
          <a:xfrm>
            <a:off x="4712480" y="7490083"/>
            <a:ext cx="1499912" cy="1417617"/>
          </a:xfrm>
          <a:prstGeom prst="wedgeRoundRect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“A minnau’n ddyslecsig</a:t>
            </a:r>
            <a:r>
              <a:rPr lang="en-GB" sz="1100" dirty="0">
                <a:solidFill>
                  <a:schemeClr val="tx1"/>
                </a:solidFill>
                <a:latin typeface="Arial" panose="020B0604020202020204" pitchFamily="34" charset="0"/>
                <a:cs typeface="Arial" panose="020B0604020202020204" pitchFamily="34" charset="0"/>
              </a:rPr>
              <a:t>,</a:t>
            </a:r>
            <a:r>
              <a:rPr lang="1106" sz="1100" dirty="0">
                <a:solidFill>
                  <a:schemeClr val="tx1"/>
                </a:solidFill>
                <a:latin typeface="Arial" panose="020B0604020202020204" pitchFamily="34" charset="0"/>
                <a:cs typeface="Arial" panose="020B0604020202020204" pitchFamily="34" charset="0"/>
              </a:rPr>
              <a:t> roeddwn yn falch o gael cynnig rhagor o amser yn y cyfweliad” – Dienw</a:t>
            </a:r>
            <a:endParaRPr lang="en-GB" sz="1100" dirty="0">
              <a:solidFill>
                <a:schemeClr val="tx1"/>
              </a:solidFill>
              <a:latin typeface="Arial" panose="020B0604020202020204" pitchFamily="34" charset="0"/>
              <a:cs typeface="Arial" panose="020B0604020202020204" pitchFamily="34" charset="0"/>
            </a:endParaRPr>
          </a:p>
        </p:txBody>
      </p:sp>
      <p:sp>
        <p:nvSpPr>
          <p:cNvPr id="20" name="TextBox 19"/>
          <p:cNvSpPr txBox="1"/>
          <p:nvPr/>
        </p:nvSpPr>
        <p:spPr>
          <a:xfrm>
            <a:off x="248776" y="281236"/>
            <a:ext cx="3542294"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Anabledd</a:t>
            </a:r>
            <a:endParaRPr lang="en-GB" dirty="0">
              <a:solidFill>
                <a:schemeClr val="bg1"/>
              </a:solidFill>
            </a:endParaRPr>
          </a:p>
        </p:txBody>
      </p:sp>
      <p:sp>
        <p:nvSpPr>
          <p:cNvPr id="22" name="Oval Callout 21"/>
          <p:cNvSpPr/>
          <p:nvPr/>
        </p:nvSpPr>
        <p:spPr>
          <a:xfrm>
            <a:off x="3984067" y="4171376"/>
            <a:ext cx="2798593" cy="254072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100" dirty="0">
                <a:solidFill>
                  <a:schemeClr val="tx1"/>
                </a:solidFill>
                <a:latin typeface="Arial" panose="020B0604020202020204" pitchFamily="34" charset="0"/>
                <a:cs typeface="Arial" panose="020B0604020202020204" pitchFamily="34" charset="0"/>
              </a:rPr>
              <a:t>“Mae gweithio’n llawn-amser gyda chyflwr iechyd cronig yn anodd, ond nid yw erioed wedi bod yn broblem i mi y</a:t>
            </a:r>
            <a:r>
              <a:rPr lang="en-GB" sz="1100" dirty="0">
                <a:solidFill>
                  <a:schemeClr val="tx1"/>
                </a:solidFill>
                <a:latin typeface="Arial" panose="020B0604020202020204" pitchFamily="34" charset="0"/>
                <a:cs typeface="Arial" panose="020B0604020202020204" pitchFamily="34" charset="0"/>
              </a:rPr>
              <a:t>n</a:t>
            </a:r>
            <a:r>
              <a:rPr lang="1106" sz="1100" dirty="0">
                <a:solidFill>
                  <a:schemeClr val="tx1"/>
                </a:solidFill>
                <a:latin typeface="Arial" panose="020B0604020202020204" pitchFamily="34" charset="0"/>
                <a:cs typeface="Arial" panose="020B0604020202020204" pitchFamily="34" charset="0"/>
              </a:rPr>
              <a:t> Hywel Dda. Mae’r sefydliad bob amser wedi bod yn gefnogol o ran caniatáu unrhyw addasiadau gofynnol i oresgyn fy anabledd a’m galluogi i gyflawni fy mhotensial llawn yn fy ngyrfa” – James</a:t>
            </a:r>
          </a:p>
        </p:txBody>
      </p:sp>
      <p:sp>
        <p:nvSpPr>
          <p:cNvPr id="24" name="Oval Callout 23"/>
          <p:cNvSpPr/>
          <p:nvPr/>
        </p:nvSpPr>
        <p:spPr>
          <a:xfrm>
            <a:off x="164526" y="5360355"/>
            <a:ext cx="4374135" cy="3917333"/>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“Anableddau cudd yw’r rhai nad ydynt yn amlwg ar unwaith ond y gallant gael effaith fawr ar fywydau pobl. Mae fy salwch i yn un cronig, gwanychol a gydol oes. Mae angen gofal cyson ar gyflwr fy mhledren a’m stoma, ac weithiau mae angen ei wagio hyd at 15 gwaith y dydd. Efallai na fydd hyn yn amlwg ar unwaith i unrhyw un nad yw’n gwybod bod gennyf y cyflwr. Rwy’n teimlo’n ddiogel a’m bod yn cael fy ngwerthfawrogi yn fy swydd; rwy’n cael fy annog i esbonio fy anawsterau a bod yn agored ynghylch fy anabledd. Y ffordd orau o helpu rhywun sy’n byw ag anabledd cudd yw trwy ofyn iddo beth sy’n ei helpu. Rwy</a:t>
            </a:r>
            <a:r>
              <a:rPr lang="en-GB" sz="1100" dirty="0">
                <a:solidFill>
                  <a:schemeClr val="tx1"/>
                </a:solidFill>
                <a:latin typeface="Arial" panose="020B0604020202020204" pitchFamily="34" charset="0"/>
                <a:cs typeface="Arial" panose="020B0604020202020204" pitchFamily="34" charset="0"/>
              </a:rPr>
              <a:t>f</a:t>
            </a:r>
            <a:r>
              <a:rPr lang="1106" sz="1100" dirty="0">
                <a:solidFill>
                  <a:schemeClr val="tx1"/>
                </a:solidFill>
                <a:latin typeface="Arial" panose="020B0604020202020204" pitchFamily="34" charset="0"/>
                <a:cs typeface="Arial" panose="020B0604020202020204" pitchFamily="34" charset="0"/>
              </a:rPr>
              <a:t> wedi cael fy nghefnogi trwy drafodaeth agored a pharhaus ynghylch unrhyw addasiadau a chymorth y gallai fod arnaf eu hangen i’m helpu i lwyddo yn fy swydd.” – Eleri</a:t>
            </a:r>
          </a:p>
        </p:txBody>
      </p:sp>
      <p:sp>
        <p:nvSpPr>
          <p:cNvPr id="2" name="TextBox 1"/>
          <p:cNvSpPr txBox="1"/>
          <p:nvPr/>
        </p:nvSpPr>
        <p:spPr>
          <a:xfrm>
            <a:off x="266144" y="1094554"/>
            <a:ext cx="2121363" cy="1754326"/>
          </a:xfrm>
          <a:prstGeom prst="rect">
            <a:avLst/>
          </a:prstGeom>
          <a:solidFill>
            <a:schemeClr val="bg2"/>
          </a:solidFill>
        </p:spPr>
        <p:txBody>
          <a:bodyPr wrap="square" rtlCol="0">
            <a:spAutoFit/>
          </a:bodyPr>
          <a:lstStyle/>
          <a:p>
            <a:pPr algn="ctr">
              <a:defRPr b="0" i="0"/>
            </a:pPr>
            <a:r>
              <a:rPr lang="1106" sz="1200" dirty="0">
                <a:latin typeface="Arial" panose="020B0604020202020204" pitchFamily="34" charset="0"/>
                <a:cs typeface="Arial" panose="020B0604020202020204" pitchFamily="34" charset="0"/>
              </a:rPr>
              <a:t>Trefnwyd cyfarfod â Trac/Phartneriaeth Cydwasanaethau GIG Cymru i drafod y gwaith o reoli swyddogaethau’r Gronfa Dalent – cynhaliwyd y treialon cychwynnol yn y grŵp staff Nyrsio a Bydwreigiaeth</a:t>
            </a:r>
            <a:r>
              <a:rPr lang="en-GB" sz="1200" dirty="0">
                <a:latin typeface="Arial" panose="020B0604020202020204" pitchFamily="34" charset="0"/>
                <a:cs typeface="Arial" panose="020B0604020202020204" pitchFamily="34" charset="0"/>
              </a:rPr>
              <a:t>.</a:t>
            </a:r>
            <a:endParaRPr lang="1106" sz="1200" dirty="0">
              <a:latin typeface="Arial" panose="020B0604020202020204" pitchFamily="34" charset="0"/>
              <a:cs typeface="Arial" panose="020B0604020202020204" pitchFamily="34" charset="0"/>
            </a:endParaRPr>
          </a:p>
        </p:txBody>
      </p:sp>
      <p:sp>
        <p:nvSpPr>
          <p:cNvPr id="10" name="TextBox 9"/>
          <p:cNvSpPr txBox="1"/>
          <p:nvPr/>
        </p:nvSpPr>
        <p:spPr>
          <a:xfrm>
            <a:off x="4462107" y="1254426"/>
            <a:ext cx="1842515" cy="1200329"/>
          </a:xfrm>
          <a:prstGeom prst="rect">
            <a:avLst/>
          </a:prstGeom>
          <a:solidFill>
            <a:schemeClr val="accent1">
              <a:lumMod val="40000"/>
              <a:lumOff val="60000"/>
            </a:schemeClr>
          </a:solidFill>
        </p:spPr>
        <p:txBody>
          <a:bodyPr wrap="square" rtlCol="0">
            <a:spAutoFit/>
          </a:bodyPr>
          <a:lstStyle/>
          <a:p>
            <a:pPr algn="ctr">
              <a:defRPr b="0" i="0"/>
            </a:pPr>
            <a:r>
              <a:rPr lang="1106" sz="1200" dirty="0">
                <a:latin typeface="Arial" panose="020B0604020202020204" pitchFamily="34" charset="0"/>
                <a:ea typeface="Arial" panose="020B0604020202020204" pitchFamily="34" charset="0"/>
              </a:rPr>
              <a:t>Cynigiwyd sesiynau hyfforddi i’r holl staff</a:t>
            </a:r>
            <a:r>
              <a:rPr lang="en-GB" sz="1200" dirty="0">
                <a:latin typeface="Arial" panose="020B0604020202020204" pitchFamily="34" charset="0"/>
                <a:ea typeface="Arial" panose="020B0604020202020204" pitchFamily="34" charset="0"/>
              </a:rPr>
              <a:t> </a:t>
            </a:r>
            <a:r>
              <a:rPr lang="1106" sz="1200" dirty="0">
                <a:latin typeface="Arial" panose="020B0604020202020204" pitchFamily="34" charset="0"/>
                <a:ea typeface="Arial" panose="020B0604020202020204" pitchFamily="34" charset="0"/>
              </a:rPr>
              <a:t>gan </a:t>
            </a:r>
            <a:r>
              <a:rPr lang="en-GB" sz="1200" dirty="0" err="1">
                <a:latin typeface="Arial" panose="020B0604020202020204" pitchFamily="34" charset="0"/>
                <a:ea typeface="Arial" panose="020B0604020202020204" pitchFamily="34" charset="0"/>
              </a:rPr>
              <a:t>yr</a:t>
            </a:r>
            <a:r>
              <a:rPr lang="en-GB" sz="1200" dirty="0">
                <a:latin typeface="Arial" panose="020B0604020202020204" pitchFamily="34" charset="0"/>
                <a:ea typeface="Arial" panose="020B0604020202020204" pitchFamily="34" charset="0"/>
              </a:rPr>
              <a:t> </a:t>
            </a:r>
            <a:r>
              <a:rPr lang="1106" sz="1200" dirty="0">
                <a:latin typeface="Arial" panose="020B0604020202020204" pitchFamily="34" charset="0"/>
                <a:ea typeface="Arial" panose="020B0604020202020204" pitchFamily="34" charset="0"/>
              </a:rPr>
              <a:t>RNIB, Sight Cymru a</a:t>
            </a:r>
            <a:r>
              <a:rPr lang="en-GB" sz="1200" dirty="0">
                <a:latin typeface="Arial" panose="020B0604020202020204" pitchFamily="34" charset="0"/>
                <a:ea typeface="Arial" panose="020B0604020202020204" pitchFamily="34" charset="0"/>
              </a:rPr>
              <a:t>’r</a:t>
            </a:r>
            <a:r>
              <a:rPr lang="1106" sz="1200" dirty="0">
                <a:latin typeface="Arial" panose="020B0604020202020204" pitchFamily="34" charset="0"/>
                <a:ea typeface="Arial" panose="020B0604020202020204" pitchFamily="34" charset="0"/>
              </a:rPr>
              <a:t> BDA, wedi’u cynllunio i helpu i ddeall y rhwystrau a wynebir</a:t>
            </a:r>
            <a:r>
              <a:rPr lang="en-GB" sz="1200" dirty="0">
                <a:latin typeface="Arial" panose="020B0604020202020204" pitchFamily="34" charset="0"/>
                <a:ea typeface="Arial" panose="020B0604020202020204" pitchFamily="34" charset="0"/>
              </a:rPr>
              <a:t>.</a:t>
            </a:r>
            <a:endParaRPr lang="en-GB" sz="1200" dirty="0"/>
          </a:p>
        </p:txBody>
      </p:sp>
      <p:sp>
        <p:nvSpPr>
          <p:cNvPr id="11" name="TextBox 10"/>
          <p:cNvSpPr txBox="1"/>
          <p:nvPr/>
        </p:nvSpPr>
        <p:spPr>
          <a:xfrm>
            <a:off x="2466753" y="1142468"/>
            <a:ext cx="1842516" cy="1754326"/>
          </a:xfrm>
          <a:prstGeom prst="rect">
            <a:avLst/>
          </a:prstGeom>
          <a:solidFill>
            <a:schemeClr val="bg1"/>
          </a:solidFill>
        </p:spPr>
        <p:txBody>
          <a:bodyPr wrap="square" rtlCol="0">
            <a:spAutoFit/>
          </a:bodyPr>
          <a:lstStyle/>
          <a:p>
            <a:pPr algn="ctr">
              <a:defRPr b="0" i="0"/>
            </a:pPr>
            <a:r>
              <a:rPr lang="1106" sz="1200" dirty="0">
                <a:latin typeface="Arial" panose="020B0604020202020204" pitchFamily="34" charset="0"/>
                <a:cs typeface="Arial" panose="020B0604020202020204" pitchFamily="34" charset="0"/>
              </a:rPr>
              <a:t>Hyrwyddwyd wythnos Ymwybyddiaeth o Fyddardod</a:t>
            </a:r>
            <a:r>
              <a:rPr lang="en-GB" sz="1200" dirty="0">
                <a:latin typeface="Arial" panose="020B0604020202020204" pitchFamily="34" charset="0"/>
                <a:cs typeface="Arial" panose="020B0604020202020204" pitchFamily="34" charset="0"/>
              </a:rPr>
              <a:t>,</a:t>
            </a:r>
            <a:r>
              <a:rPr lang="1106" sz="1200" dirty="0">
                <a:latin typeface="Arial" panose="020B0604020202020204" pitchFamily="34" charset="0"/>
                <a:cs typeface="Arial" panose="020B0604020202020204" pitchFamily="34" charset="0"/>
              </a:rPr>
              <a:t> a rhannwyd adnoddau gwybodaeth ar-lein â’r staff trwy negeseuon e-bost cyffredinol a thudalen Facebook y staff</a:t>
            </a:r>
            <a:r>
              <a:rPr lang="en-GB" sz="1200" dirty="0">
                <a:latin typeface="Arial" panose="020B0604020202020204" pitchFamily="34" charset="0"/>
                <a:cs typeface="Arial" panose="020B0604020202020204" pitchFamily="34" charset="0"/>
              </a:rPr>
              <a:t>.</a:t>
            </a:r>
          </a:p>
          <a:p>
            <a:pPr>
              <a:defRPr b="0" i="0"/>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266061"/>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4" name="Round Diagonal Corner Rectangle 13"/>
          <p:cNvSpPr/>
          <p:nvPr/>
        </p:nvSpPr>
        <p:spPr>
          <a:xfrm>
            <a:off x="357266" y="1565868"/>
            <a:ext cx="2926949" cy="1486089"/>
          </a:xfrm>
          <a:prstGeom prst="round2DiagRect">
            <a:avLst/>
          </a:prstGeom>
          <a:solidFill>
            <a:schemeClr val="accent1">
              <a:lumMod val="60000"/>
              <a:lumOff val="4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100" dirty="0">
                <a:latin typeface="Arial" panose="020B0604020202020204" pitchFamily="34" charset="0"/>
                <a:cs typeface="Arial" panose="020B0604020202020204" pitchFamily="34" charset="0"/>
              </a:rPr>
              <a:t>Cyflawni bathodyn Lefel 2 “Hyderus o ran Anabledd”, a fydd yn hyrwyddo amgylchedd gweithio cynhwysol ac yn dangos bod y Bwrdd Iechyd yn cydnabod y sgiliau a’r rhinweddau y gall pob unigol</a:t>
            </a:r>
            <a:r>
              <a:rPr lang="en-GB" sz="1100" dirty="0" err="1">
                <a:latin typeface="Arial" panose="020B0604020202020204" pitchFamily="34" charset="0"/>
                <a:cs typeface="Arial" panose="020B0604020202020204" pitchFamily="34" charset="0"/>
              </a:rPr>
              <a:t>yn</a:t>
            </a:r>
            <a:r>
              <a:rPr lang="1106" sz="1100" dirty="0">
                <a:latin typeface="Arial" panose="020B0604020202020204" pitchFamily="34" charset="0"/>
                <a:cs typeface="Arial" panose="020B0604020202020204" pitchFamily="34" charset="0"/>
              </a:rPr>
              <a:t> eu cyfrannu i’r Bwrdd Iechyd</a:t>
            </a:r>
          </a:p>
        </p:txBody>
      </p:sp>
      <p:sp>
        <p:nvSpPr>
          <p:cNvPr id="15" name="Round Diagonal Corner Rectangle 14"/>
          <p:cNvSpPr/>
          <p:nvPr/>
        </p:nvSpPr>
        <p:spPr>
          <a:xfrm>
            <a:off x="357266" y="6142606"/>
            <a:ext cx="1764983" cy="2039920"/>
          </a:xfrm>
          <a:prstGeom prst="round2DiagRect">
            <a:avLst/>
          </a:prstGeom>
          <a:solidFill>
            <a:schemeClr val="bg1">
              <a:lumMod val="85000"/>
            </a:schemeClr>
          </a:solidFill>
          <a:ln>
            <a:solidFill>
              <a:srgbClr val="00206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Llunio adroddiad ar y Bwlch Cyflog Anabledd i nodi gwahaniaethau a’n helpu i weithio tuag at eu lliniaru neu eu dileu</a:t>
            </a:r>
          </a:p>
        </p:txBody>
      </p:sp>
      <p:sp>
        <p:nvSpPr>
          <p:cNvPr id="17" name="Oval Callout 16"/>
          <p:cNvSpPr/>
          <p:nvPr/>
        </p:nvSpPr>
        <p:spPr>
          <a:xfrm>
            <a:off x="2330854" y="5906174"/>
            <a:ext cx="4092028" cy="2741149"/>
          </a:xfrm>
          <a:prstGeom prst="wedgeEllipseCallout">
            <a:avLst/>
          </a:prstGeom>
          <a:solidFill>
            <a:srgbClr val="FFCC66"/>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latin typeface="Arial" panose="020B0604020202020204" pitchFamily="34" charset="0"/>
              <a:cs typeface="Arial" panose="020B0604020202020204" pitchFamily="34" charset="0"/>
            </a:endParaRPr>
          </a:p>
          <a:p>
            <a:pPr algn="ctr">
              <a:defRPr b="0" i="0"/>
            </a:pPr>
            <a:r>
              <a:rPr lang="1106" sz="1100" dirty="0">
                <a:solidFill>
                  <a:schemeClr val="tx1"/>
                </a:solidFill>
                <a:latin typeface="Arial" panose="020B0604020202020204" pitchFamily="34" charset="0"/>
                <a:cs typeface="Arial" panose="020B0604020202020204" pitchFamily="34" charset="0"/>
              </a:rPr>
              <a:t>“Mae gennyf barlys yr ymennydd er</a:t>
            </a:r>
            <a:r>
              <a:rPr lang="en-GB" sz="1100" dirty="0">
                <a:solidFill>
                  <a:schemeClr val="tx1"/>
                </a:solidFill>
                <a:latin typeface="Arial" panose="020B0604020202020204" pitchFamily="34" charset="0"/>
                <a:cs typeface="Arial" panose="020B0604020202020204" pitchFamily="34" charset="0"/>
              </a:rPr>
              <a:t>s</a:t>
            </a:r>
            <a:r>
              <a:rPr lang="1106" sz="1100" dirty="0">
                <a:solidFill>
                  <a:schemeClr val="tx1"/>
                </a:solidFill>
                <a:latin typeface="Arial" panose="020B0604020202020204" pitchFamily="34" charset="0"/>
                <a:cs typeface="Arial" panose="020B0604020202020204" pitchFamily="34" charset="0"/>
              </a:rPr>
              <a:t> i mi gael fy ngeni. Mae hyn yn golygu fy mod yn cerdded â baglau. Mae Hywel Dda yn gyflogwr cefnogol iawn, ac mae bob amser yn barod i addasu i ddiwallu fy anghenion unigol. Mae’n rhoi cyfle i mi wireddu fy mhotensial. Rwy’n anabl di</a:t>
            </a:r>
            <a:r>
              <a:rPr lang="en-GB" sz="1100" dirty="0">
                <a:solidFill>
                  <a:schemeClr val="tx1"/>
                </a:solidFill>
                <a:latin typeface="Arial" panose="020B0604020202020204" pitchFamily="34" charset="0"/>
                <a:cs typeface="Arial" panose="020B0604020202020204" pitchFamily="34" charset="0"/>
              </a:rPr>
              <a:t>m</a:t>
            </a:r>
            <a:r>
              <a:rPr lang="1106" sz="1100" dirty="0">
                <a:solidFill>
                  <a:schemeClr val="tx1"/>
                </a:solidFill>
                <a:latin typeface="Arial" panose="020B0604020202020204" pitchFamily="34" charset="0"/>
                <a:cs typeface="Arial" panose="020B0604020202020204" pitchFamily="34" charset="0"/>
              </a:rPr>
              <a:t> ond oherwydd y byd yr wyf yn dewis byw ynddo, ac mae’r Bwrdd Iechyd yn sicrhau bod y byd hwnnw yn hygyrch i mi. Mae gweithio yn Nhyddewi hefyd yn golygu fy mod yn agos i’m cartref a’m teulu” – Nia</a:t>
            </a:r>
            <a:endParaRPr lang="en-GB" sz="1100" dirty="0">
              <a:solidFill>
                <a:schemeClr val="tx1"/>
              </a:solidFill>
              <a:latin typeface="Arial" panose="020B0604020202020204" pitchFamily="34" charset="0"/>
              <a:cs typeface="Arial" panose="020B0604020202020204" pitchFamily="34" charset="0"/>
            </a:endParaRPr>
          </a:p>
        </p:txBody>
      </p:sp>
      <p:sp>
        <p:nvSpPr>
          <p:cNvPr id="10" name="Slide Number Placeholder 9"/>
          <p:cNvSpPr>
            <a:spLocks noGrp="1"/>
          </p:cNvSpPr>
          <p:nvPr>
            <p:ph type="sldNum" sz="quarter" idx="12"/>
          </p:nvPr>
        </p:nvSpPr>
        <p:spPr/>
        <p:txBody>
          <a:bodyPr/>
          <a:lstStyle/>
          <a:p>
            <a:pPr>
              <a:defRPr b="0" i="0"/>
            </a:pPr>
            <a:fld id="{5376C499-BC5B-4380-A53E-55CF01F7224B}" type="slidenum">
              <a:rPr lang="en-GB" smtClean="0"/>
              <a:t>45</a:t>
            </a:fld>
            <a:endParaRPr lang="en-GB"/>
          </a:p>
        </p:txBody>
      </p:sp>
      <p:sp>
        <p:nvSpPr>
          <p:cNvPr id="11" name="Round Diagonal Corner Rectangle 10"/>
          <p:cNvSpPr/>
          <p:nvPr/>
        </p:nvSpPr>
        <p:spPr>
          <a:xfrm>
            <a:off x="3859481" y="1565868"/>
            <a:ext cx="2636322" cy="2614246"/>
          </a:xfrm>
          <a:prstGeom prst="round2Diag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100" dirty="0">
                <a:solidFill>
                  <a:schemeClr val="tx1"/>
                </a:solidFill>
                <a:latin typeface="Arial" panose="020B0604020202020204" pitchFamily="34" charset="0"/>
                <a:cs typeface="Arial" panose="020B0604020202020204" pitchFamily="34" charset="0"/>
              </a:rPr>
              <a:t>Dechrau gwaith ar “gronfeydd talent amgen”, gan sicrhau bod y Bwrdd Iechyd yn ystyried y rhwystrau y mae nifer o bobl yn eu hwynebu wrth ymuno â’r byd gwaith neu ddychwelyd </a:t>
            </a:r>
            <a:r>
              <a:rPr lang="en-GB" sz="1100" dirty="0" err="1">
                <a:solidFill>
                  <a:schemeClr val="tx1"/>
                </a:solidFill>
                <a:latin typeface="Arial" panose="020B0604020202020204" pitchFamily="34" charset="0"/>
                <a:cs typeface="Arial" panose="020B0604020202020204" pitchFamily="34" charset="0"/>
              </a:rPr>
              <a:t>idd</a:t>
            </a:r>
            <a:r>
              <a:rPr lang="1106" sz="1100" dirty="0">
                <a:solidFill>
                  <a:schemeClr val="tx1"/>
                </a:solidFill>
                <a:latin typeface="Arial" panose="020B0604020202020204" pitchFamily="34" charset="0"/>
                <a:cs typeface="Arial" panose="020B0604020202020204" pitchFamily="34" charset="0"/>
              </a:rPr>
              <a:t>o</a:t>
            </a:r>
          </a:p>
        </p:txBody>
      </p:sp>
      <p:sp>
        <p:nvSpPr>
          <p:cNvPr id="12" name="Round Diagonal Corner Rectangle 11"/>
          <p:cNvSpPr/>
          <p:nvPr/>
        </p:nvSpPr>
        <p:spPr>
          <a:xfrm>
            <a:off x="1378555" y="3338497"/>
            <a:ext cx="1905660" cy="2517569"/>
          </a:xfrm>
          <a:prstGeom prst="round2Diag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100" dirty="0">
                <a:solidFill>
                  <a:schemeClr val="tx1"/>
                </a:solidFill>
                <a:latin typeface="Arial" panose="020B0604020202020204" pitchFamily="34" charset="0"/>
                <a:cs typeface="Arial" panose="020B0604020202020204" pitchFamily="34" charset="0"/>
              </a:rPr>
              <a:t>Creu ‘swyddi â thâl’ ar gyfer pobl ag anableddau dysgu yn dilyn cefnogaeth y Bwrdd i’r weledigaeth a nodir yn “Fy Siarter – Mae pobl ag anableddau am gael yr un pethau ag y mae pawb am eu cael”</a:t>
            </a:r>
          </a:p>
        </p:txBody>
      </p:sp>
      <p:sp>
        <p:nvSpPr>
          <p:cNvPr id="22" name="TextBox 21"/>
          <p:cNvSpPr txBox="1"/>
          <p:nvPr/>
        </p:nvSpPr>
        <p:spPr>
          <a:xfrm>
            <a:off x="248775" y="281236"/>
            <a:ext cx="4002893"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Anabledd</a:t>
            </a:r>
            <a:endParaRPr lang="en-GB" dirty="0">
              <a:solidFill>
                <a:schemeClr val="bg1"/>
              </a:solidFill>
            </a:endParaRPr>
          </a:p>
        </p:txBody>
      </p:sp>
    </p:spTree>
    <p:extLst>
      <p:ext uri="{BB962C8B-B14F-4D97-AF65-F5344CB8AC3E}">
        <p14:creationId xmlns:p14="http://schemas.microsoft.com/office/powerpoint/2010/main" val="2287721187"/>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93F97B17-4EC3-45CA-8189-642020CC71FC}" type="slidenum">
              <a:rPr lang="en-GB" smtClean="0"/>
              <a:t>46</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Anabledd</a:t>
            </a:r>
            <a:endParaRPr lang="en-GB" dirty="0">
              <a:solidFill>
                <a:schemeClr val="bg1"/>
              </a:solidFill>
            </a:endParaRPr>
          </a:p>
        </p:txBody>
      </p:sp>
      <p:sp>
        <p:nvSpPr>
          <p:cNvPr id="3" name="TextBox 2"/>
          <p:cNvSpPr txBox="1"/>
          <p:nvPr/>
        </p:nvSpPr>
        <p:spPr>
          <a:xfrm>
            <a:off x="194945" y="1092530"/>
            <a:ext cx="6301566" cy="8586966"/>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ag anabledd, ynghyd ag amlinelliad o’r nodau bwriadedig a’r camau gweithredu cadarnhaol ar gyfer y dyfodol. </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Casgliadau yn dilyn dadansoddi’r data: </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O gymharu â 31 Mawrth 2020, roedd canran y staff a oedd yn nodi nad oeddent yn anabl wedi cynyddu 5.37% erbyn 31 Mawrth 2021. </a:t>
            </a:r>
            <a:endParaRPr lang="en-GB" sz="1200" dirty="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 canran y staff sy’n nodi bod ganddynt anabledd wedi </a:t>
            </a:r>
            <a:r>
              <a:rPr lang="en-GB" sz="1200" dirty="0" err="1">
                <a:latin typeface="Arial" panose="020B0604020202020204" pitchFamily="34" charset="0"/>
                <a:cs typeface="Arial" panose="020B0604020202020204" pitchFamily="34" charset="0"/>
              </a:rPr>
              <a:t>gostwng</a:t>
            </a:r>
            <a:r>
              <a:rPr lang="1106" sz="1200" dirty="0">
                <a:latin typeface="Arial" panose="020B0604020202020204" pitchFamily="34" charset="0"/>
                <a:cs typeface="Arial" panose="020B0604020202020204" pitchFamily="34" charset="0"/>
              </a:rPr>
              <a:t> 0.48% yn y cyfnod adrodd. Ar 31 Mawrth 2021, roedd 2.20% o’r staff yn nodi bod ganddynt anabledd. </a:t>
            </a:r>
          </a:p>
          <a:p>
            <a:pPr lvl="0">
              <a:defRPr b="0" i="0"/>
            </a:pPr>
            <a:r>
              <a:rPr lang="1106" sz="1200" dirty="0">
                <a:latin typeface="Arial" panose="020B0604020202020204" pitchFamily="34" charset="0"/>
                <a:cs typeface="Arial" panose="020B0604020202020204" pitchFamily="34" charset="0"/>
              </a:rPr>
              <a:t>Mae canran y staff yr oedd yn well ganddynt beidio ag ateb wedi parhau yr un fath er 2019-20 (sef 0.02%). </a:t>
            </a: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 nifer y staff nad yw eu cofnodion wedi’u cofnodi ar y Cofnod Staff Electronig wedi disgyn 4.89%.</a:t>
            </a:r>
            <a:endParaRPr lang="en-GB" sz="1200" dirty="0">
              <a:latin typeface="Arial" panose="020B0604020202020204" pitchFamily="34" charset="0"/>
              <a:cs typeface="Arial" panose="020B0604020202020204" pitchFamily="34" charset="0"/>
            </a:endParaRPr>
          </a:p>
          <a:p>
            <a:pPr lvl="0">
              <a:defRPr b="0" i="0"/>
            </a:pPr>
            <a:endParaRPr lang="1106"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 gan 23% o boblogaeth Hywel Dda salwch hirdymor neu anabledd sy’n cyfyngu arnynt. Mae hyn yn cymharu â 2.20% o’r gweithlu. Nid yw 24% o’r gweithlu wedi’u cofnodi ar y Cofnod Staff Electronig, sy’n golygu ei bod yn fwy anodd dod i gasgliadau ynghylch y data.</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Mae cyflog blynyddol cyfartalog y rheiny y cofnodwyd nad ydynt yn anabl yn £30,812, o gymharu â £28,672 ar gyfer y rhai sy’n anabl.</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O blith cyfanswm o 33,870 o geisiadau a gyflwynwyd ar gyfer swyddi gwag, roedd 4.1% o’r ymgeiswyr wedi datgan bod ganddynt anabledd. Cynigiwyd cyflogaeth i 2.6% ohonynt. Mae hyn yn dangos bod nifer o’r ymgeiswyr a nododd eu bod yn anabl wedi cael cynnig swydd; dewisodd 2.6% beidio â datgelu a oedd ganddynt anabledd ai peidio wrth </a:t>
            </a:r>
            <a:r>
              <a:rPr lang="en-GB" sz="1200" dirty="0" err="1">
                <a:latin typeface="Arial" panose="020B0604020202020204" pitchFamily="34" charset="0"/>
                <a:cs typeface="Arial" panose="020B0604020202020204" pitchFamily="34" charset="0"/>
              </a:rPr>
              <a:t>gyflwyno</a:t>
            </a:r>
            <a:r>
              <a:rPr lang="1106" sz="1200" dirty="0">
                <a:latin typeface="Arial" panose="020B0604020202020204" pitchFamily="34" charset="0"/>
                <a:cs typeface="Arial" panose="020B0604020202020204" pitchFamily="34" charset="0"/>
              </a:rPr>
              <a:t> cais. </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Roedd gan 2.27% o’r rhai a ymadawodd â’r Bwrdd Iechyd anabledd, o gymharu â 2.20% o’r gweithlu a oedd yn nodi bod ganddynt anabledd. Mae hyn yn dangos bod y gyfran o gyflogeion anabl sy’n gadael y Bwrdd Iechyd yn uwch na chanran y cyflogeion anabl sydd yn y Bwrdd Iechyd. </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Roedd 1.27% o’r gweithlu a nododd fod ganddynt anabledd wedi mynychu cyrsiau hyfforddi, o gymharu â 2.20% o’r gweithlu a oedd wedi nodi bod ganddynt anabledd.</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Yn achos </a:t>
            </a:r>
            <a:r>
              <a:rPr lang="en-GB" sz="1200" dirty="0">
                <a:latin typeface="Arial" panose="020B0604020202020204" pitchFamily="34" charset="0"/>
                <a:cs typeface="Arial" panose="020B0604020202020204" pitchFamily="34" charset="0"/>
              </a:rPr>
              <a:t>y</a:t>
            </a:r>
            <a:r>
              <a:rPr lang="1106" sz="1200" dirty="0">
                <a:latin typeface="Arial" panose="020B0604020202020204" pitchFamily="34" charset="0"/>
                <a:cs typeface="Arial" panose="020B0604020202020204" pitchFamily="34" charset="0"/>
              </a:rPr>
              <a:t> flwyddyn 2020-21, nid yw staff ag anableddau yn cyfrif am unrhyw gŵynion cyflogaeth. Mae hyn yn ostyngiad oddi ar y flwyddyn flaenorol (5.56%). </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Er bod nifer y staff ag anableddau sy’n destun gweithdrefnau disgyblu wedi parhau yr un fath â’r hyn yr adroddwyd arno yn 2019-20 – tri achos – mae’r ganran (2.38%) yn parhau’n gyson â phroffil y Bwrdd Iechyd (2.20%).</a:t>
            </a:r>
          </a:p>
          <a:p>
            <a:pPr>
              <a:defRPr b="0" i="0"/>
            </a:pPr>
            <a:r>
              <a:rPr lang="1106"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2600868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AFE2335A-CA45-4020-B7CB-ED10C21374B6}" type="slidenum">
              <a:rPr lang="en-GB" smtClean="0"/>
              <a:t>47</a:t>
            </a:fld>
            <a:endParaRPr lang="en-GB"/>
          </a:p>
        </p:txBody>
      </p:sp>
      <p:sp>
        <p:nvSpPr>
          <p:cNvPr id="5" name="TextBox 4"/>
          <p:cNvSpPr txBox="1"/>
          <p:nvPr/>
        </p:nvSpPr>
        <p:spPr>
          <a:xfrm>
            <a:off x="194945" y="442095"/>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Anabledd</a:t>
            </a:r>
            <a:endParaRPr lang="en-GB" dirty="0">
              <a:solidFill>
                <a:schemeClr val="bg1"/>
              </a:solidFill>
            </a:endParaRPr>
          </a:p>
        </p:txBody>
      </p:sp>
      <p:sp>
        <p:nvSpPr>
          <p:cNvPr id="3" name="TextBox 2"/>
          <p:cNvSpPr txBox="1"/>
          <p:nvPr/>
        </p:nvSpPr>
        <p:spPr>
          <a:xfrm>
            <a:off x="194945" y="1045029"/>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197618858"/>
              </p:ext>
            </p:extLst>
          </p:nvPr>
        </p:nvGraphicFramePr>
        <p:xfrm>
          <a:off x="194945" y="1515904"/>
          <a:ext cx="5492115" cy="121158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1806955507"/>
                    </a:ext>
                  </a:extLst>
                </a:gridCol>
                <a:gridCol w="1170305">
                  <a:extLst>
                    <a:ext uri="{9D8B030D-6E8A-4147-A177-3AD203B41FA5}">
                      <a16:colId xmlns:a16="http://schemas.microsoft.com/office/drawing/2014/main" val="793307068"/>
                    </a:ext>
                  </a:extLst>
                </a:gridCol>
                <a:gridCol w="1351280">
                  <a:extLst>
                    <a:ext uri="{9D8B030D-6E8A-4147-A177-3AD203B41FA5}">
                      <a16:colId xmlns:a16="http://schemas.microsoft.com/office/drawing/2014/main" val="4089885100"/>
                    </a:ext>
                  </a:extLst>
                </a:gridCol>
              </a:tblGrid>
              <a:tr h="20002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66915309"/>
                  </a:ext>
                </a:extLst>
              </a:tr>
              <a:tr h="200025">
                <a:tc>
                  <a:txBody>
                    <a:bodyPr/>
                    <a:lstStyle/>
                    <a:p>
                      <a:pPr>
                        <a:spcAft>
                          <a:spcPct val="0"/>
                        </a:spcAft>
                        <a:defRPr b="0" i="0"/>
                      </a:pPr>
                      <a:r>
                        <a:rPr lang="1106" sz="1000" b="0" dirty="0">
                          <a:solidFill>
                            <a:schemeClr val="tx1"/>
                          </a:solidFill>
                          <a:effectLst/>
                        </a:rPr>
                        <a:t>Anabl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276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2.20%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44774826"/>
                  </a:ext>
                </a:extLst>
              </a:tr>
              <a:tr h="200025">
                <a:tc>
                  <a:txBody>
                    <a:bodyPr/>
                    <a:lstStyle/>
                    <a:p>
                      <a:pPr>
                        <a:spcAft>
                          <a:spcPct val="0"/>
                        </a:spcAft>
                        <a:defRPr b="0" i="0"/>
                      </a:pPr>
                      <a:r>
                        <a:rPr lang="1106" sz="1000" b="0" dirty="0">
                          <a:solidFill>
                            <a:schemeClr val="tx1"/>
                          </a:solidFill>
                          <a:effectLst/>
                        </a:rPr>
                        <a:t>Ddim yn Anabl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9,258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73.91%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67412601"/>
                  </a:ext>
                </a:extLst>
              </a:tr>
              <a:tr h="200025">
                <a:tc>
                  <a:txBody>
                    <a:bodyPr/>
                    <a:lstStyle/>
                    <a:p>
                      <a:pPr>
                        <a:spcAft>
                          <a:spcPct val="0"/>
                        </a:spcAft>
                        <a:defRPr b="0" i="0"/>
                      </a:pPr>
                      <a:r>
                        <a:rPr lang="en-GB" sz="1000" b="0" dirty="0">
                          <a:solidFill>
                            <a:schemeClr val="tx1"/>
                          </a:solidFill>
                          <a:effectLst/>
                        </a:rPr>
                        <a:t>G</a:t>
                      </a:r>
                      <a:r>
                        <a:rPr lang="1106" sz="1000" b="0" dirty="0">
                          <a:solidFill>
                            <a:schemeClr val="tx1"/>
                          </a:solidFill>
                          <a:effectLst/>
                        </a:rPr>
                        <a:t>well ganddynt beidio ag ateb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0.02%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14284952"/>
                  </a:ext>
                </a:extLst>
              </a:tr>
              <a:tr h="211455">
                <a:tc>
                  <a:txBody>
                    <a:bodyPr/>
                    <a:lstStyle/>
                    <a:p>
                      <a:pPr>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2,989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23.87%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79170135"/>
                  </a:ext>
                </a:extLst>
              </a:tr>
              <a:tr h="200025">
                <a:tc>
                  <a:txBody>
                    <a:bodyPr/>
                    <a:lstStyle/>
                    <a:p>
                      <a:pPr>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           12,526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solidFill>
                            <a:schemeClr val="tx1"/>
                          </a:solidFill>
                          <a:effectLst/>
                        </a:rPr>
                        <a:t>100%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3317133"/>
                  </a:ext>
                </a:extLst>
              </a:tr>
            </a:tbl>
          </a:graphicData>
        </a:graphic>
      </p:graphicFrame>
      <p:sp>
        <p:nvSpPr>
          <p:cNvPr id="7" name="TextBox 6"/>
          <p:cNvSpPr txBox="1"/>
          <p:nvPr/>
        </p:nvSpPr>
        <p:spPr>
          <a:xfrm>
            <a:off x="194945" y="2837778"/>
            <a:ext cx="3268980" cy="305105"/>
          </a:xfrm>
          <a:prstGeom prst="rect">
            <a:avLst/>
          </a:prstGeom>
          <a:solidFill>
            <a:schemeClr val="accent1">
              <a:lumMod val="50000"/>
            </a:schemeClr>
          </a:solidFill>
        </p:spPr>
        <p:txBody>
          <a:bodyPr wrap="square" rtlCol="0">
            <a:spAutoFit/>
          </a:bodyPr>
          <a:lstStyle/>
          <a:p>
            <a:pPr>
              <a:defRPr b="0" i="0"/>
            </a:pPr>
            <a:r>
              <a:rPr lang="1106" sz="1400">
                <a:solidFill>
                  <a:schemeClr val="bg1"/>
                </a:solidFill>
              </a:rPr>
              <a:t>Cyflog yn ôl Grŵp Staff</a:t>
            </a:r>
            <a:endParaRPr lang="en-GB" sz="1400">
              <a:solidFill>
                <a:schemeClr val="bg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360270560"/>
              </p:ext>
            </p:extLst>
          </p:nvPr>
        </p:nvGraphicFramePr>
        <p:xfrm>
          <a:off x="194945" y="3255849"/>
          <a:ext cx="5915025" cy="3123462"/>
        </p:xfrm>
        <a:graphic>
          <a:graphicData uri="http://schemas.openxmlformats.org/drawingml/2006/table">
            <a:tbl>
              <a:tblPr firstRow="1" firstCol="1" bandRow="1">
                <a:tableStyleId>{5C22544A-7EE6-4342-B048-85BDC9FD1C3A}</a:tableStyleId>
              </a:tblPr>
              <a:tblGrid>
                <a:gridCol w="1441003">
                  <a:extLst>
                    <a:ext uri="{9D8B030D-6E8A-4147-A177-3AD203B41FA5}">
                      <a16:colId xmlns:a16="http://schemas.microsoft.com/office/drawing/2014/main" val="2486500800"/>
                    </a:ext>
                  </a:extLst>
                </a:gridCol>
                <a:gridCol w="869426">
                  <a:extLst>
                    <a:ext uri="{9D8B030D-6E8A-4147-A177-3AD203B41FA5}">
                      <a16:colId xmlns:a16="http://schemas.microsoft.com/office/drawing/2014/main" val="1523552532"/>
                    </a:ext>
                  </a:extLst>
                </a:gridCol>
                <a:gridCol w="869426">
                  <a:extLst>
                    <a:ext uri="{9D8B030D-6E8A-4147-A177-3AD203B41FA5}">
                      <a16:colId xmlns:a16="http://schemas.microsoft.com/office/drawing/2014/main" val="4014800444"/>
                    </a:ext>
                  </a:extLst>
                </a:gridCol>
                <a:gridCol w="869426">
                  <a:extLst>
                    <a:ext uri="{9D8B030D-6E8A-4147-A177-3AD203B41FA5}">
                      <a16:colId xmlns:a16="http://schemas.microsoft.com/office/drawing/2014/main" val="2319715478"/>
                    </a:ext>
                  </a:extLst>
                </a:gridCol>
                <a:gridCol w="869426">
                  <a:extLst>
                    <a:ext uri="{9D8B030D-6E8A-4147-A177-3AD203B41FA5}">
                      <a16:colId xmlns:a16="http://schemas.microsoft.com/office/drawing/2014/main" val="3693059890"/>
                    </a:ext>
                  </a:extLst>
                </a:gridCol>
                <a:gridCol w="996318">
                  <a:extLst>
                    <a:ext uri="{9D8B030D-6E8A-4147-A177-3AD203B41FA5}">
                      <a16:colId xmlns:a16="http://schemas.microsoft.com/office/drawing/2014/main" val="2973180288"/>
                    </a:ext>
                  </a:extLst>
                </a:gridCol>
              </a:tblGrid>
              <a:tr h="291291">
                <a:tc>
                  <a:txBody>
                    <a:bodyPr/>
                    <a:lstStyle/>
                    <a:p>
                      <a:pPr algn="ctr">
                        <a:spcAft>
                          <a:spcPct val="0"/>
                        </a:spcAft>
                        <a:defRPr b="0" i="0"/>
                      </a:pPr>
                      <a:r>
                        <a:rPr lang="1106" sz="1000" b="0" dirty="0">
                          <a:solidFill>
                            <a:schemeClr val="tx1"/>
                          </a:solidFill>
                          <a:effectLst/>
                        </a:rPr>
                        <a:t>Grŵp Staff</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ct val="0"/>
                        </a:spcAft>
                        <a:defRPr b="0" i="0"/>
                      </a:pPr>
                      <a:r>
                        <a:rPr lang="1106" sz="1000" b="0" dirty="0">
                          <a:solidFill>
                            <a:schemeClr val="tx1"/>
                          </a:solidFill>
                          <a:effectLst/>
                        </a:rPr>
                        <a:t>Ddim yn Anabl</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ct val="0"/>
                        </a:spcAft>
                        <a:defRPr b="0" i="0"/>
                      </a:pPr>
                      <a:r>
                        <a:rPr lang="en-GB" sz="1000" b="0" dirty="0">
                          <a:solidFill>
                            <a:schemeClr val="tx1"/>
                          </a:solidFill>
                          <a:effectLst/>
                        </a:rPr>
                        <a:t>G</a:t>
                      </a:r>
                      <a:r>
                        <a:rPr lang="1106" sz="1000" b="0" dirty="0">
                          <a:solidFill>
                            <a:schemeClr val="tx1"/>
                          </a:solidFill>
                          <a:effectLst/>
                        </a:rPr>
                        <a:t>well ganddynt beidio ag ateb</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ct val="0"/>
                        </a:spcAft>
                        <a:defRPr b="0" i="0"/>
                      </a:pPr>
                      <a:r>
                        <a:rPr lang="1106" sz="1000" b="0" dirty="0">
                          <a:solidFill>
                            <a:schemeClr val="tx1"/>
                          </a:solidFill>
                          <a:effectLst/>
                        </a:rPr>
                        <a:t>Heb ei Gofnodi ar yr ESR</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ct val="0"/>
                        </a:spcAft>
                        <a:defRPr b="0" i="0"/>
                      </a:pPr>
                      <a:r>
                        <a:rPr lang="1106" sz="1000" b="0" dirty="0">
                          <a:solidFill>
                            <a:schemeClr val="tx1"/>
                          </a:solidFill>
                          <a:effectLst/>
                        </a:rPr>
                        <a:t>Yn anabl</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ct val="0"/>
                        </a:spcAft>
                        <a:defRPr b="0" i="0"/>
                      </a:pPr>
                      <a:r>
                        <a:rPr lang="1106" sz="1000" b="0" dirty="0">
                          <a:solidFill>
                            <a:schemeClr val="tx1"/>
                          </a:solidFill>
                          <a:effectLst/>
                        </a:rPr>
                        <a:t>Cyfanswm</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extLst>
                  <a:ext uri="{0D108BD9-81ED-4DB2-BD59-A6C34878D82A}">
                    <a16:rowId xmlns:a16="http://schemas.microsoft.com/office/drawing/2014/main" val="695184830"/>
                  </a:ext>
                </a:extLst>
              </a:tr>
              <a:tr h="291291">
                <a:tc>
                  <a:txBody>
                    <a:bodyPr/>
                    <a:lstStyle/>
                    <a:p>
                      <a:pPr algn="l">
                        <a:spcAft>
                          <a:spcPct val="0"/>
                        </a:spcAft>
                        <a:defRPr b="0" i="0"/>
                      </a:pPr>
                      <a:r>
                        <a:rPr lang="1106" sz="1000" b="0" dirty="0">
                          <a:solidFill>
                            <a:schemeClr val="tx1"/>
                          </a:solidFill>
                          <a:effectLst/>
                        </a:rPr>
                        <a:t>Technegol a Gwyddonol Proffesiynol Ychwanegol</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£40,204</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£40,857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£40,751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£40,367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1061143189"/>
                  </a:ext>
                </a:extLst>
              </a:tr>
              <a:tr h="291291">
                <a:tc>
                  <a:txBody>
                    <a:bodyPr/>
                    <a:lstStyle/>
                    <a:p>
                      <a:pPr algn="l">
                        <a:spcAft>
                          <a:spcPct val="0"/>
                        </a:spcAft>
                        <a:defRPr b="0" i="0"/>
                      </a:pPr>
                      <a:r>
                        <a:rPr lang="1106" sz="1000" b="0" dirty="0">
                          <a:solidFill>
                            <a:schemeClr val="tx1"/>
                          </a:solidFill>
                          <a:effectLst/>
                        </a:rPr>
                        <a:t>Gwasanaethau Clinigol Ychwanegol</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£20,061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 £18,185</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£21,461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£20,381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£20,386</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4015684856"/>
                  </a:ext>
                </a:extLst>
              </a:tr>
              <a:tr h="291291">
                <a:tc>
                  <a:txBody>
                    <a:bodyPr/>
                    <a:lstStyle/>
                    <a:p>
                      <a:pPr algn="l">
                        <a:spcAft>
                          <a:spcPct val="0"/>
                        </a:spcAft>
                        <a:defRPr b="0" i="0"/>
                      </a:pPr>
                      <a:r>
                        <a:rPr lang="1106" sz="1000" b="0">
                          <a:solidFill>
                            <a:schemeClr val="tx1"/>
                          </a:solidFill>
                          <a:effectLst/>
                        </a:rPr>
                        <a:t>Gweinyddol a Chlercol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£27,669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£21,142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£30,378</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£26,450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£28,278</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174230927"/>
                  </a:ext>
                </a:extLst>
              </a:tr>
              <a:tr h="291291">
                <a:tc>
                  <a:txBody>
                    <a:bodyPr/>
                    <a:lstStyle/>
                    <a:p>
                      <a:pPr algn="l">
                        <a:spcAft>
                          <a:spcPct val="0"/>
                        </a:spcAft>
                        <a:defRPr b="0" i="0"/>
                      </a:pPr>
                      <a:r>
                        <a:rPr lang="1106" sz="1000" b="0" dirty="0">
                          <a:solidFill>
                            <a:schemeClr val="tx1"/>
                          </a:solidFill>
                          <a:effectLst/>
                        </a:rPr>
                        <a:t>Gweithwyr Proffesiynol Perthynol i Iechyd</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£36,629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£42,555</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£35,719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£37,922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976446145"/>
                  </a:ext>
                </a:extLst>
              </a:tr>
              <a:tr h="182057">
                <a:tc>
                  <a:txBody>
                    <a:bodyPr/>
                    <a:lstStyle/>
                    <a:p>
                      <a:pPr algn="l">
                        <a:spcAft>
                          <a:spcPct val="0"/>
                        </a:spcAft>
                        <a:defRPr b="0" i="0"/>
                      </a:pPr>
                      <a:r>
                        <a:rPr lang="1106" sz="1000" b="0" dirty="0">
                          <a:solidFill>
                            <a:schemeClr val="tx1"/>
                          </a:solidFill>
                          <a:effectLst/>
                        </a:rPr>
                        <a:t>Ystadau a Gwasanaethau Ategol</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£19,516</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£20,748</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£20,105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£19,960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3551077984"/>
                  </a:ext>
                </a:extLst>
              </a:tr>
              <a:tr h="182057">
                <a:tc>
                  <a:txBody>
                    <a:bodyPr/>
                    <a:lstStyle/>
                    <a:p>
                      <a:pPr algn="l">
                        <a:spcAft>
                          <a:spcPct val="0"/>
                        </a:spcAft>
                        <a:defRPr b="0" i="0"/>
                      </a:pPr>
                      <a:r>
                        <a:rPr lang="1106" sz="1000" b="0" dirty="0">
                          <a:solidFill>
                            <a:schemeClr val="tx1"/>
                          </a:solidFill>
                          <a:effectLst/>
                        </a:rPr>
                        <a:t>Gwyddonwyr Gofal Iechyd</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£36,995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£41,501</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£33,932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£38,960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959272619"/>
                  </a:ext>
                </a:extLst>
              </a:tr>
              <a:tr h="182057">
                <a:tc>
                  <a:txBody>
                    <a:bodyPr/>
                    <a:lstStyle/>
                    <a:p>
                      <a:pPr algn="l">
                        <a:spcAft>
                          <a:spcPct val="0"/>
                        </a:spcAft>
                        <a:defRPr b="0" i="0"/>
                      </a:pPr>
                      <a:r>
                        <a:rPr lang="1106" sz="1000" b="0">
                          <a:solidFill>
                            <a:schemeClr val="tx1"/>
                          </a:solidFill>
                          <a:effectLst/>
                        </a:rPr>
                        <a:t>Meddygol a Deintyddol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£66,647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£87,182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£64,752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£73,055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3638658983"/>
                  </a:ext>
                </a:extLst>
              </a:tr>
              <a:tr h="291291">
                <a:tc>
                  <a:txBody>
                    <a:bodyPr/>
                    <a:lstStyle/>
                    <a:p>
                      <a:pPr algn="l">
                        <a:spcAft>
                          <a:spcPct val="0"/>
                        </a:spcAft>
                        <a:defRPr b="0" i="0"/>
                      </a:pPr>
                      <a:r>
                        <a:rPr lang="1106" sz="1000" b="0" dirty="0">
                          <a:solidFill>
                            <a:schemeClr val="tx1"/>
                          </a:solidFill>
                          <a:effectLst/>
                        </a:rPr>
                        <a:t>Wedi’u cofrestru’n Nyrsys ac yn Fydwragedd</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£33,868</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£38,890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£37,536</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£32,381</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£34,637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449174189"/>
                  </a:ext>
                </a:extLst>
              </a:tr>
              <a:tr h="182057">
                <a:tc>
                  <a:txBody>
                    <a:bodyPr/>
                    <a:lstStyle/>
                    <a:p>
                      <a:pPr algn="l">
                        <a:spcAft>
                          <a:spcPct val="0"/>
                        </a:spcAft>
                        <a:defRPr b="0" i="0"/>
                      </a:pPr>
                      <a:r>
                        <a:rPr lang="1106" sz="1000" b="0" dirty="0">
                          <a:solidFill>
                            <a:schemeClr val="tx1"/>
                          </a:solidFill>
                          <a:effectLst/>
                        </a:rPr>
                        <a:t>Myfyrwyr</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£33,779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£33,779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1289975232"/>
                  </a:ext>
                </a:extLst>
              </a:tr>
              <a:tr h="182057">
                <a:tc>
                  <a:txBody>
                    <a:bodyPr/>
                    <a:lstStyle/>
                    <a:p>
                      <a:pPr algn="l">
                        <a:spcAft>
                          <a:spcPct val="0"/>
                        </a:spcAft>
                        <a:defRPr b="0" i="0"/>
                      </a:pPr>
                      <a:r>
                        <a:rPr lang="1106" sz="1000" b="0" dirty="0">
                          <a:solidFill>
                            <a:schemeClr val="tx1"/>
                          </a:solidFill>
                          <a:effectLst/>
                        </a:rPr>
                        <a:t>Cyfanswm</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£30,812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£27,105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a:solidFill>
                            <a:schemeClr val="tx1"/>
                          </a:solidFill>
                          <a:effectLst/>
                        </a:rPr>
                        <a:t>£35,359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£28,672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ct val="0"/>
                        </a:spcAft>
                        <a:defRPr b="0" i="0"/>
                      </a:pPr>
                      <a:r>
                        <a:rPr lang="1106" sz="1000" b="0" dirty="0">
                          <a:solidFill>
                            <a:schemeClr val="tx1"/>
                          </a:solidFill>
                          <a:effectLst/>
                        </a:rPr>
                        <a:t>£31,902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720940605"/>
                  </a:ext>
                </a:extLst>
              </a:tr>
            </a:tbl>
          </a:graphicData>
        </a:graphic>
      </p:graphicFrame>
      <p:sp>
        <p:nvSpPr>
          <p:cNvPr id="9" name="Rectangle 1"/>
          <p:cNvSpPr>
            <a:spLocks noChangeArrowheads="1"/>
          </p:cNvSpPr>
          <p:nvPr/>
        </p:nvSpPr>
        <p:spPr bwMode="auto">
          <a:xfrm>
            <a:off x="188754" y="6531187"/>
            <a:ext cx="6197759" cy="457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sp>
        <p:nvSpPr>
          <p:cNvPr id="10" name="TextBox 9"/>
          <p:cNvSpPr txBox="1"/>
          <p:nvPr/>
        </p:nvSpPr>
        <p:spPr>
          <a:xfrm>
            <a:off x="194945" y="7251346"/>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945672356"/>
              </p:ext>
            </p:extLst>
          </p:nvPr>
        </p:nvGraphicFramePr>
        <p:xfrm>
          <a:off x="194945" y="7706800"/>
          <a:ext cx="6092773" cy="1510670"/>
        </p:xfrm>
        <a:graphic>
          <a:graphicData uri="http://schemas.openxmlformats.org/drawingml/2006/table">
            <a:tbl>
              <a:tblPr>
                <a:tableStyleId>{5C22544A-7EE6-4342-B048-85BDC9FD1C3A}</a:tableStyleId>
              </a:tblPr>
              <a:tblGrid>
                <a:gridCol w="1942683">
                  <a:extLst>
                    <a:ext uri="{9D8B030D-6E8A-4147-A177-3AD203B41FA5}">
                      <a16:colId xmlns:a16="http://schemas.microsoft.com/office/drawing/2014/main" val="2696879050"/>
                    </a:ext>
                  </a:extLst>
                </a:gridCol>
                <a:gridCol w="792000">
                  <a:extLst>
                    <a:ext uri="{9D8B030D-6E8A-4147-A177-3AD203B41FA5}">
                      <a16:colId xmlns:a16="http://schemas.microsoft.com/office/drawing/2014/main" val="86902937"/>
                    </a:ext>
                  </a:extLst>
                </a:gridCol>
                <a:gridCol w="591562">
                  <a:extLst>
                    <a:ext uri="{9D8B030D-6E8A-4147-A177-3AD203B41FA5}">
                      <a16:colId xmlns:a16="http://schemas.microsoft.com/office/drawing/2014/main" val="1484541671"/>
                    </a:ext>
                  </a:extLst>
                </a:gridCol>
                <a:gridCol w="792000">
                  <a:extLst>
                    <a:ext uri="{9D8B030D-6E8A-4147-A177-3AD203B41FA5}">
                      <a16:colId xmlns:a16="http://schemas.microsoft.com/office/drawing/2014/main" val="3170416057"/>
                    </a:ext>
                  </a:extLst>
                </a:gridCol>
                <a:gridCol w="591562">
                  <a:extLst>
                    <a:ext uri="{9D8B030D-6E8A-4147-A177-3AD203B41FA5}">
                      <a16:colId xmlns:a16="http://schemas.microsoft.com/office/drawing/2014/main" val="1827186392"/>
                    </a:ext>
                  </a:extLst>
                </a:gridCol>
                <a:gridCol w="792000">
                  <a:extLst>
                    <a:ext uri="{9D8B030D-6E8A-4147-A177-3AD203B41FA5}">
                      <a16:colId xmlns:a16="http://schemas.microsoft.com/office/drawing/2014/main" val="3485953182"/>
                    </a:ext>
                  </a:extLst>
                </a:gridCol>
                <a:gridCol w="590966">
                  <a:extLst>
                    <a:ext uri="{9D8B030D-6E8A-4147-A177-3AD203B41FA5}">
                      <a16:colId xmlns:a16="http://schemas.microsoft.com/office/drawing/2014/main" val="1380617427"/>
                    </a:ext>
                  </a:extLst>
                </a:gridCol>
              </a:tblGrid>
              <a:tr h="0">
                <a:tc>
                  <a:txBody>
                    <a:bodyPr/>
                    <a:lstStyle/>
                    <a:p>
                      <a:pPr>
                        <a:spcAft>
                          <a:spcPct val="0"/>
                        </a:spcAft>
                        <a:defRPr b="0" i="0"/>
                      </a:pPr>
                      <a:r>
                        <a:rPr lang="1106" sz="900">
                          <a:effectLst/>
                        </a:rPr>
                        <a:t> </a:t>
                      </a:r>
                      <a:endParaRPr lang="en-GB" sz="1100">
                        <a:effectLst/>
                        <a:latin typeface="Times New Roman" panose="02020603050405020304" pitchFamily="18" charset="0"/>
                        <a:ea typeface="Times New Roman" panose="02020603050405020304" pitchFamily="18" charset="0"/>
                      </a:endParaRPr>
                    </a:p>
                  </a:txBody>
                  <a:tcPr marL="64339" marR="64339" marT="0" marB="0"/>
                </a:tc>
                <a:tc gridSpan="2">
                  <a:txBody>
                    <a:bodyPr/>
                    <a:lstStyle/>
                    <a:p>
                      <a:pPr algn="ctr">
                        <a:spcAft>
                          <a:spcPct val="0"/>
                        </a:spcAft>
                        <a:defRPr b="0" i="0"/>
                      </a:pPr>
                      <a:r>
                        <a:rPr lang="1106" sz="1000">
                          <a:effectLst/>
                        </a:rPr>
                        <a:t>Ymgeiswyr</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tc gridSpan="2">
                  <a:txBody>
                    <a:bodyPr/>
                    <a:lstStyle/>
                    <a:p>
                      <a:pPr algn="ctr">
                        <a:spcAft>
                          <a:spcPct val="0"/>
                        </a:spcAft>
                        <a:defRPr b="0" i="0"/>
                      </a:pPr>
                      <a:r>
                        <a:rPr lang="1106" sz="1000">
                          <a:effectLst/>
                        </a:rPr>
                        <a:t>Ar y Rhestr Fer</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tc gridSpan="2">
                  <a:txBody>
                    <a:bodyPr/>
                    <a:lstStyle/>
                    <a:p>
                      <a:pPr algn="ctr">
                        <a:spcAft>
                          <a:spcPct val="0"/>
                        </a:spcAft>
                        <a:defRPr b="0" i="0"/>
                      </a:pPr>
                      <a:r>
                        <a:rPr lang="1106" sz="1000">
                          <a:effectLst/>
                        </a:rPr>
                        <a:t>Cynigiwyd y Swydd</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extLst>
                  <a:ext uri="{0D108BD9-81ED-4DB2-BD59-A6C34878D82A}">
                    <a16:rowId xmlns:a16="http://schemas.microsoft.com/office/drawing/2014/main" val="4178641180"/>
                  </a:ext>
                </a:extLst>
              </a:tr>
              <a:tr h="384247">
                <a:tc>
                  <a:txBody>
                    <a:bodyPr/>
                    <a:lstStyle/>
                    <a:p>
                      <a:pPr algn="ctr">
                        <a:spcAft>
                          <a:spcPct val="0"/>
                        </a:spcAft>
                        <a:defRPr b="0" i="0"/>
                      </a:pPr>
                      <a:r>
                        <a:rPr lang="1106" sz="1000" dirty="0">
                          <a:effectLst/>
                        </a:rPr>
                        <a:t>Categori Adrodd</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ctr">
                        <a:spcAft>
                          <a:spcPct val="0"/>
                        </a:spcAft>
                        <a:defRPr b="0" i="0"/>
                      </a:pPr>
                      <a:r>
                        <a:rPr lang="1106" sz="1000" dirty="0">
                          <a:effectLst/>
                        </a:rPr>
                        <a:t>Cyfansymiau</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ct val="0"/>
                        </a:spcAft>
                        <a:defRPr b="0" i="0"/>
                      </a:pPr>
                      <a:r>
                        <a:rPr lang="1106" sz="1000">
                          <a:effectLst/>
                        </a:rPr>
                        <a:t>%</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ct val="0"/>
                        </a:spcAft>
                        <a:defRPr b="0" i="0"/>
                      </a:pPr>
                      <a:r>
                        <a:rPr lang="1106" sz="1000" dirty="0">
                          <a:effectLst/>
                        </a:rPr>
                        <a:t>Cyfansymiau</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ct val="0"/>
                        </a:spcAft>
                        <a:defRPr b="0" i="0"/>
                      </a:pPr>
                      <a:r>
                        <a:rPr lang="1106" sz="1000">
                          <a:effectLst/>
                        </a:rPr>
                        <a:t>%</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ct val="0"/>
                        </a:spcAft>
                        <a:defRPr b="0" i="0"/>
                      </a:pPr>
                      <a:r>
                        <a:rPr lang="1106" sz="1000" dirty="0">
                          <a:effectLst/>
                        </a:rPr>
                        <a:t>Cyfansymiau</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ct val="0"/>
                        </a:spcAft>
                        <a:defRPr b="0" i="0"/>
                      </a:pPr>
                      <a:r>
                        <a:rPr lang="1106" sz="1000">
                          <a:effectLst/>
                        </a:rPr>
                        <a:t>%</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2035267940"/>
                  </a:ext>
                </a:extLst>
              </a:tr>
              <a:tr h="384247">
                <a:tc>
                  <a:txBody>
                    <a:bodyPr/>
                    <a:lstStyle/>
                    <a:p>
                      <a:pPr>
                        <a:spcAft>
                          <a:spcPct val="0"/>
                        </a:spcAft>
                        <a:defRPr b="0" i="0"/>
                      </a:pPr>
                      <a:r>
                        <a:rPr lang="1106" sz="1000" dirty="0">
                          <a:effectLst/>
                        </a:rPr>
                        <a:t>Cyfanswm y ceisiadau yr adroddwyd arnynt</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ct val="0"/>
                        </a:spcAft>
                        <a:defRPr b="0" i="0"/>
                      </a:pPr>
                      <a:r>
                        <a:rPr lang="1106" sz="1000">
                          <a:effectLst/>
                        </a:rPr>
                        <a:t>33,870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100.0%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11,958</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100.0%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4,498</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100%</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1259430409"/>
                  </a:ext>
                </a:extLst>
              </a:tr>
              <a:tr h="196592">
                <a:tc>
                  <a:txBody>
                    <a:bodyPr/>
                    <a:lstStyle/>
                    <a:p>
                      <a:pPr>
                        <a:spcAft>
                          <a:spcPct val="0"/>
                        </a:spcAft>
                        <a:defRPr b="0" i="0"/>
                      </a:pPr>
                      <a:r>
                        <a:rPr lang="1106" sz="1000" dirty="0">
                          <a:effectLst/>
                        </a:rPr>
                        <a:t>Anabledd: Oes</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ct val="0"/>
                        </a:spcAft>
                        <a:defRPr b="0" i="0"/>
                      </a:pPr>
                      <a:r>
                        <a:rPr lang="1106" sz="1000">
                          <a:effectLst/>
                        </a:rPr>
                        <a:t>1,379</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4.1%</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480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4.0%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119</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2.6%</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3475600862"/>
                  </a:ext>
                </a:extLst>
              </a:tr>
              <a:tr h="196592">
                <a:tc>
                  <a:txBody>
                    <a:bodyPr/>
                    <a:lstStyle/>
                    <a:p>
                      <a:pPr>
                        <a:spcAft>
                          <a:spcPct val="0"/>
                        </a:spcAft>
                        <a:defRPr b="0" i="0"/>
                      </a:pPr>
                      <a:r>
                        <a:rPr lang="1106" sz="1000" dirty="0">
                          <a:effectLst/>
                        </a:rPr>
                        <a:t>Anabledd: Nac oes</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ct val="0"/>
                        </a:spcAft>
                        <a:defRPr b="0" i="0"/>
                      </a:pPr>
                      <a:r>
                        <a:rPr lang="1106" sz="1000">
                          <a:effectLst/>
                        </a:rPr>
                        <a:t>31,613</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93.3%</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10,854</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90.8%</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3,899</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86.7%</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1141645345"/>
                  </a:ext>
                </a:extLst>
              </a:tr>
              <a:tr h="196592">
                <a:tc>
                  <a:txBody>
                    <a:bodyPr/>
                    <a:lstStyle/>
                    <a:p>
                      <a:pPr>
                        <a:spcAft>
                          <a:spcPct val="0"/>
                        </a:spcAft>
                        <a:defRPr b="0" i="0"/>
                      </a:pPr>
                      <a:r>
                        <a:rPr lang="1106" sz="1000" dirty="0">
                          <a:effectLst/>
                        </a:rPr>
                        <a:t>Anabledd: Heb ddatgelu</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ct val="0"/>
                        </a:spcAft>
                        <a:defRPr b="0" i="0"/>
                      </a:pPr>
                      <a:r>
                        <a:rPr lang="1106" sz="1000">
                          <a:effectLst/>
                        </a:rPr>
                        <a:t>878</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2.6%</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624</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5.2%</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a:effectLst/>
                        </a:rPr>
                        <a:t>480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ct val="0"/>
                        </a:spcAft>
                        <a:defRPr b="0" i="0"/>
                      </a:pPr>
                      <a:r>
                        <a:rPr lang="1106" sz="1000" dirty="0">
                          <a:effectLst/>
                        </a:rPr>
                        <a:t>10.7%</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3696743582"/>
                  </a:ext>
                </a:extLst>
              </a:tr>
            </a:tbl>
          </a:graphicData>
        </a:graphic>
      </p:graphicFrame>
    </p:spTree>
    <p:extLst>
      <p:ext uri="{BB962C8B-B14F-4D97-AF65-F5344CB8AC3E}">
        <p14:creationId xmlns:p14="http://schemas.microsoft.com/office/powerpoint/2010/main" val="3962138660"/>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AC9B218E-A7CA-4873-B1B0-DC0C01A860D4}" type="slidenum">
              <a:rPr lang="en-GB" smtClean="0"/>
              <a:t>48</a:t>
            </a:fld>
            <a:endParaRPr lang="en-GB"/>
          </a:p>
        </p:txBody>
      </p:sp>
      <p:sp>
        <p:nvSpPr>
          <p:cNvPr id="5" name="TextBox 4"/>
          <p:cNvSpPr txBox="1"/>
          <p:nvPr/>
        </p:nvSpPr>
        <p:spPr>
          <a:xfrm>
            <a:off x="194944" y="426928"/>
            <a:ext cx="3638499"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Anabledd</a:t>
            </a:r>
            <a:endParaRPr lang="en-GB" dirty="0">
              <a:solidFill>
                <a:schemeClr val="bg1"/>
              </a:solidFill>
            </a:endParaRPr>
          </a:p>
        </p:txBody>
      </p:sp>
      <p:sp>
        <p:nvSpPr>
          <p:cNvPr id="3" name="TextBox 2"/>
          <p:cNvSpPr txBox="1"/>
          <p:nvPr/>
        </p:nvSpPr>
        <p:spPr>
          <a:xfrm>
            <a:off x="194945" y="1045029"/>
            <a:ext cx="3638498"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sp>
        <p:nvSpPr>
          <p:cNvPr id="7" name="TextBox 6"/>
          <p:cNvSpPr txBox="1"/>
          <p:nvPr/>
        </p:nvSpPr>
        <p:spPr>
          <a:xfrm>
            <a:off x="194945" y="2633937"/>
            <a:ext cx="363850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0" name="TextBox 9"/>
          <p:cNvSpPr txBox="1"/>
          <p:nvPr/>
        </p:nvSpPr>
        <p:spPr>
          <a:xfrm>
            <a:off x="184989" y="4143187"/>
            <a:ext cx="3648456"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71313865"/>
              </p:ext>
            </p:extLst>
          </p:nvPr>
        </p:nvGraphicFramePr>
        <p:xfrm>
          <a:off x="194945" y="1476315"/>
          <a:ext cx="5300550" cy="1000125"/>
        </p:xfrm>
        <a:graphic>
          <a:graphicData uri="http://schemas.openxmlformats.org/drawingml/2006/table">
            <a:tbl>
              <a:tblPr firstRow="1" firstCol="1" bandRow="1">
                <a:tableStyleId>{5C22544A-7EE6-4342-B048-85BDC9FD1C3A}</a:tableStyleId>
              </a:tblPr>
              <a:tblGrid>
                <a:gridCol w="93980">
                  <a:extLst>
                    <a:ext uri="{9D8B030D-6E8A-4147-A177-3AD203B41FA5}">
                      <a16:colId xmlns:a16="http://schemas.microsoft.com/office/drawing/2014/main" val="1160052251"/>
                    </a:ext>
                  </a:extLst>
                </a:gridCol>
                <a:gridCol w="3172695">
                  <a:extLst>
                    <a:ext uri="{9D8B030D-6E8A-4147-A177-3AD203B41FA5}">
                      <a16:colId xmlns:a16="http://schemas.microsoft.com/office/drawing/2014/main" val="987665198"/>
                    </a:ext>
                  </a:extLst>
                </a:gridCol>
                <a:gridCol w="1059440">
                  <a:extLst>
                    <a:ext uri="{9D8B030D-6E8A-4147-A177-3AD203B41FA5}">
                      <a16:colId xmlns:a16="http://schemas.microsoft.com/office/drawing/2014/main" val="3591184505"/>
                    </a:ext>
                  </a:extLst>
                </a:gridCol>
                <a:gridCol w="974435">
                  <a:extLst>
                    <a:ext uri="{9D8B030D-6E8A-4147-A177-3AD203B41FA5}">
                      <a16:colId xmlns:a16="http://schemas.microsoft.com/office/drawing/2014/main" val="23425776"/>
                    </a:ext>
                  </a:extLst>
                </a:gridCol>
              </a:tblGrid>
              <a:tr h="200025">
                <a:tc gridSpan="2">
                  <a:txBody>
                    <a:bodyPr/>
                    <a:lstStyle/>
                    <a:p>
                      <a:pPr algn="ctr">
                        <a:spcAft>
                          <a:spcPct val="0"/>
                        </a:spcAft>
                        <a:defRPr b="0" i="0"/>
                      </a:pPr>
                      <a:r>
                        <a:rPr lang="1106" sz="1000" b="1">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a:txBody>
                    <a:bodyPr/>
                    <a:lstStyle/>
                    <a:p>
                      <a:pPr algn="ctr">
                        <a:spcAft>
                          <a:spcPct val="0"/>
                        </a:spcAft>
                        <a:defRPr b="0" i="0"/>
                      </a:pPr>
                      <a:r>
                        <a:rPr lang="1106" sz="1000" b="1">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1">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4061503"/>
                  </a:ext>
                </a:extLst>
              </a:tr>
              <a:tr h="200025">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ct val="0"/>
                        </a:spcAft>
                        <a:defRPr b="0" i="0"/>
                      </a:pPr>
                      <a:r>
                        <a:rPr lang="1106" sz="1000" dirty="0">
                          <a:effectLst/>
                        </a:rPr>
                        <a:t>Anabl</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2.27%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36802404"/>
                  </a:ext>
                </a:extLst>
              </a:tr>
              <a:tr h="200025">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ct val="0"/>
                        </a:spcAft>
                        <a:defRPr b="0" i="0"/>
                      </a:pPr>
                      <a:r>
                        <a:rPr lang="1106" sz="1000" dirty="0">
                          <a:effectLst/>
                        </a:rPr>
                        <a:t>Ddim yn Anabl</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851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71.57%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71524870"/>
                  </a:ext>
                </a:extLst>
              </a:tr>
              <a:tr h="200025">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ct val="0"/>
                        </a:spcAft>
                        <a:defRPr b="0" i="0"/>
                      </a:pPr>
                      <a:r>
                        <a:rPr lang="1106" sz="1000" dirty="0">
                          <a:effectLst/>
                        </a:rPr>
                        <a:t>Heb ei Gofnodi ar yr ESR</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311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26.16%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70435543"/>
                  </a:ext>
                </a:extLst>
              </a:tr>
              <a:tr h="200025">
                <a:tc>
                  <a:txBody>
                    <a:bodyPr/>
                    <a:lstStyle/>
                    <a:p>
                      <a:pPr>
                        <a:spcAft>
                          <a:spcPct val="0"/>
                        </a:spcAft>
                        <a:defRPr b="0" i="0"/>
                      </a:pPr>
                      <a:r>
                        <a:rPr lang="1106" sz="1200" b="1">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ct val="0"/>
                        </a:spcAft>
                        <a:defRPr b="0" i="0"/>
                      </a:pPr>
                      <a:r>
                        <a:rPr lang="1106" sz="1000" dirty="0">
                          <a:effectLst/>
                        </a:rPr>
                        <a:t>Cyfanswm</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22288117"/>
                  </a:ext>
                </a:extLst>
              </a:tr>
            </a:tbl>
          </a:graphicData>
        </a:graphic>
      </p:graphicFrame>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4" name="Table 13"/>
          <p:cNvGraphicFramePr>
            <a:graphicFrameLocks noGrp="1"/>
          </p:cNvGraphicFramePr>
          <p:nvPr>
            <p:extLst>
              <p:ext uri="{D42A27DB-BD31-4B8C-83A1-F6EECF244321}">
                <p14:modId xmlns:p14="http://schemas.microsoft.com/office/powerpoint/2010/main" val="1845053842"/>
              </p:ext>
            </p:extLst>
          </p:nvPr>
        </p:nvGraphicFramePr>
        <p:xfrm>
          <a:off x="184990" y="3078776"/>
          <a:ext cx="5310505" cy="914400"/>
        </p:xfrm>
        <a:graphic>
          <a:graphicData uri="http://schemas.openxmlformats.org/drawingml/2006/table">
            <a:tbl>
              <a:tblPr firstRow="1" firstCol="1" bandRow="1">
                <a:tableStyleId>{5C22544A-7EE6-4342-B048-85BDC9FD1C3A}</a:tableStyleId>
              </a:tblPr>
              <a:tblGrid>
                <a:gridCol w="1656080">
                  <a:extLst>
                    <a:ext uri="{9D8B030D-6E8A-4147-A177-3AD203B41FA5}">
                      <a16:colId xmlns:a16="http://schemas.microsoft.com/office/drawing/2014/main" val="2043693932"/>
                    </a:ext>
                  </a:extLst>
                </a:gridCol>
                <a:gridCol w="666750">
                  <a:extLst>
                    <a:ext uri="{9D8B030D-6E8A-4147-A177-3AD203B41FA5}">
                      <a16:colId xmlns:a16="http://schemas.microsoft.com/office/drawing/2014/main" val="2976939267"/>
                    </a:ext>
                  </a:extLst>
                </a:gridCol>
                <a:gridCol w="666750">
                  <a:extLst>
                    <a:ext uri="{9D8B030D-6E8A-4147-A177-3AD203B41FA5}">
                      <a16:colId xmlns:a16="http://schemas.microsoft.com/office/drawing/2014/main" val="1185687651"/>
                    </a:ext>
                  </a:extLst>
                </a:gridCol>
                <a:gridCol w="755650">
                  <a:extLst>
                    <a:ext uri="{9D8B030D-6E8A-4147-A177-3AD203B41FA5}">
                      <a16:colId xmlns:a16="http://schemas.microsoft.com/office/drawing/2014/main" val="2253895545"/>
                    </a:ext>
                  </a:extLst>
                </a:gridCol>
                <a:gridCol w="762096">
                  <a:extLst>
                    <a:ext uri="{9D8B030D-6E8A-4147-A177-3AD203B41FA5}">
                      <a16:colId xmlns:a16="http://schemas.microsoft.com/office/drawing/2014/main" val="875438066"/>
                    </a:ext>
                  </a:extLst>
                </a:gridCol>
                <a:gridCol w="803179">
                  <a:extLst>
                    <a:ext uri="{9D8B030D-6E8A-4147-A177-3AD203B41FA5}">
                      <a16:colId xmlns:a16="http://schemas.microsoft.com/office/drawing/2014/main" val="2392968621"/>
                    </a:ext>
                  </a:extLst>
                </a:gridCol>
              </a:tblGrid>
              <a:tr h="285750">
                <a:tc>
                  <a:txBody>
                    <a:bodyPr/>
                    <a:lstStyle/>
                    <a:p>
                      <a:pPr algn="l"/>
                      <a:endParaRPr lang="en-GB" sz="1000" b="0">
                        <a:solidFill>
                          <a:schemeClr val="tx1"/>
                        </a:solidFill>
                        <a:effectLst/>
                        <a:latin typeface="Times New Roman" panose="02020603050405020304" pitchFamily="18" charset="0"/>
                      </a:endParaRPr>
                    </a:p>
                  </a:txBody>
                  <a:tcPr marL="68580" marR="68580" marT="0" marB="0" anchor="b"/>
                </a:tc>
                <a:tc>
                  <a:txBody>
                    <a:bodyPr/>
                    <a:lstStyle/>
                    <a:p>
                      <a:pPr algn="l">
                        <a:spcAft>
                          <a:spcPct val="0"/>
                        </a:spcAft>
                        <a:defRPr b="0" i="0"/>
                      </a:pPr>
                      <a:r>
                        <a:rPr lang="1106" sz="1000" b="0" dirty="0">
                          <a:solidFill>
                            <a:schemeClr val="tx1"/>
                          </a:solidFill>
                          <a:effectLst/>
                        </a:rPr>
                        <a:t>Anabl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b="0" dirty="0">
                          <a:solidFill>
                            <a:schemeClr val="tx1"/>
                          </a:solidFill>
                          <a:effectLst/>
                        </a:rPr>
                        <a:t>Ddim yn Anabl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b="0" dirty="0">
                          <a:solidFill>
                            <a:schemeClr val="tx1"/>
                          </a:solidFill>
                          <a:effectLst/>
                        </a:rPr>
                        <a:t>Heb ei Gofnodi ar yr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en-GB" sz="1000" b="0" dirty="0">
                          <a:solidFill>
                            <a:schemeClr val="tx1"/>
                          </a:solidFill>
                          <a:effectLst/>
                        </a:rPr>
                        <a:t>G</a:t>
                      </a:r>
                      <a:r>
                        <a:rPr lang="1106" sz="1000" b="0" dirty="0">
                          <a:solidFill>
                            <a:schemeClr val="tx1"/>
                          </a:solidFill>
                          <a:effectLst/>
                        </a:rPr>
                        <a:t>well ganddynt beidio ag ateb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b="0" dirty="0">
                          <a:solidFill>
                            <a:schemeClr val="tx1"/>
                          </a:solidFill>
                          <a:effectLst/>
                        </a:rPr>
                        <a:t>Cyfanswm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79020605"/>
                  </a:ext>
                </a:extLst>
              </a:tr>
              <a:tr h="142875">
                <a:tc>
                  <a:txBody>
                    <a:bodyPr/>
                    <a:lstStyle/>
                    <a:p>
                      <a:pPr algn="l">
                        <a:spcAft>
                          <a:spcPct val="0"/>
                        </a:spcAft>
                        <a:defRPr b="0" i="0"/>
                      </a:pPr>
                      <a:r>
                        <a:rPr lang="1106" sz="1000" b="0">
                          <a:solidFill>
                            <a:schemeClr val="tx1"/>
                          </a:solidFill>
                          <a:effectLst/>
                        </a:rPr>
                        <a:t>Wedi Mynychu/Cwblhau Cyrsiau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900" b="0">
                          <a:solidFill>
                            <a:schemeClr val="tx1"/>
                          </a:solidFill>
                          <a:effectLst/>
                        </a:rPr>
                        <a:t>914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900" b="0">
                          <a:solidFill>
                            <a:schemeClr val="tx1"/>
                          </a:solidFill>
                          <a:effectLst/>
                        </a:rPr>
                        <a:t>32,051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900" b="0">
                          <a:solidFill>
                            <a:schemeClr val="tx1"/>
                          </a:solidFill>
                          <a:effectLst/>
                        </a:rPr>
                        <a:t>38,988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900" b="0">
                          <a:solidFill>
                            <a:schemeClr val="tx1"/>
                          </a:solidFill>
                          <a:effectLst/>
                        </a:rPr>
                        <a:t> </a:t>
                      </a:r>
                      <a:endParaRPr lang="en-GB" sz="1200" b="0">
                        <a:solidFill>
                          <a:schemeClr val="tx1"/>
                        </a:solidFill>
                        <a:effectLst/>
                      </a:endParaRPr>
                    </a:p>
                    <a:p>
                      <a:pPr algn="r">
                        <a:spcAft>
                          <a:spcPct val="0"/>
                        </a:spcAft>
                        <a:defRPr b="0" i="0"/>
                      </a:pPr>
                      <a:r>
                        <a:rPr lang="1106" sz="900" b="0">
                          <a:solidFill>
                            <a:schemeClr val="tx1"/>
                          </a:solidFill>
                          <a:effectLst/>
                        </a:rPr>
                        <a:t>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ct val="0"/>
                        </a:spcAft>
                        <a:defRPr b="0" i="0"/>
                      </a:pPr>
                      <a:r>
                        <a:rPr lang="1106" sz="900" b="0" dirty="0">
                          <a:solidFill>
                            <a:schemeClr val="tx1"/>
                          </a:solidFill>
                          <a:effectLst/>
                        </a:rPr>
                        <a:t>71,961</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92461765"/>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499233606"/>
              </p:ext>
            </p:extLst>
          </p:nvPr>
        </p:nvGraphicFramePr>
        <p:xfrm>
          <a:off x="184990" y="4572896"/>
          <a:ext cx="4117975" cy="1158875"/>
        </p:xfrm>
        <a:graphic>
          <a:graphicData uri="http://schemas.openxmlformats.org/drawingml/2006/table">
            <a:tbl>
              <a:tblPr>
                <a:tableStyleId>{5C22544A-7EE6-4342-B048-85BDC9FD1C3A}</a:tableStyleId>
              </a:tblPr>
              <a:tblGrid>
                <a:gridCol w="1670685">
                  <a:extLst>
                    <a:ext uri="{9D8B030D-6E8A-4147-A177-3AD203B41FA5}">
                      <a16:colId xmlns:a16="http://schemas.microsoft.com/office/drawing/2014/main" val="211652978"/>
                    </a:ext>
                  </a:extLst>
                </a:gridCol>
                <a:gridCol w="1209040">
                  <a:extLst>
                    <a:ext uri="{9D8B030D-6E8A-4147-A177-3AD203B41FA5}">
                      <a16:colId xmlns:a16="http://schemas.microsoft.com/office/drawing/2014/main" val="2932806439"/>
                    </a:ext>
                  </a:extLst>
                </a:gridCol>
                <a:gridCol w="1238250">
                  <a:extLst>
                    <a:ext uri="{9D8B030D-6E8A-4147-A177-3AD203B41FA5}">
                      <a16:colId xmlns:a16="http://schemas.microsoft.com/office/drawing/2014/main" val="1496592564"/>
                    </a:ext>
                  </a:extLst>
                </a:gridCol>
              </a:tblGrid>
              <a:tr h="316230">
                <a:tc>
                  <a:txBody>
                    <a:bodyPr/>
                    <a:lstStyle/>
                    <a:p>
                      <a:pPr>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4667812"/>
                  </a:ext>
                </a:extLst>
              </a:tr>
              <a:tr h="220980">
                <a:tc>
                  <a:txBody>
                    <a:bodyPr/>
                    <a:lstStyle/>
                    <a:p>
                      <a:pPr>
                        <a:spcAft>
                          <a:spcPct val="0"/>
                        </a:spcAft>
                        <a:defRPr b="0" i="0"/>
                      </a:pPr>
                      <a:r>
                        <a:rPr lang="en-GB" sz="1000" dirty="0" err="1">
                          <a:effectLst/>
                        </a:rPr>
                        <a:t>Anabl</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55282242"/>
                  </a:ext>
                </a:extLst>
              </a:tr>
              <a:tr h="206375">
                <a:tc>
                  <a:txBody>
                    <a:bodyPr/>
                    <a:lstStyle/>
                    <a:p>
                      <a:pPr>
                        <a:spcAft>
                          <a:spcPct val="0"/>
                        </a:spcAft>
                        <a:defRPr b="0" i="0"/>
                      </a:pPr>
                      <a:r>
                        <a:rPr lang="en-GB" sz="1000" dirty="0" err="1">
                          <a:effectLst/>
                        </a:rPr>
                        <a:t>Ddim</a:t>
                      </a:r>
                      <a:r>
                        <a:rPr lang="en-GB" sz="1000" dirty="0">
                          <a:effectLst/>
                        </a:rPr>
                        <a:t> </a:t>
                      </a:r>
                      <a:r>
                        <a:rPr lang="en-GB" sz="1000" dirty="0" err="1">
                          <a:effectLst/>
                        </a:rPr>
                        <a:t>yn</a:t>
                      </a:r>
                      <a:r>
                        <a:rPr lang="en-GB" sz="1000" dirty="0">
                          <a:effectLst/>
                        </a:rPr>
                        <a:t> </a:t>
                      </a:r>
                      <a:r>
                        <a:rPr lang="en-GB" sz="1000" dirty="0" err="1">
                          <a:effectLst/>
                        </a:rPr>
                        <a:t>anabl</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65.52%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98454298"/>
                  </a:ext>
                </a:extLst>
              </a:tr>
              <a:tr h="208915">
                <a:tc>
                  <a:txBody>
                    <a:bodyPr/>
                    <a:lstStyle/>
                    <a:p>
                      <a:pPr>
                        <a:spcAft>
                          <a:spcPct val="0"/>
                        </a:spcAft>
                        <a:defRPr b="0" i="0"/>
                      </a:pPr>
                      <a:r>
                        <a:rPr lang="1106" sz="1000">
                          <a:effectLst/>
                        </a:rPr>
                        <a:t>Heb ei Gofnodi ar yr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34.48%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98076244"/>
                  </a:ext>
                </a:extLst>
              </a:tr>
              <a:tr h="206375">
                <a:tc>
                  <a:txBody>
                    <a:bodyPr/>
                    <a:lstStyle/>
                    <a:p>
                      <a:pPr>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63782607"/>
                  </a:ext>
                </a:extLst>
              </a:tr>
            </a:tbl>
          </a:graphicData>
        </a:graphic>
      </p:graphicFrame>
      <p:sp>
        <p:nvSpPr>
          <p:cNvPr id="16" name="TextBox 15"/>
          <p:cNvSpPr txBox="1"/>
          <p:nvPr/>
        </p:nvSpPr>
        <p:spPr>
          <a:xfrm>
            <a:off x="184990" y="5956532"/>
            <a:ext cx="3648456"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1771928962"/>
              </p:ext>
            </p:extLst>
          </p:nvPr>
        </p:nvGraphicFramePr>
        <p:xfrm>
          <a:off x="184990" y="6433420"/>
          <a:ext cx="4022725" cy="1220470"/>
        </p:xfrm>
        <a:graphic>
          <a:graphicData uri="http://schemas.openxmlformats.org/drawingml/2006/table">
            <a:tbl>
              <a:tblPr>
                <a:tableStyleId>{5C22544A-7EE6-4342-B048-85BDC9FD1C3A}</a:tableStyleId>
              </a:tblPr>
              <a:tblGrid>
                <a:gridCol w="1880235">
                  <a:extLst>
                    <a:ext uri="{9D8B030D-6E8A-4147-A177-3AD203B41FA5}">
                      <a16:colId xmlns:a16="http://schemas.microsoft.com/office/drawing/2014/main" val="415541522"/>
                    </a:ext>
                  </a:extLst>
                </a:gridCol>
                <a:gridCol w="1191895">
                  <a:extLst>
                    <a:ext uri="{9D8B030D-6E8A-4147-A177-3AD203B41FA5}">
                      <a16:colId xmlns:a16="http://schemas.microsoft.com/office/drawing/2014/main" val="3216334174"/>
                    </a:ext>
                  </a:extLst>
                </a:gridCol>
                <a:gridCol w="950595">
                  <a:extLst>
                    <a:ext uri="{9D8B030D-6E8A-4147-A177-3AD203B41FA5}">
                      <a16:colId xmlns:a16="http://schemas.microsoft.com/office/drawing/2014/main" val="1941375200"/>
                    </a:ext>
                  </a:extLst>
                </a:gridCol>
              </a:tblGrid>
              <a:tr h="263525">
                <a:tc>
                  <a:txBody>
                    <a:bodyPr/>
                    <a:lstStyle/>
                    <a:p>
                      <a:pPr>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07334094"/>
                  </a:ext>
                </a:extLst>
              </a:tr>
              <a:tr h="217170">
                <a:tc>
                  <a:txBody>
                    <a:bodyPr/>
                    <a:lstStyle/>
                    <a:p>
                      <a:pPr>
                        <a:spcAft>
                          <a:spcPct val="0"/>
                        </a:spcAft>
                        <a:defRPr b="0" i="0"/>
                      </a:pPr>
                      <a:r>
                        <a:rPr lang="en-GB" sz="1000" dirty="0" err="1">
                          <a:effectLst/>
                          <a:latin typeface="+mn-lt"/>
                        </a:rPr>
                        <a:t>Anabl</a:t>
                      </a:r>
                      <a:endParaRPr lang="en-GB" sz="1200" dirty="0">
                        <a:effectLst/>
                        <a:latin typeface="+mn-lt"/>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2.38%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54733758"/>
                  </a:ext>
                </a:extLst>
              </a:tr>
              <a:tr h="231775">
                <a:tc>
                  <a:txBody>
                    <a:bodyPr/>
                    <a:lstStyle/>
                    <a:p>
                      <a:pPr>
                        <a:spcAft>
                          <a:spcPct val="0"/>
                        </a:spcAft>
                        <a:defRPr b="0" i="0"/>
                      </a:pPr>
                      <a:r>
                        <a:rPr lang="en-GB" sz="1000" dirty="0" err="1">
                          <a:effectLst/>
                          <a:latin typeface="+mn-lt"/>
                          <a:ea typeface="Times New Roman" panose="02020603050405020304" pitchFamily="18" charset="0"/>
                        </a:rPr>
                        <a:t>Ddim</a:t>
                      </a:r>
                      <a:r>
                        <a:rPr lang="en-GB" sz="1000" dirty="0">
                          <a:effectLst/>
                          <a:latin typeface="+mn-lt"/>
                          <a:ea typeface="Times New Roman" panose="02020603050405020304" pitchFamily="18" charset="0"/>
                        </a:rPr>
                        <a:t> </a:t>
                      </a:r>
                      <a:r>
                        <a:rPr lang="en-GB" sz="1000" dirty="0" err="1">
                          <a:effectLst/>
                          <a:latin typeface="+mn-lt"/>
                          <a:ea typeface="Times New Roman" panose="02020603050405020304" pitchFamily="18" charset="0"/>
                        </a:rPr>
                        <a:t>yn</a:t>
                      </a:r>
                      <a:r>
                        <a:rPr lang="en-GB" sz="1000" dirty="0">
                          <a:effectLst/>
                          <a:latin typeface="+mn-lt"/>
                          <a:ea typeface="Times New Roman" panose="02020603050405020304" pitchFamily="18" charset="0"/>
                        </a:rPr>
                        <a:t> </a:t>
                      </a:r>
                      <a:r>
                        <a:rPr lang="en-GB" sz="1000" dirty="0" err="1">
                          <a:effectLst/>
                          <a:latin typeface="+mn-lt"/>
                          <a:ea typeface="Times New Roman" panose="02020603050405020304" pitchFamily="18" charset="0"/>
                        </a:rPr>
                        <a:t>anabl</a:t>
                      </a:r>
                      <a:endParaRPr lang="en-GB" sz="1200" dirty="0">
                        <a:effectLst/>
                        <a:latin typeface="+mn-lt"/>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88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69.84%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74341861"/>
                  </a:ext>
                </a:extLst>
              </a:tr>
              <a:tr h="231775">
                <a:tc>
                  <a:txBody>
                    <a:bodyPr/>
                    <a:lstStyle/>
                    <a:p>
                      <a:pPr>
                        <a:spcAft>
                          <a:spcPct val="0"/>
                        </a:spcAft>
                        <a:defRPr b="0" i="0"/>
                      </a:pPr>
                      <a:r>
                        <a:rPr lang="1106" sz="1000" dirty="0">
                          <a:effectLst/>
                          <a:latin typeface="+mn-lt"/>
                        </a:rPr>
                        <a:t>Heb ei Gofnodi ar yr ESR</a:t>
                      </a:r>
                      <a:endParaRPr lang="en-GB" sz="1200" dirty="0">
                        <a:effectLst/>
                        <a:latin typeface="+mn-lt"/>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27.78%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02074230"/>
                  </a:ext>
                </a:extLst>
              </a:tr>
              <a:tr h="276225">
                <a:tc>
                  <a:txBody>
                    <a:bodyPr/>
                    <a:lstStyle/>
                    <a:p>
                      <a:pPr>
                        <a:spcAft>
                          <a:spcPct val="0"/>
                        </a:spcAft>
                        <a:defRPr b="0" i="0"/>
                      </a:pPr>
                      <a:r>
                        <a:rPr lang="1106" sz="1000" dirty="0">
                          <a:effectLst/>
                          <a:latin typeface="+mn-lt"/>
                        </a:rPr>
                        <a:t>Cyfanswm</a:t>
                      </a:r>
                      <a:endParaRPr lang="en-GB" sz="1200" dirty="0">
                        <a:effectLst/>
                        <a:latin typeface="+mn-lt"/>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59428024"/>
                  </a:ext>
                </a:extLst>
              </a:tr>
            </a:tbl>
          </a:graphicData>
        </a:graphic>
      </p:graphicFrame>
      <p:sp>
        <p:nvSpPr>
          <p:cNvPr id="6" name="TextBox 5"/>
          <p:cNvSpPr txBox="1"/>
          <p:nvPr/>
        </p:nvSpPr>
        <p:spPr>
          <a:xfrm>
            <a:off x="182556" y="8314667"/>
            <a:ext cx="6203957" cy="1092607"/>
          </a:xfrm>
          <a:prstGeom prst="rect">
            <a:avLst/>
          </a:prstGeom>
          <a:noFill/>
        </p:spPr>
        <p:txBody>
          <a:bodyPr wrap="square" rtlCol="0">
            <a:spAutoFit/>
          </a:bodyPr>
          <a:lstStyle/>
          <a:p>
            <a:pPr>
              <a:spcAft>
                <a:spcPts val="600"/>
              </a:spcAft>
              <a:defRPr b="0" i="0"/>
            </a:pPr>
            <a:r>
              <a:rPr lang="1106" sz="1200" dirty="0">
                <a:latin typeface="Arial" panose="020B0604020202020204" pitchFamily="34" charset="0"/>
                <a:cs typeface="Arial" panose="020B0604020202020204" pitchFamily="34" charset="0"/>
              </a:rPr>
              <a:t>Nid oedd unrhyw staff ag anableddau wedi cyflwyno cwyn gyflogaeth y</a:t>
            </a:r>
            <a:r>
              <a:rPr lang="en-GB" sz="1200" dirty="0">
                <a:latin typeface="Arial" panose="020B0604020202020204" pitchFamily="34" charset="0"/>
                <a:cs typeface="Arial" panose="020B0604020202020204" pitchFamily="34" charset="0"/>
              </a:rPr>
              <a:t>n</a:t>
            </a:r>
            <a:r>
              <a:rPr lang="1106" sz="1200" dirty="0">
                <a:latin typeface="Arial" panose="020B0604020202020204" pitchFamily="34" charset="0"/>
                <a:cs typeface="Arial" panose="020B0604020202020204" pitchFamily="34" charset="0"/>
              </a:rPr>
              <a:t> ystod y cyfnod adrodd. Mae hyn yn ostyngiad o chwe achos yn y flwyddyn flaenorol ac un achos yn 2018-19. </a:t>
            </a:r>
          </a:p>
          <a:p>
            <a:pPr>
              <a:defRPr b="0" i="0"/>
            </a:pPr>
            <a:r>
              <a:rPr lang="1106" sz="1200" dirty="0">
                <a:latin typeface="Arial" panose="020B0604020202020204" pitchFamily="34" charset="0"/>
                <a:cs typeface="Arial" panose="020B0604020202020204" pitchFamily="34" charset="0"/>
              </a:rPr>
              <a:t>Mae nifer y staff ag anableddau sy’n destun gweithdrefnau disgyblu yn parhau i fod yr un fath â’r flwyddyn flaenorol (tri achos). </a:t>
            </a:r>
            <a:endParaRPr lang="en-GB" sz="1200" dirty="0"/>
          </a:p>
        </p:txBody>
      </p:sp>
      <p:sp>
        <p:nvSpPr>
          <p:cNvPr id="19" name="TextBox 18"/>
          <p:cNvSpPr txBox="1"/>
          <p:nvPr/>
        </p:nvSpPr>
        <p:spPr>
          <a:xfrm>
            <a:off x="184989" y="7824679"/>
            <a:ext cx="3648453"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Achosion Cysylltiadau â Chyflogeion</a:t>
            </a:r>
            <a:endParaRPr lang="en-GB" sz="1400" dirty="0">
              <a:solidFill>
                <a:schemeClr val="bg1"/>
              </a:solidFill>
            </a:endParaRPr>
          </a:p>
        </p:txBody>
      </p:sp>
    </p:spTree>
    <p:extLst>
      <p:ext uri="{BB962C8B-B14F-4D97-AF65-F5344CB8AC3E}">
        <p14:creationId xmlns:p14="http://schemas.microsoft.com/office/powerpoint/2010/main" val="25657255"/>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3C500B99-E39D-4D73-912B-1AE03ABFC426}" type="slidenum">
              <a:rPr lang="en-GB" smtClean="0"/>
              <a:t>49</a:t>
            </a:fld>
            <a:endParaRPr lang="en-GB"/>
          </a:p>
        </p:txBody>
      </p:sp>
      <p:sp>
        <p:nvSpPr>
          <p:cNvPr id="5" name="Rectangle 4"/>
          <p:cNvSpPr/>
          <p:nvPr/>
        </p:nvSpPr>
        <p:spPr>
          <a:xfrm>
            <a:off x="2552594" y="2084510"/>
            <a:ext cx="1841424" cy="1311951"/>
          </a:xfrm>
          <a:prstGeom prst="rect">
            <a:avLst/>
          </a:prstGeom>
          <a:noFill/>
        </p:spPr>
        <p:txBody>
          <a:bodyPr wrap="none">
            <a:spAutoFit/>
          </a:bodyPr>
          <a:lstStyle/>
          <a:p>
            <a:pPr algn="ctr">
              <a:defRPr b="0" i="0"/>
            </a:pPr>
            <a:r>
              <a:rPr lang="1106" sz="4000" b="1" dirty="0"/>
              <a:t>Adran 9</a:t>
            </a:r>
          </a:p>
          <a:p>
            <a:pPr algn="ctr">
              <a:defRPr b="0" i="0"/>
            </a:pPr>
            <a:r>
              <a:rPr lang="1106" sz="4000" b="1" dirty="0"/>
              <a:t>Oedran</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3899026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A4ACAA2C-62EF-4B1B-BD5C-27D6495AD8B7}" type="slidenum">
              <a:rPr lang="en-GB" smtClean="0"/>
              <a:t>5</a:t>
            </a:fld>
            <a:endParaRPr lang="en-GB"/>
          </a:p>
        </p:txBody>
      </p:sp>
      <p:sp>
        <p:nvSpPr>
          <p:cNvPr id="3" name="TextBox 2"/>
          <p:cNvSpPr txBox="1"/>
          <p:nvPr/>
        </p:nvSpPr>
        <p:spPr>
          <a:xfrm>
            <a:off x="203605" y="5751115"/>
            <a:ext cx="6091885" cy="938719"/>
          </a:xfrm>
          <a:prstGeom prst="rect">
            <a:avLst/>
          </a:prstGeom>
          <a:solidFill>
            <a:schemeClr val="accent1">
              <a:lumMod val="40000"/>
              <a:lumOff val="60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Yn ogystal â chanolbwyntio ar y grwpiau nodweddion gwarchodedig, rydym wedi cynnwys dadansoddiad o Sgiliau Cymraeg ein gweithlu. Un o nodau ein Polisi Sgiliau Dwyieithog yw hwyluso’r staff i ddefnyddio’r Gymraeg yn y gweithle. Yn dilyn cyflwyno Rheoliadau Safonau’r Gymraeg (Rhif 7) 2018, mae yna gynnydd sylweddol o ran y disgwyliad ar gyfer hawl staff i gael gwasanaethau o fewn ein trefniadau gweinyddol mewnol trwy gyfrwng y Gymraeg.</a:t>
            </a:r>
          </a:p>
        </p:txBody>
      </p:sp>
      <p:sp>
        <p:nvSpPr>
          <p:cNvPr id="5" name="TextBox 4"/>
          <p:cNvSpPr txBox="1"/>
          <p:nvPr/>
        </p:nvSpPr>
        <p:spPr>
          <a:xfrm>
            <a:off x="177612" y="1412713"/>
            <a:ext cx="3402602" cy="4454531"/>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Rydym am i’n holl gyflogeion, ni waeth beth yw eu hunaniaeth, eu diwylliant neu eu cefndir, gael y profiad cyflogaeth gorau posibl yn Hywel Dda. Rydym hefyd am i ymgeiswyr sy’n gwneud cais i weithio gyda’r Bwrdd Iechyd gael mynediad at ein holl gyfleoedd, ac i unrhyw rwystrau a materion o ran hygyrchedd gael eu dileu. Mae dadansoddi gwybodaeth gadarn am broffil ein gweithlu, o leiaf unwaith y flwyddyn, yn allweddol wrth symud yr agenda bwysig hon yn ei blaen. </a:t>
            </a:r>
          </a:p>
          <a:p>
            <a:pPr>
              <a:defRPr b="0" i="0"/>
            </a:pPr>
            <a:r>
              <a:rPr lang="1106" sz="1100" dirty="0">
                <a:latin typeface="Arial" panose="020B0604020202020204" pitchFamily="34" charset="0"/>
                <a:cs typeface="Arial" panose="020B0604020202020204" pitchFamily="34" charset="0"/>
              </a:rPr>
              <a:t>Cafodd yr wybodaeth a gofnodwyd ac yr adroddwyd arni yn yr adroddiad ei thynnu o ddata a gadwyd yn rhan o Wybodaeth Busnes y Cofnod Staff Electronig (cronfa ddata adrodd ESRBI) ar gyfer y cyfnod hyd at 31 Mawrth 2021. Anogir cyflogeion i ddefnyddio Hunanwasanaeth y Cofnod Staff Electronig i gynorthwyo’r gwaith o gasglu gwybodaeth fwy cyflawn a chywir. Cydnabyddir bod gan staff yr hawl i wrthod y cyfle i lenwi gwybodaeth monitro data cydraddoldeb, ac er ein bod yn gwneud ymdrech i annog staff i’w llenwi, ni fyddir yn gwneud hyn yn orfodol. Felly, gwyddom nad yw ein ffigurau, o bosibl, yn adlewyrchu’r darlun demograffig llawn o’n gweithlu, yn arbennig ar gyfer gwybodaeth bersonol sensitif. </a:t>
            </a:r>
            <a:endParaRPr lang="en-GB" sz="1100" dirty="0">
              <a:latin typeface="Arial" panose="020B0604020202020204" pitchFamily="34" charset="0"/>
              <a:cs typeface="Arial" panose="020B0604020202020204" pitchFamily="34" charset="0"/>
            </a:endParaRPr>
          </a:p>
        </p:txBody>
      </p:sp>
      <p:sp>
        <p:nvSpPr>
          <p:cNvPr id="6" name="TextBox 5"/>
          <p:cNvSpPr txBox="1"/>
          <p:nvPr/>
        </p:nvSpPr>
        <p:spPr>
          <a:xfrm>
            <a:off x="3580213" y="1431938"/>
            <a:ext cx="2715277" cy="3754874"/>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Er mwyn asesu’r canrannau yr adroddwyd arnynt yn ystod y cyfnod hwn, defnyddiwyd hefyd ganrannau cymharol y Bwrdd Iechyd ar gyfer y cyfnod hyd at 31 Mawrth 2020. Wrth gynnal y gymhariaeth, dylid hefyd nodi y bydd hyn yn dangos effaith ar ystadegau’r nodweddion gwarchodedig, a hynny o ganlyniad i’r newid yn y cyfrif pennau rhwng y ddau gyfnod. Roedd y cyfrif pennau ar 31 Mawrth 2021 yn 12,256 o gymharu ag 11,586 ar 31 Mawrth 2020. Mae hyn yn gynnydd o 940 o gyflogeion, sy’n gysylltiedig yn bennaf â’r gweithlu ychwanegol a oedd yn ofynnol i gefnogi’r gwaith a ddeilliodd o’r pandemig. Y cyfrif pennau yw cyfanswm nifer y staff sy’n cael eu cyflogi’n gyflogeion ac yn weithwyr gan y Bwrdd Iechyd, ac maent yn cynnwys gweithwyr Cronfa a gweithwyr Locwm. </a:t>
            </a:r>
          </a:p>
        </p:txBody>
      </p:sp>
      <p:sp>
        <p:nvSpPr>
          <p:cNvPr id="10" name="TextBox 9"/>
          <p:cNvSpPr txBox="1"/>
          <p:nvPr/>
        </p:nvSpPr>
        <p:spPr>
          <a:xfrm>
            <a:off x="203606" y="946006"/>
            <a:ext cx="6091885"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Cyflwyniad</a:t>
            </a:r>
            <a:endParaRPr lang="en-GB" dirty="0">
              <a:solidFill>
                <a:schemeClr val="bg1"/>
              </a:solidFill>
            </a:endParaRPr>
          </a:p>
        </p:txBody>
      </p:sp>
      <p:sp>
        <p:nvSpPr>
          <p:cNvPr id="11" name="TextBox 10"/>
          <p:cNvSpPr txBox="1"/>
          <p:nvPr/>
        </p:nvSpPr>
        <p:spPr>
          <a:xfrm>
            <a:off x="227700" y="8506378"/>
            <a:ext cx="6067790" cy="769441"/>
          </a:xfrm>
          <a:prstGeom prst="rect">
            <a:avLst/>
          </a:prstGeom>
          <a:solidFill>
            <a:schemeClr val="bg1">
              <a:lumMod val="8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At ddiben y cymharydd poblogaeth, cymerwyd yr wybodaeth o Gyfrifiad 2011 y Swyddfa Ystadegau Gwladol (ONS). Mae’r ddemograffeg ar gyfer rhanbarth Hywel Dda ar gael ar wefan yr ONS (</a:t>
            </a:r>
            <a:r>
              <a:rPr lang="1106" sz="1100" u="sng" dirty="0">
                <a:latin typeface="Arial" panose="020B0604020202020204" pitchFamily="34" charset="0"/>
                <a:cs typeface="Arial" panose="020B0604020202020204" pitchFamily="34" charset="0"/>
              </a:rPr>
              <a:t>www.ons.gov.uk</a:t>
            </a:r>
            <a:r>
              <a:rPr lang="1106" sz="1100" dirty="0">
                <a:latin typeface="Arial" panose="020B0604020202020204" pitchFamily="34" charset="0"/>
                <a:cs typeface="Arial" panose="020B0604020202020204" pitchFamily="34" charset="0"/>
              </a:rPr>
              <a:t>), ac mae’r wybodaeth a geir ym mhrif gorff yr adroddiad hwn yn darparu cymhariaeth o nodweddion gwarchodedig yn seiliedig ar ganlyniadau Cyfrifiad 2011. </a:t>
            </a:r>
          </a:p>
        </p:txBody>
      </p:sp>
      <p:sp>
        <p:nvSpPr>
          <p:cNvPr id="12" name="TextBox 11"/>
          <p:cNvSpPr txBox="1"/>
          <p:nvPr/>
        </p:nvSpPr>
        <p:spPr>
          <a:xfrm>
            <a:off x="203605" y="6833402"/>
            <a:ext cx="2981961" cy="1601800"/>
          </a:xfrm>
          <a:prstGeom prst="rect">
            <a:avLst/>
          </a:prstGeom>
          <a:noFill/>
        </p:spPr>
        <p:txBody>
          <a:bodyPr wrap="square" rtlCol="0">
            <a:spAutoFit/>
          </a:bodyPr>
          <a:lstStyle/>
          <a:p>
            <a:pPr>
              <a:defRPr b="0" i="0"/>
            </a:pPr>
            <a:r>
              <a:rPr lang="1106" sz="1100" dirty="0">
                <a:latin typeface="Arial" panose="020B0604020202020204" pitchFamily="34" charset="0"/>
                <a:cs typeface="Arial" panose="020B0604020202020204" pitchFamily="34" charset="0"/>
              </a:rPr>
              <a:t>Mae’r Bwrdd Iechyd yn ymwybodol bod rhagor o waith yn ofynnol i ddadansoddi effaith croestoriadoldeb ar draws nifer o grwpiau gwarchodedig, h.y. y modd y mae’r ystadegau’n cymharu (ac felly y modd y gall profiadau fod yn wahanol) rhwng, er enghraifft, dynion hoyw gwyn a dynion hoyw BAME, neu gyflogeion anabl benywaidd a chyflogeion anabl gwrywaidd.</a:t>
            </a:r>
          </a:p>
        </p:txBody>
      </p:sp>
      <p:sp>
        <p:nvSpPr>
          <p:cNvPr id="13" name="TextBox 12"/>
          <p:cNvSpPr txBox="1"/>
          <p:nvPr/>
        </p:nvSpPr>
        <p:spPr>
          <a:xfrm>
            <a:off x="3305963" y="6880862"/>
            <a:ext cx="2989529" cy="1446550"/>
          </a:xfrm>
          <a:prstGeom prst="rect">
            <a:avLst/>
          </a:prstGeom>
          <a:solidFill>
            <a:schemeClr val="bg1">
              <a:lumMod val="95000"/>
            </a:schemeClr>
          </a:solidFill>
        </p:spPr>
        <p:txBody>
          <a:bodyPr wrap="square" rtlCol="0">
            <a:spAutoFit/>
          </a:bodyPr>
          <a:lstStyle/>
          <a:p>
            <a:pPr>
              <a:defRPr b="0" i="0"/>
            </a:pPr>
            <a:r>
              <a:rPr lang="1106" sz="1100" dirty="0">
                <a:latin typeface="Arial" panose="020B0604020202020204" pitchFamily="34" charset="0"/>
                <a:cs typeface="Arial" panose="020B0604020202020204" pitchFamily="34" charset="0"/>
              </a:rPr>
              <a:t>At ddiben cymharydd poblogaeth ardal Hywel Dda, dylid nodi </a:t>
            </a:r>
            <a:r>
              <a:rPr lang="en-GB" sz="1100" dirty="0">
                <a:latin typeface="Arial" panose="020B0604020202020204" pitchFamily="34" charset="0"/>
                <a:cs typeface="Arial" panose="020B0604020202020204" pitchFamily="34" charset="0"/>
              </a:rPr>
              <a:t>b</a:t>
            </a:r>
            <a:r>
              <a:rPr lang="1106" sz="1100" dirty="0">
                <a:latin typeface="Arial" panose="020B0604020202020204" pitchFamily="34" charset="0"/>
                <a:cs typeface="Arial" panose="020B0604020202020204" pitchFamily="34" charset="0"/>
              </a:rPr>
              <a:t>od nifer o benodiadau yn cael eu gwneud o’r tu allan i ardal Hywel Dda (gan gynnwys tramor), sy’n golygu ei bod yn fwy heriol dod i gasgliadau ynghylch proffil ein gweithlu ein hun</a:t>
            </a:r>
            <a:r>
              <a:rPr lang="en-GB" sz="1100" dirty="0">
                <a:latin typeface="Arial" panose="020B0604020202020204" pitchFamily="34" charset="0"/>
                <a:cs typeface="Arial" panose="020B0604020202020204" pitchFamily="34" charset="0"/>
              </a:rPr>
              <a:t>ain</a:t>
            </a:r>
            <a:r>
              <a:rPr lang="1106" sz="1100" dirty="0">
                <a:latin typeface="Arial" panose="020B0604020202020204" pitchFamily="34" charset="0"/>
                <a:cs typeface="Arial" panose="020B0604020202020204" pitchFamily="34" charset="0"/>
              </a:rPr>
              <a:t> o gymharu â phroffil y boblogaeth gyffredinol yn yr ardal.</a:t>
            </a:r>
            <a:endParaRPr lang="en-GB"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1776280"/>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Folded Corner 4"/>
          <p:cNvSpPr/>
          <p:nvPr/>
        </p:nvSpPr>
        <p:spPr>
          <a:xfrm>
            <a:off x="290525" y="4673665"/>
            <a:ext cx="3598131" cy="4658200"/>
          </a:xfrm>
          <a:prstGeom prst="foldedCorner">
            <a:avLst/>
          </a:prstGeom>
          <a:solidFill>
            <a:schemeClr val="accent1">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defRPr b="0" i="0"/>
            </a:pPr>
            <a:r>
              <a:rPr lang="1106" sz="1200" dirty="0">
                <a:solidFill>
                  <a:schemeClr val="tx1"/>
                </a:solidFill>
                <a:latin typeface="Arial" panose="020B0604020202020204" pitchFamily="34" charset="0"/>
                <a:cs typeface="Arial" panose="020B0604020202020204" pitchFamily="34" charset="0"/>
              </a:rPr>
              <a:t>Mae’r Cynllun Kick-Start, a ariennir gan yr Adran Gwaith a Phensiynau, yn darparu cyfle unigryw i BIPHDd gynyddu ei ymgysylltiad â’n cymunedau lleol, yn benodol ymhlith pobl ifanc rhwng 16 a 24 oed sy’n cael Credyd Cynhwysol ac sydd mewn perygl o fod yn ddi-waith am yr hirdymor. Mae cymryd rhan yn y Cynllun yn cefnogi ein cyfrifoldeb cymdeithasol corfforaethol </a:t>
            </a:r>
            <a:r>
              <a:rPr lang="en-GB" sz="1200" dirty="0" err="1">
                <a:solidFill>
                  <a:schemeClr val="tx1"/>
                </a:solidFill>
                <a:latin typeface="Arial" panose="020B0604020202020204" pitchFamily="34" charset="0"/>
                <a:cs typeface="Arial" panose="020B0604020202020204" pitchFamily="34" charset="0"/>
              </a:rPr>
              <a:t>gan</a:t>
            </a:r>
            <a:r>
              <a:rPr lang="en-GB" sz="1200" dirty="0">
                <a:solidFill>
                  <a:schemeClr val="tx1"/>
                </a:solidFill>
                <a:latin typeface="Arial" panose="020B0604020202020204" pitchFamily="34" charset="0"/>
                <a:cs typeface="Arial" panose="020B0604020202020204" pitchFamily="34" charset="0"/>
              </a:rPr>
              <a:t> y </a:t>
            </a:r>
            <a:r>
              <a:rPr lang="en-GB" sz="1200" dirty="0" err="1">
                <a:solidFill>
                  <a:schemeClr val="tx1"/>
                </a:solidFill>
                <a:latin typeface="Arial" panose="020B0604020202020204" pitchFamily="34" charset="0"/>
                <a:cs typeface="Arial" panose="020B0604020202020204" pitchFamily="34" charset="0"/>
              </a:rPr>
              <a:t>byddwn</a:t>
            </a:r>
            <a:r>
              <a:rPr lang="en-GB" sz="1200" dirty="0">
                <a:solidFill>
                  <a:schemeClr val="tx1"/>
                </a:solidFill>
                <a:latin typeface="Arial" panose="020B0604020202020204" pitchFamily="34" charset="0"/>
                <a:cs typeface="Arial" panose="020B0604020202020204" pitchFamily="34" charset="0"/>
              </a:rPr>
              <a:t> </a:t>
            </a:r>
            <a:r>
              <a:rPr lang="en-GB" sz="1200" dirty="0" err="1">
                <a:solidFill>
                  <a:schemeClr val="tx1"/>
                </a:solidFill>
                <a:latin typeface="Arial" panose="020B0604020202020204" pitchFamily="34" charset="0"/>
                <a:cs typeface="Arial" panose="020B0604020202020204" pitchFamily="34" charset="0"/>
              </a:rPr>
              <a:t>yn</a:t>
            </a:r>
            <a:r>
              <a:rPr lang="1106" sz="1200" dirty="0">
                <a:solidFill>
                  <a:schemeClr val="tx1"/>
                </a:solidFill>
                <a:latin typeface="Arial" panose="020B0604020202020204" pitchFamily="34" charset="0"/>
                <a:cs typeface="Arial" panose="020B0604020202020204" pitchFamily="34" charset="0"/>
              </a:rPr>
              <a:t> </a:t>
            </a:r>
            <a:r>
              <a:rPr lang="en-GB" sz="1200" dirty="0">
                <a:solidFill>
                  <a:schemeClr val="tx1"/>
                </a:solidFill>
                <a:latin typeface="Arial" panose="020B0604020202020204" pitchFamily="34" charset="0"/>
                <a:cs typeface="Arial" panose="020B0604020202020204" pitchFamily="34" charset="0"/>
              </a:rPr>
              <a:t>b</a:t>
            </a:r>
            <a:r>
              <a:rPr lang="1106" sz="1200" dirty="0">
                <a:solidFill>
                  <a:schemeClr val="tx1"/>
                </a:solidFill>
                <a:latin typeface="Arial" panose="020B0604020202020204" pitchFamily="34" charset="0"/>
                <a:cs typeface="Arial" panose="020B0604020202020204" pitchFamily="34" charset="0"/>
              </a:rPr>
              <a:t>uddsoddi yn y boblogaeth leol, cryfhau ein cysylltiadau â chymunedau ac adeiladu gweithlu’r dyfodol. Mae hyn yn gyson â Deddf Llesiant Cenedlaethau’r Dyfodol 2015 a’r strategaeth iechyd a gofal cymdeithasol, ‘Canolbarth  Gorllewin Cymru Iachach: Cenedlaethau’r Dyfodol yn Byw’n Dda’. </a:t>
            </a:r>
          </a:p>
          <a:p>
            <a:endParaRPr lang="en-GB" sz="1200" dirty="0">
              <a:solidFill>
                <a:schemeClr val="tx1"/>
              </a:solidFill>
              <a:latin typeface="Arial" panose="020B0604020202020204" pitchFamily="34" charset="0"/>
              <a:cs typeface="Arial" panose="020B0604020202020204" pitchFamily="34" charset="0"/>
            </a:endParaRPr>
          </a:p>
          <a:p>
            <a:pPr>
              <a:defRPr b="0" i="0"/>
            </a:pPr>
            <a:r>
              <a:rPr lang="1106" sz="1200" dirty="0">
                <a:solidFill>
                  <a:schemeClr val="tx1"/>
                </a:solidFill>
                <a:latin typeface="Arial" panose="020B0604020202020204" pitchFamily="34" charset="0"/>
                <a:cs typeface="Arial" panose="020B0604020202020204" pitchFamily="34" charset="0"/>
              </a:rPr>
              <a:t>Mae’r gwaith i gyflwyno 30 o swyddi Kick-Start ledled y Bwrdd Iechyd ar y gweill. </a:t>
            </a:r>
            <a:endParaRPr lang="en-GB" sz="1200"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561399" y="2354549"/>
            <a:ext cx="2548966" cy="1922160"/>
          </a:xfrm>
          <a:prstGeom prst="rect">
            <a:avLst/>
          </a:prstGeom>
          <a:solidFill>
            <a:schemeClr val="bg1">
              <a:lumMod val="95000"/>
            </a:schemeClr>
          </a:solidFill>
        </p:spPr>
        <p:txBody>
          <a:bodyPr wrap="square">
            <a:spAutoFit/>
          </a:bodyPr>
          <a:lstStyle/>
          <a:p>
            <a:pPr lvl="0">
              <a:defRPr b="0" i="0"/>
            </a:pPr>
            <a:r>
              <a:rPr lang="1106" sz="1200" dirty="0">
                <a:latin typeface="Arial" panose="020B0604020202020204" pitchFamily="34" charset="0"/>
                <a:cs typeface="Arial" panose="020B0604020202020204" pitchFamily="34" charset="0"/>
              </a:rPr>
              <a:t>Mewn ymgais i feithrin ymwybyddiaeth, ymgysylltwyd ag amryw o randdeiliaid allanol a sefydliadau partner ar hyd a lled tair sir y Bwrdd Iechyd, gan gynnwys: ysgolion, canolfannau gwaith, rhieni, addysgwyr a Cholegau Addysg Bellach, i hyrwyddo </a:t>
            </a:r>
            <a:r>
              <a:rPr lang="en-GB" sz="1200" dirty="0" err="1">
                <a:latin typeface="Arial" panose="020B0604020202020204" pitchFamily="34" charset="0"/>
                <a:cs typeface="Arial" panose="020B0604020202020204" pitchFamily="34" charset="0"/>
              </a:rPr>
              <a:t>rhagor</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ar</a:t>
            </a:r>
            <a:r>
              <a:rPr lang="en-GB" sz="1200" dirty="0">
                <a:latin typeface="Arial" panose="020B0604020202020204" pitchFamily="34" charset="0"/>
                <a:cs typeface="Arial" panose="020B0604020202020204" pitchFamily="34" charset="0"/>
              </a:rPr>
              <a:t> g</a:t>
            </a:r>
            <a:r>
              <a:rPr lang="1106" sz="1200" dirty="0">
                <a:latin typeface="Arial" panose="020B0604020202020204" pitchFamily="34" charset="0"/>
                <a:cs typeface="Arial" panose="020B0604020202020204" pitchFamily="34" charset="0"/>
              </a:rPr>
              <a:t>yfleoedd ar gyfer prentisiaethau. </a:t>
            </a:r>
          </a:p>
        </p:txBody>
      </p:sp>
      <p:sp>
        <p:nvSpPr>
          <p:cNvPr id="6" name="Slide Number Placeholder 5"/>
          <p:cNvSpPr>
            <a:spLocks noGrp="1"/>
          </p:cNvSpPr>
          <p:nvPr>
            <p:ph type="sldNum" sz="quarter" idx="12"/>
          </p:nvPr>
        </p:nvSpPr>
        <p:spPr/>
        <p:txBody>
          <a:bodyPr/>
          <a:lstStyle/>
          <a:p>
            <a:pPr>
              <a:defRPr b="0" i="0"/>
            </a:pPr>
            <a:fld id="{8FF87BE2-4C5C-4919-9AA6-1615C878AEA9}" type="slidenum">
              <a:rPr lang="en-GB" smtClean="0"/>
              <a:t>50</a:t>
            </a:fld>
            <a:endParaRPr lang="en-GB"/>
          </a:p>
        </p:txBody>
      </p:sp>
      <p:sp>
        <p:nvSpPr>
          <p:cNvPr id="14" name="TextBox 13"/>
          <p:cNvSpPr txBox="1"/>
          <p:nvPr/>
        </p:nvSpPr>
        <p:spPr>
          <a:xfrm>
            <a:off x="318444" y="553794"/>
            <a:ext cx="3542294"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Oedran</a:t>
            </a:r>
            <a:endParaRPr lang="en-GB" dirty="0">
              <a:solidFill>
                <a:schemeClr val="bg1"/>
              </a:solidFill>
            </a:endParaRPr>
          </a:p>
        </p:txBody>
      </p:sp>
      <p:sp>
        <p:nvSpPr>
          <p:cNvPr id="2" name="TextBox 1"/>
          <p:cNvSpPr txBox="1"/>
          <p:nvPr/>
        </p:nvSpPr>
        <p:spPr>
          <a:xfrm>
            <a:off x="318444" y="1316875"/>
            <a:ext cx="3732856" cy="640720"/>
          </a:xfrm>
          <a:prstGeom prst="rect">
            <a:avLst/>
          </a:prstGeom>
          <a:solidFill>
            <a:schemeClr val="bg1">
              <a:lumMod val="85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Ym mis Ionawr 2021, dechreuodd proses recriwtio yr Academi Prentisiaethau ar gyfer llwybr gyrfaoedd Prentisiaid 2021. </a:t>
            </a:r>
            <a:endParaRPr lang="en-GB" sz="1200" dirty="0">
              <a:latin typeface="Arial" panose="020B0604020202020204" pitchFamily="34" charset="0"/>
              <a:cs typeface="Arial" panose="020B0604020202020204" pitchFamily="34" charset="0"/>
            </a:endParaRPr>
          </a:p>
        </p:txBody>
      </p:sp>
      <p:sp>
        <p:nvSpPr>
          <p:cNvPr id="8" name="TextBox 7"/>
          <p:cNvSpPr txBox="1"/>
          <p:nvPr/>
        </p:nvSpPr>
        <p:spPr>
          <a:xfrm>
            <a:off x="3644407" y="2446080"/>
            <a:ext cx="2531843" cy="1739097"/>
          </a:xfrm>
          <a:prstGeom prst="rect">
            <a:avLst/>
          </a:prstGeom>
          <a:solidFill>
            <a:schemeClr val="accent1">
              <a:lumMod val="40000"/>
              <a:lumOff val="60000"/>
            </a:schemeClr>
          </a:solidFill>
        </p:spPr>
        <p:txBody>
          <a:bodyPr wrap="square" rtlCol="0">
            <a:spAutoFit/>
          </a:bodyPr>
          <a:lstStyle/>
          <a:p>
            <a:pPr>
              <a:defRPr b="0" i="0"/>
            </a:pPr>
            <a:r>
              <a:rPr lang="1106" sz="1200" dirty="0">
                <a:latin typeface="Arial" panose="020B0604020202020204" pitchFamily="34" charset="0"/>
                <a:cs typeface="Arial" panose="020B0604020202020204" pitchFamily="34" charset="0"/>
              </a:rPr>
              <a:t>Defnyddiwyd amryw o lwyfannau cyfryngau cymdeithasol i ymgysylltu â’</a:t>
            </a:r>
            <a:r>
              <a:rPr lang="en-GB" sz="1200" dirty="0">
                <a:latin typeface="Arial" panose="020B0604020202020204" pitchFamily="34" charset="0"/>
                <a:cs typeface="Arial" panose="020B0604020202020204" pitchFamily="34" charset="0"/>
              </a:rPr>
              <a:t>r</a:t>
            </a:r>
            <a:r>
              <a:rPr lang="1106" sz="1200" dirty="0">
                <a:latin typeface="Arial" panose="020B0604020202020204" pitchFamily="34" charset="0"/>
                <a:cs typeface="Arial" panose="020B0604020202020204" pitchFamily="34" charset="0"/>
              </a:rPr>
              <a:t> cyhoedd. Roedd y cyrhaeddiad a'r ymgysylltiad (yn cynnwys cyrraedd, hoffi, rhannu a sylwadau) ledled llwyfannau Swyddi Hywel Dda ar gyfer y Cynlluniau Prentisiaethau yn fwy na hanner miliwn. </a:t>
            </a:r>
            <a:endParaRPr lang="en-GB" sz="1200" dirty="0">
              <a:latin typeface="Arial" panose="020B0604020202020204" pitchFamily="34" charset="0"/>
              <a:cs typeface="Arial" panose="020B0604020202020204" pitchFamily="34" charset="0"/>
            </a:endParaRPr>
          </a:p>
        </p:txBody>
      </p:sp>
      <p:sp>
        <p:nvSpPr>
          <p:cNvPr id="15" name="Oval Callout 14"/>
          <p:cNvSpPr/>
          <p:nvPr/>
        </p:nvSpPr>
        <p:spPr>
          <a:xfrm>
            <a:off x="3974608" y="5104102"/>
            <a:ext cx="2531844" cy="254072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200" dirty="0">
                <a:solidFill>
                  <a:schemeClr val="tx1"/>
                </a:solidFill>
                <a:latin typeface="Arial" panose="020B0604020202020204" pitchFamily="34" charset="0"/>
                <a:cs typeface="Arial" panose="020B0604020202020204" pitchFamily="34" charset="0"/>
              </a:rPr>
              <a:t>“Mae cael carfan prentisiaid 2019 yn y gweithlu yn dechrau o 16 i 24 oed yn bleser pur. Ni allaf aros i gwrdd â charfan prentisiaid l</a:t>
            </a:r>
            <a:r>
              <a:rPr lang="en-GB" sz="1200" dirty="0">
                <a:solidFill>
                  <a:schemeClr val="tx1"/>
                </a:solidFill>
                <a:latin typeface="Arial" panose="020B0604020202020204" pitchFamily="34" charset="0"/>
                <a:cs typeface="Arial" panose="020B0604020202020204" pitchFamily="34" charset="0"/>
              </a:rPr>
              <a:t>l</a:t>
            </a:r>
            <a:r>
              <a:rPr lang="1106" sz="1200" dirty="0">
                <a:solidFill>
                  <a:schemeClr val="tx1"/>
                </a:solidFill>
                <a:latin typeface="Arial" panose="020B0604020202020204" pitchFamily="34" charset="0"/>
                <a:cs typeface="Arial" panose="020B0604020202020204" pitchFamily="34" charset="0"/>
              </a:rPr>
              <a:t>wyddiannus 2021” – Dawn</a:t>
            </a:r>
          </a:p>
        </p:txBody>
      </p:sp>
    </p:spTree>
    <p:extLst>
      <p:ext uri="{BB962C8B-B14F-4D97-AF65-F5344CB8AC3E}">
        <p14:creationId xmlns:p14="http://schemas.microsoft.com/office/powerpoint/2010/main" val="15523399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6" name="Slide Number Placeholder 5"/>
          <p:cNvSpPr>
            <a:spLocks noGrp="1"/>
          </p:cNvSpPr>
          <p:nvPr>
            <p:ph type="sldNum" sz="quarter" idx="12"/>
          </p:nvPr>
        </p:nvSpPr>
        <p:spPr/>
        <p:txBody>
          <a:bodyPr/>
          <a:lstStyle/>
          <a:p>
            <a:pPr>
              <a:defRPr b="0" i="0"/>
            </a:pPr>
            <a:fld id="{4D397C28-B142-4F51-AACE-4D774167CBBE}" type="slidenum">
              <a:rPr lang="en-GB" smtClean="0"/>
              <a:t>51</a:t>
            </a:fld>
            <a:endParaRPr lang="en-GB"/>
          </a:p>
        </p:txBody>
      </p:sp>
      <p:sp>
        <p:nvSpPr>
          <p:cNvPr id="8" name="Cube 7"/>
          <p:cNvSpPr/>
          <p:nvPr/>
        </p:nvSpPr>
        <p:spPr>
          <a:xfrm>
            <a:off x="1163782" y="1691361"/>
            <a:ext cx="2215954" cy="2548130"/>
          </a:xfrm>
          <a:prstGeom prst="cube">
            <a:avLst/>
          </a:prstGeom>
          <a:solidFill>
            <a:schemeClr val="accent1">
              <a:lumMod val="40000"/>
              <a:lumOff val="60000"/>
            </a:schemeClr>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defRPr b="0" i="0"/>
            </a:pPr>
            <a:r>
              <a:rPr lang="1106" sz="1200" dirty="0">
                <a:solidFill>
                  <a:schemeClr val="tx1"/>
                </a:solidFill>
                <a:latin typeface="Arial" panose="020B0604020202020204" pitchFamily="34" charset="0"/>
                <a:cs typeface="Arial" panose="020B0604020202020204" pitchFamily="34" charset="0"/>
              </a:rPr>
              <a:t>Mae’r Grŵp Llywodraethu Prentisiaethau yn parhau i gwrdd i drafod llwybrau prentisiaethau, a bydd yn dal ati i gyflwyno cyfleoedd ar gyfer prentisiaid</a:t>
            </a:r>
            <a:endParaRPr lang="en-GB" sz="1200" dirty="0">
              <a:solidFill>
                <a:schemeClr val="tx1"/>
              </a:solidFill>
              <a:latin typeface="Arial" panose="020B0604020202020204" pitchFamily="34" charset="0"/>
              <a:cs typeface="Arial" panose="020B0604020202020204" pitchFamily="34" charset="0"/>
            </a:endParaRPr>
          </a:p>
        </p:txBody>
      </p:sp>
      <p:sp>
        <p:nvSpPr>
          <p:cNvPr id="9" name="Cube 8"/>
          <p:cNvSpPr/>
          <p:nvPr/>
        </p:nvSpPr>
        <p:spPr>
          <a:xfrm>
            <a:off x="4120738" y="1508166"/>
            <a:ext cx="2078181" cy="232756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200" dirty="0">
                <a:solidFill>
                  <a:schemeClr val="tx1"/>
                </a:solidFill>
                <a:latin typeface="Arial" panose="020B0604020202020204" pitchFamily="34" charset="0"/>
                <a:cs typeface="Arial" panose="020B0604020202020204" pitchFamily="34" charset="0"/>
              </a:rPr>
              <a:t>Nodi’r nodweddion gwaith sy’n bwysig i bobl 24 oed ac iau, ac ymchwilio i’r camau gweithredu y gall y Bwrdd Iechyd eu cymryd i ddenu a chadw gweithwyr ifanc</a:t>
            </a:r>
            <a:endParaRPr lang="en-GB" sz="1200" dirty="0">
              <a:solidFill>
                <a:schemeClr val="tx1"/>
              </a:solidFill>
              <a:latin typeface="Arial" panose="020B0604020202020204" pitchFamily="34" charset="0"/>
              <a:cs typeface="Arial" panose="020B0604020202020204" pitchFamily="34" charset="0"/>
            </a:endParaRPr>
          </a:p>
        </p:txBody>
      </p:sp>
      <p:sp>
        <p:nvSpPr>
          <p:cNvPr id="14" name="Cube 13"/>
          <p:cNvSpPr/>
          <p:nvPr/>
        </p:nvSpPr>
        <p:spPr>
          <a:xfrm>
            <a:off x="411435" y="4650577"/>
            <a:ext cx="2220686" cy="2317414"/>
          </a:xfrm>
          <a:prstGeom prst="cub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200" dirty="0">
                <a:solidFill>
                  <a:schemeClr val="tx1"/>
                </a:solidFill>
                <a:latin typeface="Arial" panose="020B0604020202020204" pitchFamily="34" charset="0"/>
                <a:cs typeface="Arial" panose="020B0604020202020204" pitchFamily="34" charset="0"/>
              </a:rPr>
              <a:t>Parhau i lunio/meithrin perthnasoedd ag amryw o randdeiliaid allanol i hyrwyddo cyfleodd a chynyddu hygyrchedd</a:t>
            </a:r>
          </a:p>
        </p:txBody>
      </p:sp>
      <p:sp>
        <p:nvSpPr>
          <p:cNvPr id="15" name="Cube 14"/>
          <p:cNvSpPr/>
          <p:nvPr/>
        </p:nvSpPr>
        <p:spPr>
          <a:xfrm>
            <a:off x="4225881" y="4531009"/>
            <a:ext cx="1748241" cy="3349675"/>
          </a:xfrm>
          <a:prstGeom prst="cub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b="0" i="0"/>
            </a:pPr>
            <a:r>
              <a:rPr lang="1106" sz="1200" dirty="0">
                <a:solidFill>
                  <a:schemeClr val="tx1"/>
                </a:solidFill>
                <a:latin typeface="Arial" panose="020B0604020202020204" pitchFamily="34" charset="0"/>
                <a:cs typeface="Arial" panose="020B0604020202020204" pitchFamily="34" charset="0"/>
              </a:rPr>
              <a:t>Nodi’r nodweddion gwaith sy’n bwysig i bobl 50 oed a </a:t>
            </a:r>
            <a:r>
              <a:rPr lang="en-GB" sz="1200" dirty="0" err="1">
                <a:solidFill>
                  <a:schemeClr val="tx1"/>
                </a:solidFill>
                <a:latin typeface="Arial" panose="020B0604020202020204" pitchFamily="34" charset="0"/>
                <a:cs typeface="Arial" panose="020B0604020202020204" pitchFamily="34" charset="0"/>
              </a:rPr>
              <a:t>hŷn</a:t>
            </a:r>
            <a:r>
              <a:rPr lang="1106" sz="1200" dirty="0">
                <a:solidFill>
                  <a:schemeClr val="tx1"/>
                </a:solidFill>
                <a:latin typeface="Arial" panose="020B0604020202020204" pitchFamily="34" charset="0"/>
                <a:cs typeface="Arial" panose="020B0604020202020204" pitchFamily="34" charset="0"/>
              </a:rPr>
              <a:t>, ac ymchwilio i’r camau gweithredu y gall y Bwrdd Iechyd eu cymryd i ddenu a chadw gweithwyr hŷn</a:t>
            </a:r>
            <a:endParaRPr lang="en-GB" sz="1200" dirty="0">
              <a:solidFill>
                <a:schemeClr val="tx1"/>
              </a:solidFill>
              <a:latin typeface="Arial" panose="020B0604020202020204" pitchFamily="34" charset="0"/>
              <a:cs typeface="Arial" panose="020B0604020202020204" pitchFamily="34" charset="0"/>
            </a:endParaRPr>
          </a:p>
        </p:txBody>
      </p:sp>
      <p:sp>
        <p:nvSpPr>
          <p:cNvPr id="16" name="Oval Callout 15"/>
          <p:cNvSpPr/>
          <p:nvPr/>
        </p:nvSpPr>
        <p:spPr>
          <a:xfrm>
            <a:off x="890649" y="7125195"/>
            <a:ext cx="3075709" cy="2181857"/>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200" dirty="0">
                <a:solidFill>
                  <a:schemeClr val="tx1"/>
                </a:solidFill>
              </a:rPr>
              <a:t>“</a:t>
            </a:r>
            <a:r>
              <a:rPr lang="1106" sz="1200" dirty="0">
                <a:solidFill>
                  <a:schemeClr val="tx1"/>
                </a:solidFill>
                <a:latin typeface="Arial" panose="020B0604020202020204" pitchFamily="34" charset="0"/>
                <a:cs typeface="Arial" panose="020B0604020202020204" pitchFamily="34" charset="0"/>
              </a:rPr>
              <a:t>Mae denu prentisiaid o bob oed o bob cwr o’n cymunedau wedi bod yn un o uchafbwyntiau fy ngyrfa” – Amanda</a:t>
            </a:r>
            <a:endParaRPr lang="en-GB" sz="1200" dirty="0">
              <a:solidFill>
                <a:schemeClr val="tx1"/>
              </a:solidFill>
              <a:latin typeface="Arial" panose="020B0604020202020204" pitchFamily="34" charset="0"/>
              <a:cs typeface="Arial" panose="020B0604020202020204" pitchFamily="34" charset="0"/>
            </a:endParaRPr>
          </a:p>
        </p:txBody>
      </p:sp>
      <p:sp>
        <p:nvSpPr>
          <p:cNvPr id="19" name="TextBox 18"/>
          <p:cNvSpPr txBox="1"/>
          <p:nvPr/>
        </p:nvSpPr>
        <p:spPr>
          <a:xfrm>
            <a:off x="267056" y="406452"/>
            <a:ext cx="3853682"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Oedran</a:t>
            </a:r>
            <a:endParaRPr lang="en-GB" dirty="0">
              <a:solidFill>
                <a:schemeClr val="bg1"/>
              </a:solidFill>
            </a:endParaRPr>
          </a:p>
        </p:txBody>
      </p:sp>
    </p:spTree>
    <p:extLst>
      <p:ext uri="{BB962C8B-B14F-4D97-AF65-F5344CB8AC3E}">
        <p14:creationId xmlns:p14="http://schemas.microsoft.com/office/powerpoint/2010/main" val="3486703480"/>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FD443181-420A-49E6-B758-E8A1CE561251}" type="slidenum">
              <a:rPr lang="en-GB" smtClean="0"/>
              <a:t>52</a:t>
            </a:fld>
            <a:endParaRPr lang="en-GB"/>
          </a:p>
        </p:txBody>
      </p:sp>
      <p:sp>
        <p:nvSpPr>
          <p:cNvPr id="3" name="TextBox 2"/>
          <p:cNvSpPr txBox="1"/>
          <p:nvPr/>
        </p:nvSpPr>
        <p:spPr>
          <a:xfrm>
            <a:off x="320634" y="1033153"/>
            <a:ext cx="6199424" cy="7540526"/>
          </a:xfrm>
          <a:prstGeom prst="rect">
            <a:avLst/>
          </a:prstGeom>
          <a:noFill/>
        </p:spPr>
        <p:txBody>
          <a:bodyPr wrap="square" rtlCol="0">
            <a:spAutoFit/>
          </a:bodyPr>
          <a:lstStyle/>
          <a:p>
            <a:pPr>
              <a:defRPr b="0" i="0"/>
            </a:pPr>
            <a:r>
              <a:rPr lang="1106" sz="1100" b="1" dirty="0">
                <a:latin typeface="Arial" panose="020B0604020202020204" pitchFamily="34" charset="0"/>
                <a:cs typeface="Arial" panose="020B0604020202020204" pitchFamily="34" charset="0"/>
              </a:rPr>
              <a:t>Mae’r adran ganlynol yn rhoi crynodeb o’r casgliadau y daethpwyd iddynt wrth ddadansoddi ystadegau’n ymwneud ag oedran, ynghyd ag amlinelliad o’r nodau bwriadedig a’r camau gweithredu cadarnhaol ar gyfer y dyfodol. </a:t>
            </a:r>
            <a:endParaRPr lang="en-GB" sz="1100" dirty="0">
              <a:latin typeface="Arial" panose="020B0604020202020204" pitchFamily="34" charset="0"/>
              <a:cs typeface="Arial" panose="020B0604020202020204" pitchFamily="34" charset="0"/>
            </a:endParaRPr>
          </a:p>
          <a:p>
            <a:pPr>
              <a:defRPr b="0" i="0"/>
            </a:pPr>
            <a:r>
              <a:rPr lang="1106"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a:defRPr b="0" i="0"/>
            </a:pPr>
            <a:r>
              <a:rPr lang="1106" sz="1100" b="1" dirty="0">
                <a:latin typeface="Arial" panose="020B0604020202020204" pitchFamily="34" charset="0"/>
                <a:cs typeface="Arial" panose="020B0604020202020204" pitchFamily="34" charset="0"/>
              </a:rPr>
              <a:t>Casgliadau yn dilyn dadansoddi’r data: </a:t>
            </a:r>
            <a:endParaRPr lang="en-GB" sz="1100" dirty="0">
              <a:latin typeface="Arial" panose="020B0604020202020204" pitchFamily="34" charset="0"/>
              <a:cs typeface="Arial" panose="020B0604020202020204" pitchFamily="34" charset="0"/>
            </a:endParaRPr>
          </a:p>
          <a:p>
            <a:pPr>
              <a:defRPr b="0" i="0"/>
            </a:pPr>
            <a:r>
              <a:rPr lang="1106"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O gymharu â 31 Mawrth 2020, roedd canran y staff a oedd yn nodi eu bod yn y proffil oedran 55 oed neu iau wedi gostwng 0.45% erbyn 31 Mawrth 2021.</a:t>
            </a:r>
          </a:p>
          <a:p>
            <a:pPr>
              <a:defRPr b="0" i="0"/>
            </a:pPr>
            <a:r>
              <a:rPr lang="1106" sz="1100" dirty="0">
                <a:latin typeface="Arial" panose="020B0604020202020204" pitchFamily="34" charset="0"/>
                <a:cs typeface="Arial" panose="020B0604020202020204" pitchFamily="34" charset="0"/>
              </a:rPr>
              <a:t> </a:t>
            </a:r>
          </a:p>
          <a:p>
            <a:pPr lvl="0">
              <a:defRPr b="0" i="0"/>
            </a:pPr>
            <a:r>
              <a:rPr lang="1106" sz="1100" dirty="0">
                <a:latin typeface="Arial" panose="020B0604020202020204" pitchFamily="34" charset="0"/>
                <a:cs typeface="Arial" panose="020B0604020202020204" pitchFamily="34" charset="0"/>
              </a:rPr>
              <a:t>Mae’r proffiliau oedran ar gyfer 55 oed a hŷn wedi cynyddu 0.45% ar gyfer y cyfnod.</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Mae’r cyflog blynyddol cymedrig ar ei isaf ar gyfer y grŵp oedran o dan 20 oed. Mae hyn i’w ddisgwyl gan fod aelodau iau o’r gweithlu yn dechrau ar eu gyrfaoedd ar fandiau cyflog is.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 y swyddi a gynigir i ymgeiswyr dros 60 oed yn is nag ar gyfer y grwpiau oedran iau. Fodd bynnag, gwnaed 202 o gynigion cyflogaeth i ymgeiswyr dros 60 oed.</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Nid yw proffil oedran y rheiny sy’n gadael cyflogaeth Hywel Dda yn cyd-fynd â phroffil y gweithlu. Er enghraifft, roedd 15.56% o’r ymadawyr yn y grŵp oedran 26-30 oed, o gymharu â 10.23% o’r gweithlu sy’n perthyn i’r grŵp oedran hwn. Roedd 5.05% o’r ymadawyr yn y grŵp oedran 46-50 oed, o gymharu â 12.37% o’r gweithlu sy’n perthyn i’r grŵp oedran hwn. Roedd 13.96% o’r ymadawyr yn y grŵp oedran 56-60 oed, o gymharu â 12.21% o’r gweithlu sy’n perthyn i’r grŵp oedran hwn. Mae angen dadansoddiad pellach i adolygu gwybodaeth am gyfweliadau ymadael er mwyn nodi’r rhesymau dros adael yn yr ystodau oedran penodol hyn.</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tua 47% o’r ymadawyr yn y grŵp oedran 16-35 oed, 15% yn y grŵp oedran 36-50 oed, 33% yn y grŵp oedran 51-65 oed a 15% yn y grŵp oedran 61 oed a hŷn. </a:t>
            </a:r>
          </a:p>
          <a:p>
            <a:pPr lvl="0">
              <a:defRPr b="0" i="0"/>
            </a:pPr>
            <a:r>
              <a:rPr lang="1106" sz="1100" dirty="0">
                <a:latin typeface="Arial" panose="020B0604020202020204" pitchFamily="34" charset="0"/>
                <a:cs typeface="Arial" panose="020B0604020202020204" pitchFamily="34" charset="0"/>
              </a:rPr>
              <a:t>Mae’r diwrnodau hyfforddiant a gyrchwyd yn cyd-fynd yn fras â phroffil y gweithlu, ac eithrio’r grŵp oedran 61 oed a hŷn.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Mewn perthynas ag oedran, cyflwynwyd mwyafrif y cwynion cyflogaeth gan y rhai rhwng 46 a 50 oed a rhwng 51 a 55 oed (27.59%). Yn y flwyddyn flaenorol, cyflwynwyd mwyafrif y cwynion cyflogaeth gan y rhai 46-50 oed (23.15%). Mae hefyd yn sylweddol uwch na phroffil y gweithlu gan fod 12.37% o gyflogeion y Bwrdd Iechyd rhwng 46 a 50 oed. O’u cyfuno, cafwyd bod 41.38% o’r holl gŵynion cyflogaeth wedi’u cyflwyno gan y rhai rhwng 51 a 60 oed. Mae hyn yn sylweddol uwch na’r llynedd (37.03%), ond nid yw mor uchel ag yr oedd yn 2017-18, pan gyflwynwyd 47% o’r holl gŵynion cyflogaeth gan aelodau staff yn y grŵp oedran hwn. </a:t>
            </a:r>
          </a:p>
          <a:p>
            <a:pPr>
              <a:defRPr b="0" i="0"/>
            </a:pPr>
            <a:r>
              <a:rPr lang="1106" sz="1100" dirty="0">
                <a:latin typeface="Arial" panose="020B0604020202020204" pitchFamily="34" charset="0"/>
                <a:cs typeface="Arial" panose="020B0604020202020204" pitchFamily="34" charset="0"/>
              </a:rPr>
              <a:t> </a:t>
            </a:r>
          </a:p>
          <a:p>
            <a:pPr lvl="0">
              <a:defRPr b="0" i="0"/>
            </a:pPr>
            <a:r>
              <a:rPr lang="1106" sz="1100" dirty="0">
                <a:latin typeface="Arial" panose="020B0604020202020204" pitchFamily="34" charset="0"/>
                <a:cs typeface="Arial" panose="020B0604020202020204" pitchFamily="34" charset="0"/>
              </a:rPr>
              <a:t>Mae’r cyflogeion hynny rhwng 46 a 50 oed hefyd yn cyfrif am y gyfran uchaf o achosion disgyblu yn ôl grŵp oedran (19 o achosion). Mae hyn wedi gostwng oddi ar y flwyddyn flaenorol (23 o achosion). Yn yr un modd, mae gweithdrefnau disgyblu ar gyfer y rhai 36 i 40 oed wedi gostwng, o 17 o achosion y llynedd i 11 o achosion eleni, tra bo nifer yr achosion ar gyfer y rhai 51 i 55 oed wedi cynyddu (12 o achosion i 18 o achosion). Bu yna gynnydd yn y grŵp dan 25 oed, o 5 achos i 14 o achosion. </a:t>
            </a:r>
            <a:endParaRPr lang="en-GB" sz="1100" dirty="0">
              <a:latin typeface="Arial" panose="020B0604020202020204" pitchFamily="34" charset="0"/>
              <a:cs typeface="Arial" panose="020B0604020202020204" pitchFamily="34" charset="0"/>
            </a:endParaRPr>
          </a:p>
        </p:txBody>
      </p:sp>
      <p:sp>
        <p:nvSpPr>
          <p:cNvPr id="6" name="TextBox 5"/>
          <p:cNvSpPr txBox="1"/>
          <p:nvPr/>
        </p:nvSpPr>
        <p:spPr>
          <a:xfrm>
            <a:off x="403761" y="332509"/>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Oedran</a:t>
            </a:r>
            <a:endParaRPr lang="en-GB" dirty="0">
              <a:solidFill>
                <a:schemeClr val="bg1"/>
              </a:solidFill>
            </a:endParaRPr>
          </a:p>
        </p:txBody>
      </p:sp>
    </p:spTree>
    <p:extLst>
      <p:ext uri="{BB962C8B-B14F-4D97-AF65-F5344CB8AC3E}">
        <p14:creationId xmlns:p14="http://schemas.microsoft.com/office/powerpoint/2010/main" val="3990772587"/>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7BEE2D1F-F4E1-48BA-95F8-1C4E3442926E}" type="slidenum">
              <a:rPr lang="en-GB" smtClean="0"/>
              <a:t>53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98793472"/>
              </p:ext>
            </p:extLst>
          </p:nvPr>
        </p:nvGraphicFramePr>
        <p:xfrm>
          <a:off x="296883" y="1049079"/>
          <a:ext cx="4280535" cy="2245360"/>
        </p:xfrm>
        <a:graphic>
          <a:graphicData uri="http://schemas.openxmlformats.org/drawingml/2006/table">
            <a:tbl>
              <a:tblPr firstRow="1" firstCol="1" bandRow="1">
                <a:tableStyleId>{5C22544A-7EE6-4342-B048-85BDC9FD1C3A}</a:tableStyleId>
              </a:tblPr>
              <a:tblGrid>
                <a:gridCol w="1575257">
                  <a:extLst>
                    <a:ext uri="{9D8B030D-6E8A-4147-A177-3AD203B41FA5}">
                      <a16:colId xmlns:a16="http://schemas.microsoft.com/office/drawing/2014/main" val="1484113964"/>
                    </a:ext>
                  </a:extLst>
                </a:gridCol>
                <a:gridCol w="1284491">
                  <a:extLst>
                    <a:ext uri="{9D8B030D-6E8A-4147-A177-3AD203B41FA5}">
                      <a16:colId xmlns:a16="http://schemas.microsoft.com/office/drawing/2014/main" val="65968059"/>
                    </a:ext>
                  </a:extLst>
                </a:gridCol>
                <a:gridCol w="1420787">
                  <a:extLst>
                    <a:ext uri="{9D8B030D-6E8A-4147-A177-3AD203B41FA5}">
                      <a16:colId xmlns:a16="http://schemas.microsoft.com/office/drawing/2014/main" val="1629560935"/>
                    </a:ext>
                  </a:extLst>
                </a:gridCol>
              </a:tblGrid>
              <a:tr h="172720">
                <a:tc>
                  <a:txBody>
                    <a:bodyPr/>
                    <a:lstStyle/>
                    <a:p>
                      <a:pPr algn="ctr">
                        <a:spcAft>
                          <a:spcPct val="0"/>
                        </a:spcAft>
                        <a:defRPr b="0" i="0"/>
                      </a:pPr>
                      <a:r>
                        <a:rPr lang="1106" sz="1000" b="0">
                          <a:effectLst/>
                        </a:rPr>
                        <a:t> </a:t>
                      </a:r>
                      <a:endParaRPr lang="en-GB" sz="1200" b="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7541682"/>
                  </a:ext>
                </a:extLst>
              </a:tr>
              <a:tr h="172720">
                <a:tc>
                  <a:txBody>
                    <a:bodyPr/>
                    <a:lstStyle/>
                    <a:p>
                      <a:pPr>
                        <a:spcAft>
                          <a:spcPct val="0"/>
                        </a:spcAft>
                        <a:defRPr b="0" i="0"/>
                      </a:pPr>
                      <a:r>
                        <a:rPr lang="1106" sz="1000" b="0">
                          <a:solidFill>
                            <a:schemeClr val="tx1"/>
                          </a:solidFill>
                          <a:effectLst/>
                        </a:rPr>
                        <a:t>&lt;= 25 oed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1,324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10.57%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782198692"/>
                  </a:ext>
                </a:extLst>
              </a:tr>
              <a:tr h="172720">
                <a:tc>
                  <a:txBody>
                    <a:bodyPr/>
                    <a:lstStyle/>
                    <a:p>
                      <a:pPr>
                        <a:spcAft>
                          <a:spcPct val="0"/>
                        </a:spcAft>
                        <a:defRPr b="0" i="0"/>
                      </a:pPr>
                      <a:r>
                        <a:rPr lang="1106" sz="1000" b="0">
                          <a:solidFill>
                            <a:schemeClr val="tx1"/>
                          </a:solidFill>
                          <a:effectLst/>
                        </a:rPr>
                        <a:t>26 i 30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1,281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10.23%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77823452"/>
                  </a:ext>
                </a:extLst>
              </a:tr>
              <a:tr h="172720">
                <a:tc>
                  <a:txBody>
                    <a:bodyPr/>
                    <a:lstStyle/>
                    <a:p>
                      <a:pPr>
                        <a:spcAft>
                          <a:spcPct val="0"/>
                        </a:spcAft>
                        <a:defRPr b="0" i="0"/>
                      </a:pPr>
                      <a:r>
                        <a:rPr lang="1106" sz="1000" b="0">
                          <a:solidFill>
                            <a:schemeClr val="tx1"/>
                          </a:solidFill>
                          <a:effectLst/>
                        </a:rPr>
                        <a:t>31 i 35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1,403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11.20%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6979016"/>
                  </a:ext>
                </a:extLst>
              </a:tr>
              <a:tr h="172720">
                <a:tc>
                  <a:txBody>
                    <a:bodyPr/>
                    <a:lstStyle/>
                    <a:p>
                      <a:pPr>
                        <a:spcAft>
                          <a:spcPct val="0"/>
                        </a:spcAft>
                        <a:defRPr b="0" i="0"/>
                      </a:pPr>
                      <a:r>
                        <a:rPr lang="1106" sz="1000" b="0">
                          <a:solidFill>
                            <a:schemeClr val="tx1"/>
                          </a:solidFill>
                          <a:effectLst/>
                        </a:rPr>
                        <a:t>36 i 40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1,390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11.10%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00376173"/>
                  </a:ext>
                </a:extLst>
              </a:tr>
              <a:tr h="172720">
                <a:tc>
                  <a:txBody>
                    <a:bodyPr/>
                    <a:lstStyle/>
                    <a:p>
                      <a:pPr>
                        <a:spcAft>
                          <a:spcPct val="0"/>
                        </a:spcAft>
                        <a:defRPr b="0" i="0"/>
                      </a:pPr>
                      <a:r>
                        <a:rPr lang="1106" sz="1000" b="0">
                          <a:solidFill>
                            <a:schemeClr val="tx1"/>
                          </a:solidFill>
                          <a:effectLst/>
                        </a:rPr>
                        <a:t>41 i 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1,281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10.23%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2435337"/>
                  </a:ext>
                </a:extLst>
              </a:tr>
              <a:tr h="172720">
                <a:tc>
                  <a:txBody>
                    <a:bodyPr/>
                    <a:lstStyle/>
                    <a:p>
                      <a:pPr>
                        <a:spcAft>
                          <a:spcPct val="0"/>
                        </a:spcAft>
                        <a:defRPr b="0" i="0"/>
                      </a:pPr>
                      <a:r>
                        <a:rPr lang="1106" sz="1000" b="0">
                          <a:solidFill>
                            <a:schemeClr val="tx1"/>
                          </a:solidFill>
                          <a:effectLst/>
                        </a:rPr>
                        <a:t>46 i 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1,549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12.37%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209389194"/>
                  </a:ext>
                </a:extLst>
              </a:tr>
              <a:tr h="172720">
                <a:tc>
                  <a:txBody>
                    <a:bodyPr/>
                    <a:lstStyle/>
                    <a:p>
                      <a:pPr>
                        <a:spcAft>
                          <a:spcPct val="0"/>
                        </a:spcAft>
                        <a:defRPr b="0" i="0"/>
                      </a:pPr>
                      <a:r>
                        <a:rPr lang="1106" sz="1000" b="0">
                          <a:solidFill>
                            <a:schemeClr val="tx1"/>
                          </a:solidFill>
                          <a:effectLst/>
                        </a:rPr>
                        <a:t>51 i 55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1,658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13.23%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44060332"/>
                  </a:ext>
                </a:extLst>
              </a:tr>
              <a:tr h="172720">
                <a:tc>
                  <a:txBody>
                    <a:bodyPr/>
                    <a:lstStyle/>
                    <a:p>
                      <a:pPr>
                        <a:spcAft>
                          <a:spcPct val="0"/>
                        </a:spcAft>
                        <a:defRPr b="0" i="0"/>
                      </a:pPr>
                      <a:r>
                        <a:rPr lang="1106" sz="1000" b="0">
                          <a:solidFill>
                            <a:schemeClr val="tx1"/>
                          </a:solidFill>
                          <a:effectLst/>
                        </a:rPr>
                        <a:t>56 i 60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1,531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12.21%</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75194286"/>
                  </a:ext>
                </a:extLst>
              </a:tr>
              <a:tr h="172720">
                <a:tc>
                  <a:txBody>
                    <a:bodyPr/>
                    <a:lstStyle/>
                    <a:p>
                      <a:pPr>
                        <a:spcAft>
                          <a:spcPct val="0"/>
                        </a:spcAft>
                        <a:defRPr b="0" i="0"/>
                      </a:pPr>
                      <a:r>
                        <a:rPr lang="1106" sz="1000" b="0">
                          <a:solidFill>
                            <a:schemeClr val="tx1"/>
                          </a:solidFill>
                          <a:effectLst/>
                        </a:rPr>
                        <a:t>61 i 65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834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6.66%</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5480849"/>
                  </a:ext>
                </a:extLst>
              </a:tr>
              <a:tr h="172720">
                <a:tc>
                  <a:txBody>
                    <a:bodyPr/>
                    <a:lstStyle/>
                    <a:p>
                      <a:pPr>
                        <a:spcAft>
                          <a:spcPct val="0"/>
                        </a:spcAft>
                        <a:defRPr b="0" i="0"/>
                      </a:pPr>
                      <a:r>
                        <a:rPr lang="1106" sz="1000" b="0">
                          <a:solidFill>
                            <a:schemeClr val="tx1"/>
                          </a:solidFill>
                          <a:effectLst/>
                        </a:rPr>
                        <a:t>66 i 70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209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1.67%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43655919"/>
                  </a:ext>
                </a:extLst>
              </a:tr>
              <a:tr h="172720">
                <a:tc>
                  <a:txBody>
                    <a:bodyPr/>
                    <a:lstStyle/>
                    <a:p>
                      <a:pPr>
                        <a:spcAft>
                          <a:spcPct val="0"/>
                        </a:spcAft>
                        <a:defRPr b="0" i="0"/>
                      </a:pPr>
                      <a:r>
                        <a:rPr lang="1106" sz="1000" b="0">
                          <a:solidFill>
                            <a:schemeClr val="tx1"/>
                          </a:solidFill>
                          <a:effectLst/>
                        </a:rPr>
                        <a:t>&gt;= 71 oed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66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0.53%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70912482"/>
                  </a:ext>
                </a:extLst>
              </a:tr>
              <a:tr h="172720">
                <a:tc>
                  <a:txBody>
                    <a:bodyPr/>
                    <a:lstStyle/>
                    <a:p>
                      <a:pPr>
                        <a:spcAft>
                          <a:spcPct val="0"/>
                        </a:spcAft>
                        <a:defRPr b="0" i="0"/>
                      </a:pPr>
                      <a:r>
                        <a:rPr lang="1106" sz="1000" b="0">
                          <a:solidFill>
                            <a:schemeClr val="tx1"/>
                          </a:solidFill>
                          <a:effectLst/>
                        </a:rPr>
                        <a:t>Cyfanswm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effectLst/>
                        </a:rPr>
                        <a:t>           12,526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dirty="0">
                          <a:effectLst/>
                        </a:rPr>
                        <a:t>100%</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5584461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71867428"/>
              </p:ext>
            </p:extLst>
          </p:nvPr>
        </p:nvGraphicFramePr>
        <p:xfrm>
          <a:off x="296882" y="3660652"/>
          <a:ext cx="6290554" cy="2681286"/>
        </p:xfrm>
        <a:graphic>
          <a:graphicData uri="http://schemas.openxmlformats.org/drawingml/2006/table">
            <a:tbl>
              <a:tblPr firstRow="1" firstCol="1" bandRow="1">
                <a:tableStyleId>{5C22544A-7EE6-4342-B048-85BDC9FD1C3A}</a:tableStyleId>
              </a:tblPr>
              <a:tblGrid>
                <a:gridCol w="1628171">
                  <a:extLst>
                    <a:ext uri="{9D8B030D-6E8A-4147-A177-3AD203B41FA5}">
                      <a16:colId xmlns:a16="http://schemas.microsoft.com/office/drawing/2014/main" val="547080990"/>
                    </a:ext>
                  </a:extLst>
                </a:gridCol>
                <a:gridCol w="640775">
                  <a:extLst>
                    <a:ext uri="{9D8B030D-6E8A-4147-A177-3AD203B41FA5}">
                      <a16:colId xmlns:a16="http://schemas.microsoft.com/office/drawing/2014/main" val="1108206518"/>
                    </a:ext>
                  </a:extLst>
                </a:gridCol>
                <a:gridCol w="693996">
                  <a:extLst>
                    <a:ext uri="{9D8B030D-6E8A-4147-A177-3AD203B41FA5}">
                      <a16:colId xmlns:a16="http://schemas.microsoft.com/office/drawing/2014/main" val="2432814925"/>
                    </a:ext>
                  </a:extLst>
                </a:gridCol>
                <a:gridCol w="831903">
                  <a:extLst>
                    <a:ext uri="{9D8B030D-6E8A-4147-A177-3AD203B41FA5}">
                      <a16:colId xmlns:a16="http://schemas.microsoft.com/office/drawing/2014/main" val="262838514"/>
                    </a:ext>
                  </a:extLst>
                </a:gridCol>
                <a:gridCol w="831903">
                  <a:extLst>
                    <a:ext uri="{9D8B030D-6E8A-4147-A177-3AD203B41FA5}">
                      <a16:colId xmlns:a16="http://schemas.microsoft.com/office/drawing/2014/main" val="3061246263"/>
                    </a:ext>
                  </a:extLst>
                </a:gridCol>
                <a:gridCol w="831903">
                  <a:extLst>
                    <a:ext uri="{9D8B030D-6E8A-4147-A177-3AD203B41FA5}">
                      <a16:colId xmlns:a16="http://schemas.microsoft.com/office/drawing/2014/main" val="1339053975"/>
                    </a:ext>
                  </a:extLst>
                </a:gridCol>
                <a:gridCol w="831903">
                  <a:extLst>
                    <a:ext uri="{9D8B030D-6E8A-4147-A177-3AD203B41FA5}">
                      <a16:colId xmlns:a16="http://schemas.microsoft.com/office/drawing/2014/main" val="68512852"/>
                    </a:ext>
                  </a:extLst>
                </a:gridCol>
              </a:tblGrid>
              <a:tr h="257175">
                <a:tc>
                  <a:txBody>
                    <a:bodyPr/>
                    <a:lstStyle/>
                    <a:p>
                      <a:pPr algn="ctr">
                        <a:spcAft>
                          <a:spcPct val="0"/>
                        </a:spcAft>
                        <a:defRPr b="0" i="0"/>
                      </a:pPr>
                      <a:r>
                        <a:rPr lang="1106" sz="1000" b="0">
                          <a:solidFill>
                            <a:schemeClr val="tx1"/>
                          </a:solidFill>
                          <a:effectLst/>
                        </a:rPr>
                        <a:t>Grŵp Staff</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dirty="0">
                          <a:solidFill>
                            <a:schemeClr val="tx1"/>
                          </a:solidFill>
                          <a:effectLst/>
                        </a:rPr>
                        <a:t>&lt;= 20 oed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a:solidFill>
                            <a:schemeClr val="tx1"/>
                          </a:solidFill>
                          <a:effectLst/>
                        </a:rPr>
                        <a:t>21-25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a:solidFill>
                            <a:schemeClr val="tx1"/>
                          </a:solidFill>
                          <a:effectLst/>
                        </a:rPr>
                        <a:t>26-30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dirty="0">
                          <a:solidFill>
                            <a:schemeClr val="tx1"/>
                          </a:solidFill>
                          <a:effectLst/>
                        </a:rPr>
                        <a:t>31-35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a:solidFill>
                            <a:schemeClr val="tx1"/>
                          </a:solidFill>
                          <a:effectLst/>
                        </a:rPr>
                        <a:t>36-40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ct val="0"/>
                        </a:spcAft>
                        <a:defRPr b="0" i="0"/>
                      </a:pPr>
                      <a:r>
                        <a:rPr lang="1106" sz="1000" b="0">
                          <a:solidFill>
                            <a:schemeClr val="tx1"/>
                          </a:solidFill>
                          <a:effectLst/>
                        </a:rPr>
                        <a:t>41-45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2655088757"/>
                  </a:ext>
                </a:extLst>
              </a:tr>
              <a:tr h="257175">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£31,253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£36,176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£38,165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£41,269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£39,979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612997031"/>
                  </a:ext>
                </a:extLst>
              </a:tr>
              <a:tr h="257175">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£17,247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£19,330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£19,885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£20,261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£20,542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£20,482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423662013"/>
                  </a:ext>
                </a:extLst>
              </a:tr>
              <a:tr h="257175">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£18,221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£20,064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£21,908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£24,961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£29,238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£31,272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292306"/>
                  </a:ext>
                </a:extLst>
              </a:tr>
              <a:tr h="257175">
                <a:tc>
                  <a:txBody>
                    <a:bodyPr/>
                    <a:lstStyle/>
                    <a:p>
                      <a:pPr>
                        <a:spcAft>
                          <a:spcPct val="0"/>
                        </a:spcAft>
                        <a:defRPr b="0" i="0"/>
                      </a:pPr>
                      <a:r>
                        <a:rPr lang="1106" sz="1000" b="0">
                          <a:solidFill>
                            <a:schemeClr val="tx1"/>
                          </a:solidFill>
                          <a:effectLst/>
                        </a:rPr>
                        <a:t>Gweithwyr Proffesiynol Perthynol i Iechyd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£27,292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£31,888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£35,302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£39,079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£40,862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1625441020"/>
                  </a:ext>
                </a:extLst>
              </a:tr>
              <a:tr h="160734">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£18,198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£18,609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£19,315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£20,073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£20,979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£19,883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784298225"/>
                  </a:ext>
                </a:extLst>
              </a:tr>
              <a:tr h="160734">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£29,441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£31,703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£34,558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£39,653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£39,389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909373868"/>
                  </a:ext>
                </a:extLst>
              </a:tr>
              <a:tr h="160734">
                <a:tc>
                  <a:txBody>
                    <a:bodyPr/>
                    <a:lstStyle/>
                    <a:p>
                      <a:pPr>
                        <a:spcAft>
                          <a:spcPct val="0"/>
                        </a:spcAft>
                        <a:defRPr b="0" i="0"/>
                      </a:pPr>
                      <a:r>
                        <a:rPr lang="1106" sz="1000" b="0">
                          <a:solidFill>
                            <a:schemeClr val="tx1"/>
                          </a:solidFill>
                          <a:effectLst/>
                        </a:rPr>
                        <a:t>Meddygol a Deintyddol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£31,019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£34,233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£44,618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£65,153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£79,235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188828480"/>
                  </a:ext>
                </a:extLst>
              </a:tr>
              <a:tr h="257175">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£24,907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£26,217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£29,033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£31,612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£33,833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£35,108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791504190"/>
                  </a:ext>
                </a:extLst>
              </a:tr>
              <a:tr h="160734">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106719965"/>
                  </a:ext>
                </a:extLst>
              </a:tr>
              <a:tr h="160734">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£17,689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£22,487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£26,051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£28,781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a:solidFill>
                            <a:schemeClr val="tx1"/>
                          </a:solidFill>
                          <a:effectLst/>
                        </a:rPr>
                        <a:t>£32,677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ct val="0"/>
                        </a:spcAft>
                        <a:defRPr b="0" i="0"/>
                      </a:pPr>
                      <a:r>
                        <a:rPr lang="1106" sz="1000" b="0" dirty="0">
                          <a:solidFill>
                            <a:schemeClr val="tx1"/>
                          </a:solidFill>
                          <a:effectLst/>
                        </a:rPr>
                        <a:t>£34,647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214143438"/>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307399563"/>
              </p:ext>
            </p:extLst>
          </p:nvPr>
        </p:nvGraphicFramePr>
        <p:xfrm>
          <a:off x="270564" y="6406160"/>
          <a:ext cx="6334776" cy="2720432"/>
        </p:xfrm>
        <a:graphic>
          <a:graphicData uri="http://schemas.openxmlformats.org/drawingml/2006/table">
            <a:tbl>
              <a:tblPr firstRow="1" firstCol="1" bandRow="1">
                <a:tableStyleId>{5C22544A-7EE6-4342-B048-85BDC9FD1C3A}</a:tableStyleId>
              </a:tblPr>
              <a:tblGrid>
                <a:gridCol w="1570268">
                  <a:extLst>
                    <a:ext uri="{9D8B030D-6E8A-4147-A177-3AD203B41FA5}">
                      <a16:colId xmlns:a16="http://schemas.microsoft.com/office/drawing/2014/main" val="222101468"/>
                    </a:ext>
                  </a:extLst>
                </a:gridCol>
                <a:gridCol w="680644">
                  <a:extLst>
                    <a:ext uri="{9D8B030D-6E8A-4147-A177-3AD203B41FA5}">
                      <a16:colId xmlns:a16="http://schemas.microsoft.com/office/drawing/2014/main" val="1915835437"/>
                    </a:ext>
                  </a:extLst>
                </a:gridCol>
                <a:gridCol w="680644">
                  <a:extLst>
                    <a:ext uri="{9D8B030D-6E8A-4147-A177-3AD203B41FA5}">
                      <a16:colId xmlns:a16="http://schemas.microsoft.com/office/drawing/2014/main" val="213199341"/>
                    </a:ext>
                  </a:extLst>
                </a:gridCol>
                <a:gridCol w="680644">
                  <a:extLst>
                    <a:ext uri="{9D8B030D-6E8A-4147-A177-3AD203B41FA5}">
                      <a16:colId xmlns:a16="http://schemas.microsoft.com/office/drawing/2014/main" val="894002063"/>
                    </a:ext>
                  </a:extLst>
                </a:gridCol>
                <a:gridCol w="680644">
                  <a:extLst>
                    <a:ext uri="{9D8B030D-6E8A-4147-A177-3AD203B41FA5}">
                      <a16:colId xmlns:a16="http://schemas.microsoft.com/office/drawing/2014/main" val="1343256458"/>
                    </a:ext>
                  </a:extLst>
                </a:gridCol>
                <a:gridCol w="680644">
                  <a:extLst>
                    <a:ext uri="{9D8B030D-6E8A-4147-A177-3AD203B41FA5}">
                      <a16:colId xmlns:a16="http://schemas.microsoft.com/office/drawing/2014/main" val="2454286997"/>
                    </a:ext>
                  </a:extLst>
                </a:gridCol>
                <a:gridCol w="680644">
                  <a:extLst>
                    <a:ext uri="{9D8B030D-6E8A-4147-A177-3AD203B41FA5}">
                      <a16:colId xmlns:a16="http://schemas.microsoft.com/office/drawing/2014/main" val="2278488282"/>
                    </a:ext>
                  </a:extLst>
                </a:gridCol>
                <a:gridCol w="680644">
                  <a:extLst>
                    <a:ext uri="{9D8B030D-6E8A-4147-A177-3AD203B41FA5}">
                      <a16:colId xmlns:a16="http://schemas.microsoft.com/office/drawing/2014/main" val="2239056515"/>
                    </a:ext>
                  </a:extLst>
                </a:gridCol>
              </a:tblGrid>
              <a:tr h="254752">
                <a:tc>
                  <a:txBody>
                    <a:bodyPr/>
                    <a:lstStyle/>
                    <a:p>
                      <a:pPr algn="ctr">
                        <a:spcAft>
                          <a:spcPct val="0"/>
                        </a:spcAft>
                        <a:defRPr b="0" i="0"/>
                      </a:pPr>
                      <a:r>
                        <a:rPr lang="1106" sz="1000" b="0">
                          <a:solidFill>
                            <a:schemeClr val="tx1"/>
                          </a:solidFill>
                          <a:effectLst/>
                        </a:rPr>
                        <a:t>Grŵp Staff</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dirty="0">
                          <a:solidFill>
                            <a:schemeClr val="tx1"/>
                          </a:solidFill>
                          <a:effectLst/>
                        </a:rPr>
                        <a:t>46-50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dirty="0">
                          <a:solidFill>
                            <a:schemeClr val="tx1"/>
                          </a:solidFill>
                          <a:effectLst/>
                        </a:rPr>
                        <a:t>51-55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dirty="0">
                          <a:solidFill>
                            <a:schemeClr val="tx1"/>
                          </a:solidFill>
                          <a:effectLst/>
                        </a:rPr>
                        <a:t>56-60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a:solidFill>
                            <a:schemeClr val="tx1"/>
                          </a:solidFill>
                          <a:effectLst/>
                        </a:rPr>
                        <a:t>61-65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a:solidFill>
                            <a:schemeClr val="tx1"/>
                          </a:solidFill>
                          <a:effectLst/>
                        </a:rPr>
                        <a:t>66-70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a:solidFill>
                            <a:schemeClr val="tx1"/>
                          </a:solidFill>
                          <a:effectLst/>
                        </a:rPr>
                        <a:t>&gt;= 71 oed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ct val="0"/>
                        </a:spcAft>
                        <a:defRPr b="0" i="0"/>
                      </a:pPr>
                      <a:r>
                        <a:rPr lang="1106" sz="1000" b="0">
                          <a:solidFill>
                            <a:schemeClr val="tx1"/>
                          </a:solidFill>
                          <a:effectLst/>
                        </a:rPr>
                        <a:t>Prif Gyfanswm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55539703"/>
                  </a:ext>
                </a:extLst>
              </a:tr>
              <a:tr h="254752">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£43,189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£45,027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£44,997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£37,436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£46,850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£37,890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£40,367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071720994"/>
                  </a:ext>
                </a:extLst>
              </a:tr>
              <a:tr h="254752">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£21,159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£21,136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£20,932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£20,810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£20,678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£21,086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£20,386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741035569"/>
                  </a:ext>
                </a:extLst>
              </a:tr>
              <a:tr h="254752">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£32,708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£29,655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£28,521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£26,169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£24,668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£26,130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£28,278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032416949"/>
                  </a:ext>
                </a:extLst>
              </a:tr>
              <a:tr h="254752">
                <a:tc>
                  <a:txBody>
                    <a:bodyPr/>
                    <a:lstStyle/>
                    <a:p>
                      <a:pPr>
                        <a:spcAft>
                          <a:spcPct val="0"/>
                        </a:spcAft>
                        <a:defRPr b="0" i="0"/>
                      </a:pPr>
                      <a:r>
                        <a:rPr lang="1106" sz="1000" b="0" dirty="0">
                          <a:solidFill>
                            <a:schemeClr val="tx1"/>
                          </a:solidFill>
                          <a:effectLst/>
                        </a:rPr>
                        <a:t>Gweithwyr Proffesiynol Perthynol i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£41,676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£45,662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£43,083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£44,284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£42,850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£37,890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£37,922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724813398"/>
                  </a:ext>
                </a:extLst>
              </a:tr>
              <a:tr h="159220">
                <a:tc>
                  <a:txBody>
                    <a:bodyPr/>
                    <a:lstStyle/>
                    <a:p>
                      <a:pPr>
                        <a:spcAft>
                          <a:spcPct val="0"/>
                        </a:spcAft>
                        <a:defRPr b="0" i="0"/>
                      </a:pPr>
                      <a:r>
                        <a:rPr lang="1106" sz="1000" b="0">
                          <a:solidFill>
                            <a:schemeClr val="tx1"/>
                          </a:solidFill>
                          <a:effectLst/>
                        </a:rPr>
                        <a:t>Ystadau a Gwasanaethau Ategol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£19,990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£20,091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£20,207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£20,852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£19,420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£19,257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£19,960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27164964"/>
                  </a:ext>
                </a:extLst>
              </a:tr>
              <a:tr h="159220">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£41,747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£42,185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£44,623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£40,896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£46,876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£38,960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737728910"/>
                  </a:ext>
                </a:extLst>
              </a:tr>
              <a:tr h="159220">
                <a:tc>
                  <a:txBody>
                    <a:bodyPr/>
                    <a:lstStyle/>
                    <a:p>
                      <a:pPr>
                        <a:spcAft>
                          <a:spcPct val="0"/>
                        </a:spcAft>
                        <a:defRPr b="0" i="0"/>
                      </a:pPr>
                      <a:r>
                        <a:rPr lang="1106" sz="1000" b="0">
                          <a:solidFill>
                            <a:schemeClr val="tx1"/>
                          </a:solidFill>
                          <a:effectLst/>
                        </a:rPr>
                        <a:t>Meddygol a Deintyddol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£89,448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£94,091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£94,461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£93,700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£96,520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£97,462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£73,055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971889840"/>
                  </a:ext>
                </a:extLst>
              </a:tr>
              <a:tr h="254752">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£36,331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£37,723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£38,721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£36,063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£34,990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£37,890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£34,637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463722426"/>
                  </a:ext>
                </a:extLst>
              </a:tr>
              <a:tr h="159220">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£33,779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217011125"/>
                  </a:ext>
                </a:extLst>
              </a:tr>
              <a:tr h="159220">
                <a:tc>
                  <a:txBody>
                    <a:bodyPr/>
                    <a:lstStyle/>
                    <a:p>
                      <a:pPr>
                        <a:spcAft>
                          <a:spcPct val="0"/>
                        </a:spcAft>
                        <a:defRPr b="0" i="0"/>
                      </a:pPr>
                      <a:r>
                        <a:rPr lang="1106" sz="1000" b="0" dirty="0">
                          <a:solidFill>
                            <a:schemeClr val="tx1"/>
                          </a:solidFill>
                          <a:effectLst/>
                        </a:rPr>
                        <a:t>Cyfanswm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£36,110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£34,685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£33,997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£32,156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£37,391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a:solidFill>
                            <a:schemeClr val="tx1"/>
                          </a:solidFill>
                          <a:effectLst/>
                        </a:rPr>
                        <a:t>£36,670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ct val="0"/>
                        </a:spcAft>
                        <a:defRPr b="0" i="0"/>
                      </a:pPr>
                      <a:r>
                        <a:rPr lang="1106" sz="1000" b="0" dirty="0">
                          <a:solidFill>
                            <a:schemeClr val="tx1"/>
                          </a:solidFill>
                          <a:effectLst/>
                        </a:rPr>
                        <a:t>£31,902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540438345"/>
                  </a:ext>
                </a:extLst>
              </a:tr>
            </a:tbl>
          </a:graphicData>
        </a:graphic>
      </p:graphicFrame>
      <p:sp>
        <p:nvSpPr>
          <p:cNvPr id="10" name="Rectangle 1"/>
          <p:cNvSpPr>
            <a:spLocks noChangeArrowheads="1"/>
          </p:cNvSpPr>
          <p:nvPr/>
        </p:nvSpPr>
        <p:spPr bwMode="auto">
          <a:xfrm>
            <a:off x="252661" y="9145301"/>
            <a:ext cx="63347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57800" algn="l"/>
              </a:tabLst>
              <a:defRPr b="0" i="0"/>
            </a:pPr>
            <a:r>
              <a:rPr kumimoji="0" lang="1106"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Mae’r tabl uchod yn dangos dadansoddiad o’r cyflogau gan ddefnyddio’r cyflog blynyddol cymedrig yn sail, a’r ffigurau a ddangosir yw’r rhai ar gyfer mis Mawrth 2021.</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sp>
        <p:nvSpPr>
          <p:cNvPr id="11" name="TextBox 10"/>
          <p:cNvSpPr txBox="1"/>
          <p:nvPr/>
        </p:nvSpPr>
        <p:spPr>
          <a:xfrm>
            <a:off x="296883" y="253998"/>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Oedran</a:t>
            </a:r>
            <a:endParaRPr lang="en-GB" dirty="0">
              <a:solidFill>
                <a:schemeClr val="bg1"/>
              </a:solidFill>
            </a:endParaRPr>
          </a:p>
        </p:txBody>
      </p:sp>
      <p:sp>
        <p:nvSpPr>
          <p:cNvPr id="13" name="TextBox 12"/>
          <p:cNvSpPr txBox="1"/>
          <p:nvPr/>
        </p:nvSpPr>
        <p:spPr>
          <a:xfrm>
            <a:off x="296883" y="689445"/>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sp>
        <p:nvSpPr>
          <p:cNvPr id="14" name="TextBox 13"/>
          <p:cNvSpPr txBox="1"/>
          <p:nvPr/>
        </p:nvSpPr>
        <p:spPr>
          <a:xfrm>
            <a:off x="296883" y="3317641"/>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Cyflog yn ôl Grŵp Staff</a:t>
            </a:r>
            <a:endParaRPr lang="en-GB" sz="1400" dirty="0">
              <a:solidFill>
                <a:schemeClr val="bg1"/>
              </a:solidFill>
            </a:endParaRPr>
          </a:p>
        </p:txBody>
      </p:sp>
    </p:spTree>
    <p:extLst>
      <p:ext uri="{BB962C8B-B14F-4D97-AF65-F5344CB8AC3E}">
        <p14:creationId xmlns:p14="http://schemas.microsoft.com/office/powerpoint/2010/main" val="1312414469"/>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C3558B2A-4709-43B1-A63E-128AACCABD23}" type="slidenum">
              <a:rPr lang="en-GB" smtClean="0"/>
              <a:t>54</a:t>
            </a:fld>
            <a:endParaRPr lang="en-GB"/>
          </a:p>
        </p:txBody>
      </p:sp>
      <p:sp>
        <p:nvSpPr>
          <p:cNvPr id="5" name="TextBox 4"/>
          <p:cNvSpPr txBox="1"/>
          <p:nvPr/>
        </p:nvSpPr>
        <p:spPr>
          <a:xfrm>
            <a:off x="296883" y="42042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Oedran</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655121528"/>
              </p:ext>
            </p:extLst>
          </p:nvPr>
        </p:nvGraphicFramePr>
        <p:xfrm>
          <a:off x="296883" y="1499694"/>
          <a:ext cx="6067909" cy="3509289"/>
        </p:xfrm>
        <a:graphic>
          <a:graphicData uri="http://schemas.openxmlformats.org/drawingml/2006/table">
            <a:tbl>
              <a:tblPr>
                <a:tableStyleId>{5C22544A-7EE6-4342-B048-85BDC9FD1C3A}</a:tableStyleId>
              </a:tblPr>
              <a:tblGrid>
                <a:gridCol w="1323629">
                  <a:extLst>
                    <a:ext uri="{9D8B030D-6E8A-4147-A177-3AD203B41FA5}">
                      <a16:colId xmlns:a16="http://schemas.microsoft.com/office/drawing/2014/main" val="2943700126"/>
                    </a:ext>
                  </a:extLst>
                </a:gridCol>
                <a:gridCol w="828000">
                  <a:extLst>
                    <a:ext uri="{9D8B030D-6E8A-4147-A177-3AD203B41FA5}">
                      <a16:colId xmlns:a16="http://schemas.microsoft.com/office/drawing/2014/main" val="3582030890"/>
                    </a:ext>
                  </a:extLst>
                </a:gridCol>
                <a:gridCol w="684000">
                  <a:extLst>
                    <a:ext uri="{9D8B030D-6E8A-4147-A177-3AD203B41FA5}">
                      <a16:colId xmlns:a16="http://schemas.microsoft.com/office/drawing/2014/main" val="3598269223"/>
                    </a:ext>
                  </a:extLst>
                </a:gridCol>
                <a:gridCol w="828000">
                  <a:extLst>
                    <a:ext uri="{9D8B030D-6E8A-4147-A177-3AD203B41FA5}">
                      <a16:colId xmlns:a16="http://schemas.microsoft.com/office/drawing/2014/main" val="3665478879"/>
                    </a:ext>
                  </a:extLst>
                </a:gridCol>
                <a:gridCol w="684000">
                  <a:extLst>
                    <a:ext uri="{9D8B030D-6E8A-4147-A177-3AD203B41FA5}">
                      <a16:colId xmlns:a16="http://schemas.microsoft.com/office/drawing/2014/main" val="3203183814"/>
                    </a:ext>
                  </a:extLst>
                </a:gridCol>
                <a:gridCol w="828000">
                  <a:extLst>
                    <a:ext uri="{9D8B030D-6E8A-4147-A177-3AD203B41FA5}">
                      <a16:colId xmlns:a16="http://schemas.microsoft.com/office/drawing/2014/main" val="1359908930"/>
                    </a:ext>
                  </a:extLst>
                </a:gridCol>
                <a:gridCol w="892280">
                  <a:extLst>
                    <a:ext uri="{9D8B030D-6E8A-4147-A177-3AD203B41FA5}">
                      <a16:colId xmlns:a16="http://schemas.microsoft.com/office/drawing/2014/main" val="1837049803"/>
                    </a:ext>
                  </a:extLst>
                </a:gridCol>
              </a:tblGrid>
              <a:tr h="198639">
                <a:tc>
                  <a:txBody>
                    <a:bodyPr/>
                    <a:lstStyle/>
                    <a:p>
                      <a:pPr>
                        <a:spcAft>
                          <a:spcPct val="0"/>
                        </a:spcAft>
                        <a:defRPr b="0" i="0"/>
                      </a:pPr>
                      <a:r>
                        <a:rPr lang="1106"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105" marR="68105" marT="0" marB="0"/>
                </a:tc>
                <a:tc gridSpan="2">
                  <a:txBody>
                    <a:bodyPr/>
                    <a:lstStyle/>
                    <a:p>
                      <a:pPr algn="ctr">
                        <a:spcAft>
                          <a:spcPct val="0"/>
                        </a:spcAft>
                        <a:defRPr b="0" i="0"/>
                      </a:pPr>
                      <a:r>
                        <a:rPr lang="1106" sz="1000" dirty="0">
                          <a:effectLst/>
                        </a:rPr>
                        <a:t>Ymgeiswyr</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tc gridSpan="2">
                  <a:txBody>
                    <a:bodyPr/>
                    <a:lstStyle/>
                    <a:p>
                      <a:pPr algn="ctr">
                        <a:spcAft>
                          <a:spcPct val="0"/>
                        </a:spcAft>
                        <a:defRPr b="0" i="0"/>
                      </a:pPr>
                      <a:r>
                        <a:rPr lang="1106" sz="1000" dirty="0">
                          <a:effectLst/>
                        </a:rPr>
                        <a:t>Ar y Rhestr Fer</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tc gridSpan="2">
                  <a:txBody>
                    <a:bodyPr/>
                    <a:lstStyle/>
                    <a:p>
                      <a:pPr algn="ctr">
                        <a:spcAft>
                          <a:spcPct val="0"/>
                        </a:spcAft>
                        <a:defRPr b="0" i="0"/>
                      </a:pPr>
                      <a:r>
                        <a:rPr lang="1106" sz="1000" dirty="0">
                          <a:effectLst/>
                        </a:rPr>
                        <a:t>Cynigiwyd y Swydd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233814413"/>
                  </a:ext>
                </a:extLst>
              </a:tr>
              <a:tr h="406737">
                <a:tc>
                  <a:txBody>
                    <a:bodyPr/>
                    <a:lstStyle/>
                    <a:p>
                      <a:pPr algn="ctr">
                        <a:spcAft>
                          <a:spcPct val="0"/>
                        </a:spcAft>
                        <a:defRPr b="0" i="0"/>
                      </a:pPr>
                      <a:r>
                        <a:rPr lang="1106" sz="1000" dirty="0">
                          <a:effectLst/>
                        </a:rPr>
                        <a:t>Categori Adrodd</a:t>
                      </a:r>
                      <a:endParaRPr lang="en-GB" sz="1200" dirty="0">
                        <a:effectLst/>
                        <a:latin typeface="Times New Roman" panose="02020603050405020304" pitchFamily="18" charset="0"/>
                        <a:ea typeface="Times New Roman" panose="02020603050405020304" pitchFamily="18" charset="0"/>
                      </a:endParaRPr>
                    </a:p>
                  </a:txBody>
                  <a:tcPr marL="68105" marR="68105" marT="0" marB="0"/>
                </a:tc>
                <a:tc>
                  <a:txBody>
                    <a:bodyPr/>
                    <a:lstStyle/>
                    <a:p>
                      <a:pPr algn="ctr">
                        <a:spcAft>
                          <a:spcPct val="0"/>
                        </a:spcAft>
                        <a:defRPr b="0" i="0"/>
                      </a:pPr>
                      <a:r>
                        <a:rPr lang="1106" sz="1000" dirty="0">
                          <a:effectLst/>
                        </a:rPr>
                        <a:t>Cyfansymiau 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ct val="0"/>
                        </a:spcAft>
                        <a:defRPr b="0" i="0"/>
                      </a:pPr>
                      <a:r>
                        <a:rPr lang="1106" sz="1000" dirty="0">
                          <a:effectLst/>
                        </a:rPr>
                        <a:t>% </a:t>
                      </a:r>
                      <a:r>
                        <a:rPr lang="cy-GB" sz="1000" dirty="0" err="1">
                          <a:effectLst/>
                        </a:rPr>
                        <a:t>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ct val="0"/>
                        </a:spcAft>
                        <a:defRPr b="0" i="0"/>
                      </a:pPr>
                      <a:r>
                        <a:rPr lang="1106" sz="1000" dirty="0">
                          <a:effectLst/>
                        </a:rPr>
                        <a:t>Cyfansymiau 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ct val="0"/>
                        </a:spcAft>
                        <a:defRPr b="0" i="0"/>
                      </a:pPr>
                      <a:r>
                        <a:rPr lang="1106" sz="1000" dirty="0">
                          <a:effectLst/>
                        </a:rPr>
                        <a:t>% </a:t>
                      </a:r>
                      <a:r>
                        <a:rPr lang="cy-GB" sz="1000" dirty="0" err="1">
                          <a:effectLst/>
                        </a:rPr>
                        <a:t>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ct val="0"/>
                        </a:spcAft>
                        <a:defRPr b="0" i="0"/>
                      </a:pPr>
                      <a:r>
                        <a:rPr lang="1106" sz="1000" dirty="0">
                          <a:effectLst/>
                        </a:rPr>
                        <a:t>Cyfansymiau 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ct val="0"/>
                        </a:spcAft>
                        <a:defRPr b="0" i="0"/>
                      </a:pPr>
                      <a:r>
                        <a:rPr lang="1106" sz="1000" dirty="0">
                          <a:effectLst/>
                        </a:rPr>
                        <a:t>% </a:t>
                      </a:r>
                      <a:r>
                        <a:rPr lang="cy-GB" sz="1000" dirty="0" err="1">
                          <a:effectLst/>
                        </a:rPr>
                        <a:t>BIPHDd</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1770557979"/>
                  </a:ext>
                </a:extLst>
              </a:tr>
              <a:tr h="406737">
                <a:tc>
                  <a:txBody>
                    <a:bodyPr/>
                    <a:lstStyle/>
                    <a:p>
                      <a:pPr>
                        <a:spcAft>
                          <a:spcPct val="0"/>
                        </a:spcAft>
                        <a:defRPr b="0" i="0"/>
                      </a:pPr>
                      <a:r>
                        <a:rPr lang="1106" sz="1000" dirty="0">
                          <a:effectLst/>
                        </a:rPr>
                        <a:t>Cyfanswm y ceisiadau yr adroddwyd arnynt</a:t>
                      </a:r>
                      <a:endParaRPr lang="en-GB" sz="1200" dirty="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33,870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100.0%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11,958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100.0%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4,498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100%</a:t>
                      </a:r>
                    </a:p>
                  </a:txBody>
                  <a:tcPr marL="68105" marR="68105" marT="0" marB="0" anchor="b"/>
                </a:tc>
                <a:extLst>
                  <a:ext uri="{0D108BD9-81ED-4DB2-BD59-A6C34878D82A}">
                    <a16:rowId xmlns:a16="http://schemas.microsoft.com/office/drawing/2014/main" val="2111478347"/>
                  </a:ext>
                </a:extLst>
              </a:tr>
              <a:tr h="208098">
                <a:tc>
                  <a:txBody>
                    <a:bodyPr/>
                    <a:lstStyle/>
                    <a:p>
                      <a:pPr>
                        <a:spcAft>
                          <a:spcPct val="0"/>
                        </a:spcAft>
                        <a:defRPr b="0" i="0"/>
                      </a:pPr>
                      <a:r>
                        <a:rPr lang="1106" sz="1000">
                          <a:effectLst/>
                        </a:rPr>
                        <a:t>20 oed ac iau</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1,642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4.8%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784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371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8.2%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3681903997"/>
                  </a:ext>
                </a:extLst>
              </a:tr>
              <a:tr h="208098">
                <a:tc>
                  <a:txBody>
                    <a:bodyPr/>
                    <a:lstStyle/>
                    <a:p>
                      <a:pPr>
                        <a:spcAft>
                          <a:spcPct val="0"/>
                        </a:spcAft>
                        <a:defRPr b="0" i="0"/>
                      </a:pPr>
                      <a:r>
                        <a:rPr lang="1106" sz="1000">
                          <a:effectLst/>
                        </a:rPr>
                        <a:t>20-24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5,222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15.4%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1,694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14.2%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706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15.7%</a:t>
                      </a:r>
                      <a:endParaRPr lang="en-GB" sz="120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2787586353"/>
                  </a:ext>
                </a:extLst>
              </a:tr>
              <a:tr h="208098">
                <a:tc>
                  <a:txBody>
                    <a:bodyPr/>
                    <a:lstStyle/>
                    <a:p>
                      <a:pPr>
                        <a:spcAft>
                          <a:spcPct val="0"/>
                        </a:spcAft>
                        <a:defRPr b="0" i="0"/>
                      </a:pPr>
                      <a:r>
                        <a:rPr lang="1106" sz="1000">
                          <a:effectLst/>
                        </a:rPr>
                        <a:t>25-29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7,383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21.8%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1,979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16.5%</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703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15.6%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4255783331"/>
                  </a:ext>
                </a:extLst>
              </a:tr>
              <a:tr h="208098">
                <a:tc>
                  <a:txBody>
                    <a:bodyPr/>
                    <a:lstStyle/>
                    <a:p>
                      <a:pPr>
                        <a:spcAft>
                          <a:spcPct val="0"/>
                        </a:spcAft>
                        <a:defRPr b="0" i="0"/>
                      </a:pPr>
                      <a:r>
                        <a:rPr lang="1106" sz="1000">
                          <a:effectLst/>
                        </a:rPr>
                        <a:t>30-34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a:effectLst/>
                        </a:rPr>
                        <a:t>5,782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17.1%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1,637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13.7%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640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14.2%</a:t>
                      </a:r>
                      <a:endParaRPr lang="en-GB" sz="120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3827940291"/>
                  </a:ext>
                </a:extLst>
              </a:tr>
              <a:tr h="208098">
                <a:tc>
                  <a:txBody>
                    <a:bodyPr/>
                    <a:lstStyle/>
                    <a:p>
                      <a:pPr>
                        <a:spcAft>
                          <a:spcPct val="0"/>
                        </a:spcAft>
                        <a:defRPr b="0" i="0"/>
                      </a:pPr>
                      <a:r>
                        <a:rPr lang="1106" sz="1000">
                          <a:effectLst/>
                        </a:rPr>
                        <a:t>35-39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3,795</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1,329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11.1%</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523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2649787699"/>
                  </a:ext>
                </a:extLst>
              </a:tr>
              <a:tr h="208098">
                <a:tc>
                  <a:txBody>
                    <a:bodyPr/>
                    <a:lstStyle/>
                    <a:p>
                      <a:pPr>
                        <a:spcAft>
                          <a:spcPct val="0"/>
                        </a:spcAft>
                        <a:defRPr b="0" i="0"/>
                      </a:pPr>
                      <a:r>
                        <a:rPr lang="1106" sz="1000">
                          <a:effectLst/>
                        </a:rPr>
                        <a:t>40-44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2,670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7.9%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1,106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9.2%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387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8.6%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2137441539"/>
                  </a:ext>
                </a:extLst>
              </a:tr>
              <a:tr h="208098">
                <a:tc>
                  <a:txBody>
                    <a:bodyPr/>
                    <a:lstStyle/>
                    <a:p>
                      <a:pPr>
                        <a:spcAft>
                          <a:spcPct val="0"/>
                        </a:spcAft>
                        <a:defRPr b="0" i="0"/>
                      </a:pPr>
                      <a:r>
                        <a:rPr lang="1106" sz="1000">
                          <a:effectLst/>
                        </a:rPr>
                        <a:t>45-49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a:effectLst/>
                        </a:rPr>
                        <a:t>2,663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7.9%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1,189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9.9%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360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8.0%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2726156229"/>
                  </a:ext>
                </a:extLst>
              </a:tr>
              <a:tr h="208098">
                <a:tc>
                  <a:txBody>
                    <a:bodyPr/>
                    <a:lstStyle/>
                    <a:p>
                      <a:pPr>
                        <a:spcAft>
                          <a:spcPct val="0"/>
                        </a:spcAft>
                        <a:defRPr b="0" i="0"/>
                      </a:pPr>
                      <a:r>
                        <a:rPr lang="1106" sz="1000">
                          <a:effectLst/>
                        </a:rPr>
                        <a:t>50-54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2,160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963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8.1%</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319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7.1%</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1738059632"/>
                  </a:ext>
                </a:extLst>
              </a:tr>
              <a:tr h="208098">
                <a:tc>
                  <a:txBody>
                    <a:bodyPr/>
                    <a:lstStyle/>
                    <a:p>
                      <a:pPr>
                        <a:spcAft>
                          <a:spcPct val="0"/>
                        </a:spcAft>
                        <a:defRPr b="0" i="0"/>
                      </a:pPr>
                      <a:r>
                        <a:rPr lang="1106" sz="1000">
                          <a:effectLst/>
                        </a:rPr>
                        <a:t>55-59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1,706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5.0%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810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a:effectLst/>
                        </a:rPr>
                        <a:t>286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393512569"/>
                  </a:ext>
                </a:extLst>
              </a:tr>
              <a:tr h="208098">
                <a:tc>
                  <a:txBody>
                    <a:bodyPr/>
                    <a:lstStyle/>
                    <a:p>
                      <a:pPr>
                        <a:spcAft>
                          <a:spcPct val="0"/>
                        </a:spcAft>
                        <a:defRPr b="0" i="0"/>
                      </a:pPr>
                      <a:r>
                        <a:rPr lang="1106" sz="1000">
                          <a:effectLst/>
                        </a:rPr>
                        <a:t>60-64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683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2.0%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364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3.0%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149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3.3%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3465312818"/>
                  </a:ext>
                </a:extLst>
              </a:tr>
              <a:tr h="208098">
                <a:tc>
                  <a:txBody>
                    <a:bodyPr/>
                    <a:lstStyle/>
                    <a:p>
                      <a:pPr>
                        <a:spcAft>
                          <a:spcPct val="0"/>
                        </a:spcAft>
                        <a:defRPr b="0" i="0"/>
                      </a:pPr>
                      <a:r>
                        <a:rPr lang="1106" sz="1000">
                          <a:effectLst/>
                        </a:rPr>
                        <a:t>65+ oed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152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0.4%</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97</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53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1.2%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4133180634"/>
                  </a:ext>
                </a:extLst>
              </a:tr>
              <a:tr h="208098">
                <a:tc>
                  <a:txBody>
                    <a:bodyPr/>
                    <a:lstStyle/>
                    <a:p>
                      <a:pPr>
                        <a:spcAft>
                          <a:spcPct val="0"/>
                        </a:spcAft>
                        <a:defRPr b="0" i="0"/>
                      </a:pPr>
                      <a:r>
                        <a:rPr lang="1106" sz="1000">
                          <a:effectLst/>
                        </a:rPr>
                        <a:t>Heb ddatgelu</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ct val="0"/>
                        </a:spcAft>
                        <a:defRPr b="0" i="0"/>
                      </a:pPr>
                      <a:r>
                        <a:rPr lang="1106" sz="1000" dirty="0">
                          <a:effectLst/>
                        </a:rPr>
                        <a:t>12</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0.1%</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ct val="0"/>
                        </a:spcAft>
                        <a:defRPr b="0" i="0"/>
                      </a:pPr>
                      <a:r>
                        <a:rPr lang="1106" sz="1000" dirty="0">
                          <a:effectLst/>
                        </a:rPr>
                        <a:t>0.0%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extLst>
                  <a:ext uri="{0D108BD9-81ED-4DB2-BD59-A6C34878D82A}">
                    <a16:rowId xmlns:a16="http://schemas.microsoft.com/office/drawing/2014/main" val="231369519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03724160"/>
              </p:ext>
            </p:extLst>
          </p:nvPr>
        </p:nvGraphicFramePr>
        <p:xfrm>
          <a:off x="296883" y="5695791"/>
          <a:ext cx="5000625" cy="2353945"/>
        </p:xfrm>
        <a:graphic>
          <a:graphicData uri="http://schemas.openxmlformats.org/drawingml/2006/table">
            <a:tbl>
              <a:tblPr firstRow="1" firstCol="1" bandRow="1">
                <a:tableStyleId>{5C22544A-7EE6-4342-B048-85BDC9FD1C3A}</a:tableStyleId>
              </a:tblPr>
              <a:tblGrid>
                <a:gridCol w="2596515">
                  <a:extLst>
                    <a:ext uri="{9D8B030D-6E8A-4147-A177-3AD203B41FA5}">
                      <a16:colId xmlns:a16="http://schemas.microsoft.com/office/drawing/2014/main" val="2048459027"/>
                    </a:ext>
                  </a:extLst>
                </a:gridCol>
                <a:gridCol w="1452245">
                  <a:extLst>
                    <a:ext uri="{9D8B030D-6E8A-4147-A177-3AD203B41FA5}">
                      <a16:colId xmlns:a16="http://schemas.microsoft.com/office/drawing/2014/main" val="3929045742"/>
                    </a:ext>
                  </a:extLst>
                </a:gridCol>
                <a:gridCol w="951865">
                  <a:extLst>
                    <a:ext uri="{9D8B030D-6E8A-4147-A177-3AD203B41FA5}">
                      <a16:colId xmlns:a16="http://schemas.microsoft.com/office/drawing/2014/main" val="507198401"/>
                    </a:ext>
                  </a:extLst>
                </a:gridCol>
              </a:tblGrid>
              <a:tr h="179705">
                <a:tc>
                  <a:txBody>
                    <a:bodyPr/>
                    <a:lstStyle/>
                    <a:p>
                      <a:pPr algn="ctr">
                        <a:spcAft>
                          <a:spcPct val="0"/>
                        </a:spcAft>
                        <a:defRPr b="0" i="0"/>
                      </a:pPr>
                      <a:r>
                        <a:rPr lang="1106"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Cyfrif pennau</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ct val="0"/>
                        </a:spcAft>
                        <a:defRPr b="0" i="0"/>
                      </a:pPr>
                      <a:r>
                        <a:rPr lang="1106"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25495799"/>
                  </a:ext>
                </a:extLst>
              </a:tr>
              <a:tr h="179705">
                <a:tc>
                  <a:txBody>
                    <a:bodyPr/>
                    <a:lstStyle/>
                    <a:p>
                      <a:pPr>
                        <a:spcAft>
                          <a:spcPct val="0"/>
                        </a:spcAft>
                        <a:defRPr b="0" i="0"/>
                      </a:pPr>
                      <a:r>
                        <a:rPr lang="1106" sz="1000" b="0">
                          <a:solidFill>
                            <a:schemeClr val="tx1"/>
                          </a:solidFill>
                          <a:effectLst/>
                        </a:rPr>
                        <a:t>&lt;= 25 oed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234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19.68%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43942188"/>
                  </a:ext>
                </a:extLst>
              </a:tr>
              <a:tr h="179705">
                <a:tc>
                  <a:txBody>
                    <a:bodyPr/>
                    <a:lstStyle/>
                    <a:p>
                      <a:pPr>
                        <a:spcAft>
                          <a:spcPct val="0"/>
                        </a:spcAft>
                        <a:defRPr b="0" i="0"/>
                      </a:pPr>
                      <a:r>
                        <a:rPr lang="1106" sz="1000" b="0">
                          <a:solidFill>
                            <a:schemeClr val="tx1"/>
                          </a:solidFill>
                          <a:effectLst/>
                        </a:rPr>
                        <a:t>26 i 30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15.56%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29441378"/>
                  </a:ext>
                </a:extLst>
              </a:tr>
              <a:tr h="179705">
                <a:tc>
                  <a:txBody>
                    <a:bodyPr/>
                    <a:lstStyle/>
                    <a:p>
                      <a:pPr>
                        <a:spcAft>
                          <a:spcPct val="0"/>
                        </a:spcAft>
                        <a:defRPr b="0" i="0"/>
                      </a:pPr>
                      <a:r>
                        <a:rPr lang="1106" sz="1000" b="0">
                          <a:solidFill>
                            <a:schemeClr val="tx1"/>
                          </a:solidFill>
                          <a:effectLst/>
                        </a:rPr>
                        <a:t>31 i 35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139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11.69%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40794877"/>
                  </a:ext>
                </a:extLst>
              </a:tr>
              <a:tr h="179705">
                <a:tc>
                  <a:txBody>
                    <a:bodyPr/>
                    <a:lstStyle/>
                    <a:p>
                      <a:pPr>
                        <a:spcAft>
                          <a:spcPct val="0"/>
                        </a:spcAft>
                        <a:defRPr b="0" i="0"/>
                      </a:pPr>
                      <a:r>
                        <a:rPr lang="1106" sz="1000" b="0">
                          <a:solidFill>
                            <a:schemeClr val="tx1"/>
                          </a:solidFill>
                          <a:effectLst/>
                        </a:rPr>
                        <a:t>36 i 40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67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5.63%</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69718114"/>
                  </a:ext>
                </a:extLst>
              </a:tr>
              <a:tr h="179705">
                <a:tc>
                  <a:txBody>
                    <a:bodyPr/>
                    <a:lstStyle/>
                    <a:p>
                      <a:pPr>
                        <a:spcAft>
                          <a:spcPct val="0"/>
                        </a:spcAft>
                        <a:defRPr b="0" i="0"/>
                      </a:pPr>
                      <a:r>
                        <a:rPr lang="1106" sz="1000" b="0">
                          <a:solidFill>
                            <a:schemeClr val="tx1"/>
                          </a:solidFill>
                          <a:effectLst/>
                        </a:rPr>
                        <a:t>41 i 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54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4.54%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40353298"/>
                  </a:ext>
                </a:extLst>
              </a:tr>
              <a:tr h="188595">
                <a:tc>
                  <a:txBody>
                    <a:bodyPr/>
                    <a:lstStyle/>
                    <a:p>
                      <a:pPr>
                        <a:spcAft>
                          <a:spcPct val="0"/>
                        </a:spcAft>
                        <a:defRPr b="0" i="0"/>
                      </a:pPr>
                      <a:r>
                        <a:rPr lang="1106" sz="1000" b="0">
                          <a:solidFill>
                            <a:schemeClr val="tx1"/>
                          </a:solidFill>
                          <a:effectLst/>
                        </a:rPr>
                        <a:t>46 i 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60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5.05%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99704718"/>
                  </a:ext>
                </a:extLst>
              </a:tr>
              <a:tr h="179705">
                <a:tc>
                  <a:txBody>
                    <a:bodyPr/>
                    <a:lstStyle/>
                    <a:p>
                      <a:pPr>
                        <a:spcAft>
                          <a:spcPct val="0"/>
                        </a:spcAft>
                        <a:defRPr b="0" i="0"/>
                      </a:pPr>
                      <a:r>
                        <a:rPr lang="1106" sz="1000" b="0">
                          <a:solidFill>
                            <a:schemeClr val="tx1"/>
                          </a:solidFill>
                          <a:effectLst/>
                        </a:rPr>
                        <a:t>51 i 55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106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8.92%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06331284"/>
                  </a:ext>
                </a:extLst>
              </a:tr>
              <a:tr h="179705">
                <a:tc>
                  <a:txBody>
                    <a:bodyPr/>
                    <a:lstStyle/>
                    <a:p>
                      <a:pPr>
                        <a:spcAft>
                          <a:spcPct val="0"/>
                        </a:spcAft>
                        <a:defRPr b="0" i="0"/>
                      </a:pPr>
                      <a:r>
                        <a:rPr lang="1106" sz="1000" b="0">
                          <a:solidFill>
                            <a:schemeClr val="tx1"/>
                          </a:solidFill>
                          <a:effectLst/>
                        </a:rPr>
                        <a:t>56 i 60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166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13.96%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07332656"/>
                  </a:ext>
                </a:extLst>
              </a:tr>
              <a:tr h="179705">
                <a:tc>
                  <a:txBody>
                    <a:bodyPr/>
                    <a:lstStyle/>
                    <a:p>
                      <a:pPr>
                        <a:spcAft>
                          <a:spcPct val="0"/>
                        </a:spcAft>
                        <a:defRPr b="0" i="0"/>
                      </a:pPr>
                      <a:r>
                        <a:rPr lang="1106" sz="1000" b="0">
                          <a:solidFill>
                            <a:schemeClr val="tx1"/>
                          </a:solidFill>
                          <a:effectLst/>
                        </a:rPr>
                        <a:t>61 i 65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9.84%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43106545"/>
                  </a:ext>
                </a:extLst>
              </a:tr>
              <a:tr h="188595">
                <a:tc>
                  <a:txBody>
                    <a:bodyPr/>
                    <a:lstStyle/>
                    <a:p>
                      <a:pPr>
                        <a:spcAft>
                          <a:spcPct val="0"/>
                        </a:spcAft>
                        <a:defRPr b="0" i="0"/>
                      </a:pPr>
                      <a:r>
                        <a:rPr lang="1106" sz="1000" b="0">
                          <a:solidFill>
                            <a:schemeClr val="tx1"/>
                          </a:solidFill>
                          <a:effectLst/>
                        </a:rPr>
                        <a:t>66 i 70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44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3.70%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29615351"/>
                  </a:ext>
                </a:extLst>
              </a:tr>
              <a:tr h="179705">
                <a:tc>
                  <a:txBody>
                    <a:bodyPr/>
                    <a:lstStyle/>
                    <a:p>
                      <a:pPr>
                        <a:spcAft>
                          <a:spcPct val="0"/>
                        </a:spcAft>
                        <a:defRPr b="0" i="0"/>
                      </a:pPr>
                      <a:r>
                        <a:rPr lang="1106" sz="1000" b="0">
                          <a:solidFill>
                            <a:schemeClr val="tx1"/>
                          </a:solidFill>
                          <a:effectLst/>
                        </a:rPr>
                        <a:t>&gt;= 71 oed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1.43%</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63988925"/>
                  </a:ext>
                </a:extLst>
              </a:tr>
              <a:tr h="179705">
                <a:tc>
                  <a:txBody>
                    <a:bodyPr/>
                    <a:lstStyle/>
                    <a:p>
                      <a:pPr>
                        <a:spcAft>
                          <a:spcPct val="0"/>
                        </a:spcAft>
                        <a:defRPr b="0" i="0"/>
                      </a:pPr>
                      <a:r>
                        <a:rPr lang="1106" sz="1000" b="0">
                          <a:solidFill>
                            <a:schemeClr val="tx1"/>
                          </a:solidFill>
                          <a:effectLst/>
                        </a:rPr>
                        <a:t>Cyfanswm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1,189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b="0">
                          <a:solidFill>
                            <a:schemeClr val="tx1"/>
                          </a:solidFill>
                          <a:effectLst/>
                        </a:rPr>
                        <a:t>100%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98402700"/>
                  </a:ext>
                </a:extLst>
              </a:tr>
            </a:tbl>
          </a:graphicData>
        </a:graphic>
      </p:graphicFrame>
      <p:sp>
        <p:nvSpPr>
          <p:cNvPr id="11" name="TextBox 10"/>
          <p:cNvSpPr txBox="1"/>
          <p:nvPr/>
        </p:nvSpPr>
        <p:spPr>
          <a:xfrm>
            <a:off x="296883" y="1025515"/>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Recriwtio</a:t>
            </a:r>
            <a:endParaRPr lang="en-GB" sz="1400" dirty="0">
              <a:solidFill>
                <a:schemeClr val="bg1"/>
              </a:solidFill>
            </a:endParaRPr>
          </a:p>
        </p:txBody>
      </p:sp>
      <p:sp>
        <p:nvSpPr>
          <p:cNvPr id="12" name="TextBox 11"/>
          <p:cNvSpPr txBox="1"/>
          <p:nvPr/>
        </p:nvSpPr>
        <p:spPr>
          <a:xfrm>
            <a:off x="296883" y="5192493"/>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Ymadawyr</a:t>
            </a:r>
            <a:endParaRPr lang="en-GB" sz="1400" dirty="0">
              <a:solidFill>
                <a:schemeClr val="bg1"/>
              </a:solidFill>
            </a:endParaRPr>
          </a:p>
        </p:txBody>
      </p:sp>
    </p:spTree>
    <p:extLst>
      <p:ext uri="{BB962C8B-B14F-4D97-AF65-F5344CB8AC3E}">
        <p14:creationId xmlns:p14="http://schemas.microsoft.com/office/powerpoint/2010/main" val="1459338763"/>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893AA586-582C-4F30-A6BE-B25F2176F9F1}" type="slidenum">
              <a:rPr lang="en-GB" smtClean="0"/>
              <a:t>55</a:t>
            </a:fld>
            <a:endParaRPr lang="en-GB"/>
          </a:p>
        </p:txBody>
      </p:sp>
      <p:sp>
        <p:nvSpPr>
          <p:cNvPr id="5" name="TextBox 4"/>
          <p:cNvSpPr txBox="1"/>
          <p:nvPr/>
        </p:nvSpPr>
        <p:spPr>
          <a:xfrm>
            <a:off x="201880" y="427472"/>
            <a:ext cx="3619841"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Oedran</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03290703"/>
              </p:ext>
            </p:extLst>
          </p:nvPr>
        </p:nvGraphicFramePr>
        <p:xfrm>
          <a:off x="201881" y="1464532"/>
          <a:ext cx="6293923" cy="1827559"/>
        </p:xfrm>
        <a:graphic>
          <a:graphicData uri="http://schemas.openxmlformats.org/drawingml/2006/table">
            <a:tbl>
              <a:tblPr firstRow="1" firstCol="1" bandRow="1">
                <a:tableStyleId>{5C22544A-7EE6-4342-B048-85BDC9FD1C3A}</a:tableStyleId>
              </a:tblPr>
              <a:tblGrid>
                <a:gridCol w="1140031">
                  <a:extLst>
                    <a:ext uri="{9D8B030D-6E8A-4147-A177-3AD203B41FA5}">
                      <a16:colId xmlns:a16="http://schemas.microsoft.com/office/drawing/2014/main" val="656526792"/>
                    </a:ext>
                  </a:extLst>
                </a:gridCol>
                <a:gridCol w="581891">
                  <a:extLst>
                    <a:ext uri="{9D8B030D-6E8A-4147-A177-3AD203B41FA5}">
                      <a16:colId xmlns:a16="http://schemas.microsoft.com/office/drawing/2014/main" val="1975808168"/>
                    </a:ext>
                  </a:extLst>
                </a:gridCol>
                <a:gridCol w="439387">
                  <a:extLst>
                    <a:ext uri="{9D8B030D-6E8A-4147-A177-3AD203B41FA5}">
                      <a16:colId xmlns:a16="http://schemas.microsoft.com/office/drawing/2014/main" val="2077508478"/>
                    </a:ext>
                  </a:extLst>
                </a:gridCol>
                <a:gridCol w="403761">
                  <a:extLst>
                    <a:ext uri="{9D8B030D-6E8A-4147-A177-3AD203B41FA5}">
                      <a16:colId xmlns:a16="http://schemas.microsoft.com/office/drawing/2014/main" val="4111101710"/>
                    </a:ext>
                  </a:extLst>
                </a:gridCol>
                <a:gridCol w="391885">
                  <a:extLst>
                    <a:ext uri="{9D8B030D-6E8A-4147-A177-3AD203B41FA5}">
                      <a16:colId xmlns:a16="http://schemas.microsoft.com/office/drawing/2014/main" val="3493657699"/>
                    </a:ext>
                  </a:extLst>
                </a:gridCol>
                <a:gridCol w="419489">
                  <a:extLst>
                    <a:ext uri="{9D8B030D-6E8A-4147-A177-3AD203B41FA5}">
                      <a16:colId xmlns:a16="http://schemas.microsoft.com/office/drawing/2014/main" val="1593669661"/>
                    </a:ext>
                  </a:extLst>
                </a:gridCol>
                <a:gridCol w="396757">
                  <a:extLst>
                    <a:ext uri="{9D8B030D-6E8A-4147-A177-3AD203B41FA5}">
                      <a16:colId xmlns:a16="http://schemas.microsoft.com/office/drawing/2014/main" val="1705026068"/>
                    </a:ext>
                  </a:extLst>
                </a:gridCol>
                <a:gridCol w="423764">
                  <a:extLst>
                    <a:ext uri="{9D8B030D-6E8A-4147-A177-3AD203B41FA5}">
                      <a16:colId xmlns:a16="http://schemas.microsoft.com/office/drawing/2014/main" val="3508380215"/>
                    </a:ext>
                  </a:extLst>
                </a:gridCol>
                <a:gridCol w="455917">
                  <a:extLst>
                    <a:ext uri="{9D8B030D-6E8A-4147-A177-3AD203B41FA5}">
                      <a16:colId xmlns:a16="http://schemas.microsoft.com/office/drawing/2014/main" val="2889251899"/>
                    </a:ext>
                  </a:extLst>
                </a:gridCol>
                <a:gridCol w="396757">
                  <a:extLst>
                    <a:ext uri="{9D8B030D-6E8A-4147-A177-3AD203B41FA5}">
                      <a16:colId xmlns:a16="http://schemas.microsoft.com/office/drawing/2014/main" val="1599466999"/>
                    </a:ext>
                  </a:extLst>
                </a:gridCol>
                <a:gridCol w="423764">
                  <a:extLst>
                    <a:ext uri="{9D8B030D-6E8A-4147-A177-3AD203B41FA5}">
                      <a16:colId xmlns:a16="http://schemas.microsoft.com/office/drawing/2014/main" val="3676769476"/>
                    </a:ext>
                  </a:extLst>
                </a:gridCol>
                <a:gridCol w="366533">
                  <a:extLst>
                    <a:ext uri="{9D8B030D-6E8A-4147-A177-3AD203B41FA5}">
                      <a16:colId xmlns:a16="http://schemas.microsoft.com/office/drawing/2014/main" val="3660931087"/>
                    </a:ext>
                  </a:extLst>
                </a:gridCol>
                <a:gridCol w="453987">
                  <a:extLst>
                    <a:ext uri="{9D8B030D-6E8A-4147-A177-3AD203B41FA5}">
                      <a16:colId xmlns:a16="http://schemas.microsoft.com/office/drawing/2014/main" val="2164777464"/>
                    </a:ext>
                  </a:extLst>
                </a:gridCol>
              </a:tblGrid>
              <a:tr h="922408">
                <a:tc>
                  <a:txBody>
                    <a:bodyPr/>
                    <a:lstStyle/>
                    <a:p>
                      <a:pPr>
                        <a:spcAft>
                          <a:spcPct val="0"/>
                        </a:spcAft>
                        <a:defRPr b="0" i="0"/>
                      </a:pPr>
                      <a:r>
                        <a:rPr lang="1106" sz="1000" b="0">
                          <a:solidFill>
                            <a:schemeClr val="tx1"/>
                          </a:solidFill>
                          <a:effectLst/>
                        </a:rPr>
                        <a:t> </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marL="71755" marR="71755">
                        <a:spcAft>
                          <a:spcPct val="0"/>
                        </a:spcAft>
                        <a:defRPr b="0" i="0"/>
                      </a:pPr>
                      <a:r>
                        <a:rPr lang="1106" sz="1000" b="0">
                          <a:solidFill>
                            <a:schemeClr val="tx1"/>
                          </a:solidFill>
                          <a:effectLst/>
                        </a:rPr>
                        <a:t>&lt;= 25 oed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26-30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31-35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36-40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41-45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46-50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51-55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56-60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61-65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66-70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&gt;= 71 oed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ct val="0"/>
                        </a:spcAft>
                        <a:defRPr b="0" i="0"/>
                      </a:pPr>
                      <a:r>
                        <a:rPr lang="1106" sz="1000" b="0">
                          <a:solidFill>
                            <a:schemeClr val="tx1"/>
                          </a:solidFill>
                          <a:effectLst/>
                        </a:rPr>
                        <a:t>Cyfanswm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extLst>
                  <a:ext uri="{0D108BD9-81ED-4DB2-BD59-A6C34878D82A}">
                    <a16:rowId xmlns:a16="http://schemas.microsoft.com/office/drawing/2014/main" val="3104011714"/>
                  </a:ext>
                </a:extLst>
              </a:tr>
              <a:tr h="905151">
                <a:tc>
                  <a:txBody>
                    <a:bodyPr/>
                    <a:lstStyle/>
                    <a:p>
                      <a:pPr>
                        <a:spcAft>
                          <a:spcPct val="0"/>
                        </a:spcAft>
                        <a:defRPr b="0" i="0"/>
                      </a:pPr>
                      <a:r>
                        <a:rPr lang="1106" sz="1000" b="0" dirty="0">
                          <a:solidFill>
                            <a:schemeClr val="tx1"/>
                          </a:solidFill>
                          <a:effectLst/>
                        </a:rPr>
                        <a:t>Wedi Mynychu/</a:t>
                      </a:r>
                    </a:p>
                    <a:p>
                      <a:pPr>
                        <a:spcAft>
                          <a:spcPct val="0"/>
                        </a:spcAft>
                        <a:defRPr b="0" i="0"/>
                      </a:pPr>
                      <a:r>
                        <a:rPr lang="1106" sz="1000" b="0" dirty="0">
                          <a:solidFill>
                            <a:schemeClr val="tx1"/>
                          </a:solidFill>
                          <a:effectLst/>
                        </a:rPr>
                        <a:t>Cwblhau Cyrsiau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11,821</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8,200</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8,046</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7,561</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7,087</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8,444</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8,628</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7,692</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3,745</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602</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a:solidFill>
                            <a:schemeClr val="tx1"/>
                          </a:solidFill>
                          <a:effectLst/>
                        </a:rPr>
                        <a:t>126</a:t>
                      </a:r>
                      <a:endParaRPr lang="en-GB" sz="900" b="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ct val="0"/>
                        </a:spcAft>
                        <a:defRPr b="0" i="0"/>
                      </a:pPr>
                      <a:r>
                        <a:rPr lang="1106" sz="900" b="0" dirty="0">
                          <a:solidFill>
                            <a:schemeClr val="tx1"/>
                          </a:solidFill>
                          <a:effectLst/>
                        </a:rPr>
                        <a:t>71,961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extLst>
                  <a:ext uri="{0D108BD9-81ED-4DB2-BD59-A6C34878D82A}">
                    <a16:rowId xmlns:a16="http://schemas.microsoft.com/office/drawing/2014/main" val="327849459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011325079"/>
              </p:ext>
            </p:extLst>
          </p:nvPr>
        </p:nvGraphicFramePr>
        <p:xfrm>
          <a:off x="201881" y="3873264"/>
          <a:ext cx="3462655" cy="2313305"/>
        </p:xfrm>
        <a:graphic>
          <a:graphicData uri="http://schemas.openxmlformats.org/drawingml/2006/table">
            <a:tbl>
              <a:tblPr>
                <a:tableStyleId>{5C22544A-7EE6-4342-B048-85BDC9FD1C3A}</a:tableStyleId>
              </a:tblPr>
              <a:tblGrid>
                <a:gridCol w="1192530">
                  <a:extLst>
                    <a:ext uri="{9D8B030D-6E8A-4147-A177-3AD203B41FA5}">
                      <a16:colId xmlns:a16="http://schemas.microsoft.com/office/drawing/2014/main" val="777719721"/>
                    </a:ext>
                  </a:extLst>
                </a:gridCol>
                <a:gridCol w="1192530">
                  <a:extLst>
                    <a:ext uri="{9D8B030D-6E8A-4147-A177-3AD203B41FA5}">
                      <a16:colId xmlns:a16="http://schemas.microsoft.com/office/drawing/2014/main" val="4165890657"/>
                    </a:ext>
                  </a:extLst>
                </a:gridCol>
                <a:gridCol w="1077595">
                  <a:extLst>
                    <a:ext uri="{9D8B030D-6E8A-4147-A177-3AD203B41FA5}">
                      <a16:colId xmlns:a16="http://schemas.microsoft.com/office/drawing/2014/main" val="2643426371"/>
                    </a:ext>
                  </a:extLst>
                </a:gridCol>
              </a:tblGrid>
              <a:tr h="210185">
                <a:tc gridSpan="3">
                  <a:txBody>
                    <a:bodyPr/>
                    <a:lstStyle/>
                    <a:p>
                      <a:pPr algn="ctr">
                        <a:spcAft>
                          <a:spcPct val="0"/>
                        </a:spcAft>
                        <a:defRPr b="0" i="0"/>
                      </a:pPr>
                      <a:r>
                        <a:rPr lang="1106" sz="1000" dirty="0">
                          <a:effectLst/>
                        </a:rPr>
                        <a:t>Cyfrif pennau BIPHDd yn ôl Oedran</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26800368"/>
                  </a:ext>
                </a:extLst>
              </a:tr>
              <a:tr h="210185">
                <a:tc>
                  <a:txBody>
                    <a:bodyPr/>
                    <a:lstStyle/>
                    <a:p>
                      <a:pPr algn="l">
                        <a:spcAft>
                          <a:spcPct val="0"/>
                        </a:spcAft>
                        <a:defRPr b="0" i="0"/>
                      </a:pPr>
                      <a:r>
                        <a:rPr lang="1106"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34169171"/>
                  </a:ext>
                </a:extLst>
              </a:tr>
              <a:tr h="233680">
                <a:tc>
                  <a:txBody>
                    <a:bodyPr/>
                    <a:lstStyle/>
                    <a:p>
                      <a:pPr algn="l">
                        <a:spcAft>
                          <a:spcPct val="0"/>
                        </a:spcAft>
                        <a:defRPr b="0" i="0"/>
                      </a:pPr>
                      <a:r>
                        <a:rPr lang="1106" sz="1000">
                          <a:effectLst/>
                        </a:rPr>
                        <a:t>Dan 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49774572"/>
                  </a:ext>
                </a:extLst>
              </a:tr>
              <a:tr h="233680">
                <a:tc>
                  <a:txBody>
                    <a:bodyPr/>
                    <a:lstStyle/>
                    <a:p>
                      <a:pPr algn="l">
                        <a:spcAft>
                          <a:spcPct val="0"/>
                        </a:spcAft>
                        <a:defRPr b="0" i="0"/>
                      </a:pPr>
                      <a:r>
                        <a:rPr lang="1106" sz="1000">
                          <a:effectLst/>
                        </a:rPr>
                        <a:t>36-40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10368430"/>
                  </a:ext>
                </a:extLst>
              </a:tr>
              <a:tr h="233680">
                <a:tc>
                  <a:txBody>
                    <a:bodyPr/>
                    <a:lstStyle/>
                    <a:p>
                      <a:pPr algn="l">
                        <a:spcAft>
                          <a:spcPct val="0"/>
                        </a:spcAft>
                        <a:defRPr b="0" i="0"/>
                      </a:pPr>
                      <a:r>
                        <a:rPr lang="1106" sz="1000">
                          <a:effectLst/>
                        </a:rPr>
                        <a:t>41-45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17.24%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31020603"/>
                  </a:ext>
                </a:extLst>
              </a:tr>
              <a:tr h="319405">
                <a:tc>
                  <a:txBody>
                    <a:bodyPr/>
                    <a:lstStyle/>
                    <a:p>
                      <a:pPr algn="l">
                        <a:spcAft>
                          <a:spcPct val="0"/>
                        </a:spcAft>
                        <a:defRPr b="0" i="0"/>
                      </a:pPr>
                      <a:r>
                        <a:rPr lang="1106" sz="1000">
                          <a:effectLst/>
                        </a:rPr>
                        <a:t>46-50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27.59%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15195050"/>
                  </a:ext>
                </a:extLst>
              </a:tr>
              <a:tr h="319405">
                <a:tc>
                  <a:txBody>
                    <a:bodyPr/>
                    <a:lstStyle/>
                    <a:p>
                      <a:pPr algn="l">
                        <a:spcAft>
                          <a:spcPct val="0"/>
                        </a:spcAft>
                        <a:defRPr b="0" i="0"/>
                      </a:pPr>
                      <a:r>
                        <a:rPr lang="1106" sz="1000">
                          <a:effectLst/>
                        </a:rPr>
                        <a:t>51-55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27.59%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40749266"/>
                  </a:ext>
                </a:extLst>
              </a:tr>
              <a:tr h="319405">
                <a:tc>
                  <a:txBody>
                    <a:bodyPr/>
                    <a:lstStyle/>
                    <a:p>
                      <a:pPr algn="l">
                        <a:spcAft>
                          <a:spcPct val="0"/>
                        </a:spcAft>
                        <a:defRPr b="0" i="0"/>
                      </a:pPr>
                      <a:r>
                        <a:rPr lang="1106" sz="1000">
                          <a:effectLst/>
                        </a:rPr>
                        <a:t>56-60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13.79%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31496786"/>
                  </a:ext>
                </a:extLst>
              </a:tr>
              <a:tr h="233680">
                <a:tc>
                  <a:txBody>
                    <a:bodyPr/>
                    <a:lstStyle/>
                    <a:p>
                      <a:pPr algn="l">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68809430"/>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07762710"/>
              </p:ext>
            </p:extLst>
          </p:nvPr>
        </p:nvGraphicFramePr>
        <p:xfrm>
          <a:off x="201881" y="7035388"/>
          <a:ext cx="3820159" cy="1927860"/>
        </p:xfrm>
        <a:graphic>
          <a:graphicData uri="http://schemas.openxmlformats.org/drawingml/2006/table">
            <a:tbl>
              <a:tblPr>
                <a:tableStyleId>{5C22544A-7EE6-4342-B048-85BDC9FD1C3A}</a:tableStyleId>
              </a:tblPr>
              <a:tblGrid>
                <a:gridCol w="1462648">
                  <a:extLst>
                    <a:ext uri="{9D8B030D-6E8A-4147-A177-3AD203B41FA5}">
                      <a16:colId xmlns:a16="http://schemas.microsoft.com/office/drawing/2014/main" val="319072159"/>
                    </a:ext>
                  </a:extLst>
                </a:gridCol>
                <a:gridCol w="1277832">
                  <a:extLst>
                    <a:ext uri="{9D8B030D-6E8A-4147-A177-3AD203B41FA5}">
                      <a16:colId xmlns:a16="http://schemas.microsoft.com/office/drawing/2014/main" val="1051660250"/>
                    </a:ext>
                  </a:extLst>
                </a:gridCol>
                <a:gridCol w="1079679">
                  <a:extLst>
                    <a:ext uri="{9D8B030D-6E8A-4147-A177-3AD203B41FA5}">
                      <a16:colId xmlns:a16="http://schemas.microsoft.com/office/drawing/2014/main" val="359299650"/>
                    </a:ext>
                  </a:extLst>
                </a:gridCol>
              </a:tblGrid>
              <a:tr h="160020">
                <a:tc gridSpan="3">
                  <a:txBody>
                    <a:bodyPr/>
                    <a:lstStyle/>
                    <a:p>
                      <a:pPr algn="ctr">
                        <a:spcAft>
                          <a:spcPct val="0"/>
                        </a:spcAft>
                        <a:defRPr b="0" i="0"/>
                      </a:pPr>
                      <a:r>
                        <a:rPr lang="1106" sz="1000" dirty="0">
                          <a:effectLst/>
                        </a:rPr>
                        <a:t>Cyfrif pennau BIPHDd yn ôl Oedran</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93802968"/>
                  </a:ext>
                </a:extLst>
              </a:tr>
              <a:tr h="160020">
                <a:tc>
                  <a:txBody>
                    <a:bodyPr/>
                    <a:lstStyle/>
                    <a:p>
                      <a:pPr algn="l">
                        <a:spcAft>
                          <a:spcPct val="0"/>
                        </a:spcAft>
                        <a:defRPr b="0" i="0"/>
                      </a:pPr>
                      <a:r>
                        <a:rPr lang="1106"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ct val="0"/>
                        </a:spcAft>
                        <a:defRPr b="0" i="0"/>
                      </a:pPr>
                      <a:r>
                        <a:rPr lang="1106" sz="1000">
                          <a:effectLst/>
                        </a:rPr>
                        <a:t>Cyfrif pennau</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ct val="0"/>
                        </a:spcAft>
                        <a:defRPr b="0" i="0"/>
                      </a:pPr>
                      <a:r>
                        <a:rPr lang="1106"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90582365"/>
                  </a:ext>
                </a:extLst>
              </a:tr>
              <a:tr h="160020">
                <a:tc>
                  <a:txBody>
                    <a:bodyPr/>
                    <a:lstStyle/>
                    <a:p>
                      <a:pPr algn="l">
                        <a:spcAft>
                          <a:spcPct val="0"/>
                        </a:spcAft>
                        <a:defRPr b="0" i="0"/>
                      </a:pPr>
                      <a:r>
                        <a:rPr lang="1106" sz="1000">
                          <a:effectLst/>
                        </a:rPr>
                        <a:t>Dan 25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77521282"/>
                  </a:ext>
                </a:extLst>
              </a:tr>
              <a:tr h="160020">
                <a:tc>
                  <a:txBody>
                    <a:bodyPr/>
                    <a:lstStyle/>
                    <a:p>
                      <a:pPr algn="l">
                        <a:spcAft>
                          <a:spcPct val="0"/>
                        </a:spcAft>
                        <a:defRPr b="0" i="0"/>
                      </a:pPr>
                      <a:r>
                        <a:rPr lang="1106" sz="1000">
                          <a:effectLst/>
                        </a:rPr>
                        <a:t>26 i 30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17</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13.49%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12617453"/>
                  </a:ext>
                </a:extLst>
              </a:tr>
              <a:tr h="160020">
                <a:tc>
                  <a:txBody>
                    <a:bodyPr/>
                    <a:lstStyle/>
                    <a:p>
                      <a:pPr algn="l">
                        <a:spcAft>
                          <a:spcPct val="0"/>
                        </a:spcAft>
                        <a:defRPr b="0" i="0"/>
                      </a:pPr>
                      <a:r>
                        <a:rPr lang="1106" sz="1000">
                          <a:effectLst/>
                        </a:rPr>
                        <a:t>31 i 35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9.52%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02119335"/>
                  </a:ext>
                </a:extLst>
              </a:tr>
              <a:tr h="160020">
                <a:tc>
                  <a:txBody>
                    <a:bodyPr/>
                    <a:lstStyle/>
                    <a:p>
                      <a:pPr algn="l">
                        <a:spcAft>
                          <a:spcPct val="0"/>
                        </a:spcAft>
                        <a:defRPr b="0" i="0"/>
                      </a:pPr>
                      <a:r>
                        <a:rPr lang="1106" sz="1000">
                          <a:effectLst/>
                        </a:rPr>
                        <a:t>36 i 40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8.73%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37175358"/>
                  </a:ext>
                </a:extLst>
              </a:tr>
              <a:tr h="160020">
                <a:tc>
                  <a:txBody>
                    <a:bodyPr/>
                    <a:lstStyle/>
                    <a:p>
                      <a:pPr algn="l">
                        <a:spcAft>
                          <a:spcPct val="0"/>
                        </a:spcAft>
                        <a:defRPr b="0" i="0"/>
                      </a:pPr>
                      <a:r>
                        <a:rPr lang="1106" sz="1000">
                          <a:effectLst/>
                        </a:rPr>
                        <a:t>41 i 45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11.90%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7621193"/>
                  </a:ext>
                </a:extLst>
              </a:tr>
              <a:tr h="160020">
                <a:tc>
                  <a:txBody>
                    <a:bodyPr/>
                    <a:lstStyle/>
                    <a:p>
                      <a:pPr algn="l">
                        <a:spcAft>
                          <a:spcPct val="0"/>
                        </a:spcAft>
                        <a:defRPr b="0" i="0"/>
                      </a:pPr>
                      <a:r>
                        <a:rPr lang="1106" sz="1000">
                          <a:effectLst/>
                        </a:rPr>
                        <a:t>46 i 50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15.08%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17069488"/>
                  </a:ext>
                </a:extLst>
              </a:tr>
              <a:tr h="160020">
                <a:tc>
                  <a:txBody>
                    <a:bodyPr/>
                    <a:lstStyle/>
                    <a:p>
                      <a:pPr algn="l">
                        <a:spcAft>
                          <a:spcPct val="0"/>
                        </a:spcAft>
                        <a:defRPr b="0" i="0"/>
                      </a:pPr>
                      <a:r>
                        <a:rPr lang="1106" sz="1000">
                          <a:effectLst/>
                        </a:rPr>
                        <a:t>51 i 55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14.29%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71376385"/>
                  </a:ext>
                </a:extLst>
              </a:tr>
              <a:tr h="160020">
                <a:tc>
                  <a:txBody>
                    <a:bodyPr/>
                    <a:lstStyle/>
                    <a:p>
                      <a:pPr algn="l">
                        <a:spcAft>
                          <a:spcPct val="0"/>
                        </a:spcAft>
                        <a:defRPr b="0" i="0"/>
                      </a:pPr>
                      <a:r>
                        <a:rPr lang="1106" sz="1000">
                          <a:effectLst/>
                        </a:rPr>
                        <a:t>56 i 60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9.52%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35563191"/>
                  </a:ext>
                </a:extLst>
              </a:tr>
              <a:tr h="160020">
                <a:tc>
                  <a:txBody>
                    <a:bodyPr/>
                    <a:lstStyle/>
                    <a:p>
                      <a:pPr algn="l">
                        <a:spcAft>
                          <a:spcPct val="0"/>
                        </a:spcAft>
                        <a:defRPr b="0" i="0"/>
                      </a:pPr>
                      <a:r>
                        <a:rPr lang="1106" sz="1000">
                          <a:effectLst/>
                        </a:rPr>
                        <a:t>61 i 65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a:effectLst/>
                        </a:rPr>
                        <a:t>6.35%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72992067"/>
                  </a:ext>
                </a:extLst>
              </a:tr>
              <a:tr h="160020">
                <a:tc>
                  <a:txBody>
                    <a:bodyPr/>
                    <a:lstStyle/>
                    <a:p>
                      <a:pPr algn="l">
                        <a:spcAft>
                          <a:spcPct val="0"/>
                        </a:spcAft>
                        <a:defRPr b="0" i="0"/>
                      </a:pPr>
                      <a:r>
                        <a:rPr lang="1106" sz="1000">
                          <a:effectLst/>
                        </a:rPr>
                        <a:t>Cyfanswm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ct val="0"/>
                        </a:spcAft>
                        <a:defRPr b="0" i="0"/>
                      </a:pPr>
                      <a:r>
                        <a:rPr lang="1106"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ct val="0"/>
                        </a:spcAft>
                        <a:defRPr b="0" i="0"/>
                      </a:pPr>
                      <a:r>
                        <a:rPr lang="1106"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69049611"/>
                  </a:ext>
                </a:extLst>
              </a:tr>
            </a:tbl>
          </a:graphicData>
        </a:graphic>
      </p:graphicFrame>
      <p:sp>
        <p:nvSpPr>
          <p:cNvPr id="12" name="TextBox 11"/>
          <p:cNvSpPr txBox="1"/>
          <p:nvPr/>
        </p:nvSpPr>
        <p:spPr>
          <a:xfrm>
            <a:off x="201881" y="1057310"/>
            <a:ext cx="3619842"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Wedi Mynychu Sesiynau Hyfforddi</a:t>
            </a:r>
            <a:endParaRPr lang="en-GB" sz="1400" dirty="0">
              <a:solidFill>
                <a:schemeClr val="bg1"/>
              </a:solidFill>
            </a:endParaRPr>
          </a:p>
        </p:txBody>
      </p:sp>
      <p:sp>
        <p:nvSpPr>
          <p:cNvPr id="13" name="TextBox 12"/>
          <p:cNvSpPr txBox="1"/>
          <p:nvPr/>
        </p:nvSpPr>
        <p:spPr>
          <a:xfrm>
            <a:off x="201881" y="3448035"/>
            <a:ext cx="3619842"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rhan o Gŵyn Gyflogaeth</a:t>
            </a:r>
            <a:endParaRPr lang="en-GB" sz="1400" dirty="0">
              <a:solidFill>
                <a:schemeClr val="bg1"/>
              </a:solidFill>
            </a:endParaRPr>
          </a:p>
        </p:txBody>
      </p:sp>
      <p:sp>
        <p:nvSpPr>
          <p:cNvPr id="14" name="TextBox 13"/>
          <p:cNvSpPr txBox="1"/>
          <p:nvPr/>
        </p:nvSpPr>
        <p:spPr>
          <a:xfrm>
            <a:off x="201881" y="6493532"/>
            <a:ext cx="3619842" cy="307777"/>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Staff a oedd yn destun Gweithdrefnau Disgyblu</a:t>
            </a:r>
            <a:endParaRPr lang="en-GB" sz="1400" dirty="0">
              <a:solidFill>
                <a:schemeClr val="bg1"/>
              </a:solidFill>
            </a:endParaRPr>
          </a:p>
        </p:txBody>
      </p:sp>
    </p:spTree>
    <p:extLst>
      <p:ext uri="{BB962C8B-B14F-4D97-AF65-F5344CB8AC3E}">
        <p14:creationId xmlns:p14="http://schemas.microsoft.com/office/powerpoint/2010/main" val="2805641933"/>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A6ABC3D0-32DE-4579-8D7C-D930C4C24CF5}" type="slidenum">
              <a:rPr lang="en-GB" smtClean="0"/>
              <a:t>56</a:t>
            </a:fld>
            <a:endParaRPr lang="en-GB"/>
          </a:p>
        </p:txBody>
      </p:sp>
      <p:sp>
        <p:nvSpPr>
          <p:cNvPr id="5" name="TextBox 4"/>
          <p:cNvSpPr txBox="1"/>
          <p:nvPr/>
        </p:nvSpPr>
        <p:spPr>
          <a:xfrm>
            <a:off x="201881" y="427472"/>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Oedran</a:t>
            </a:r>
            <a:endParaRPr lang="en-GB" dirty="0">
              <a:solidFill>
                <a:schemeClr val="bg1"/>
              </a:solidFill>
            </a:endParaRPr>
          </a:p>
        </p:txBody>
      </p:sp>
      <p:sp>
        <p:nvSpPr>
          <p:cNvPr id="12" name="TextBox 11"/>
          <p:cNvSpPr txBox="1"/>
          <p:nvPr/>
        </p:nvSpPr>
        <p:spPr>
          <a:xfrm>
            <a:off x="201881" y="1057310"/>
            <a:ext cx="3268980"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latin typeface="Arial" panose="020B0604020202020204" pitchFamily="34" charset="0"/>
                <a:cs typeface="Arial" panose="020B0604020202020204" pitchFamily="34" charset="0"/>
              </a:rPr>
              <a:t>Achosion Cysylltiadau Cyflogaeth</a:t>
            </a:r>
            <a:endParaRPr lang="en-GB" sz="14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201881" y="1662545"/>
            <a:ext cx="5919519" cy="2277547"/>
          </a:xfrm>
          <a:prstGeom prst="rect">
            <a:avLst/>
          </a:prstGeom>
          <a:noFill/>
        </p:spPr>
        <p:txBody>
          <a:bodyPr wrap="square" rtlCol="0">
            <a:spAutoFit/>
          </a:bodyPr>
          <a:lstStyle/>
          <a:p>
            <a:pPr>
              <a:spcAft>
                <a:spcPts val="600"/>
              </a:spcAft>
              <a:defRPr b="0" i="0"/>
            </a:pPr>
            <a:r>
              <a:rPr lang="1106" sz="1200" dirty="0">
                <a:latin typeface="Arial" panose="020B0604020202020204" pitchFamily="34" charset="0"/>
                <a:cs typeface="Arial" panose="020B0604020202020204" pitchFamily="34" charset="0"/>
              </a:rPr>
              <a:t>Cyflwynwyd dros hanner y cwynion cyflogaeth gan bobl rhwng 46 a 55 oed (55.18%). Mae hyn yn weddol debyg i’r flwyddyn flaenorol (42.59%) ond yn sylweddol uwch na phroffil oedran gweithlu’r Bwrdd Iechyd gan fod 25.61% o’r cyflogeion yn 46 i 55 oed. </a:t>
            </a:r>
          </a:p>
          <a:p>
            <a:pPr>
              <a:spcAft>
                <a:spcPts val="600"/>
              </a:spcAft>
              <a:defRPr b="0" i="0"/>
            </a:pPr>
            <a:r>
              <a:rPr lang="1106" sz="1200" dirty="0">
                <a:latin typeface="Arial" panose="020B0604020202020204" pitchFamily="34" charset="0"/>
                <a:cs typeface="Arial" panose="020B0604020202020204" pitchFamily="34" charset="0"/>
              </a:rPr>
              <a:t>Er bod canran y rhai a oedd yn destun gweithdrefnau disgyblu yn parhau i </a:t>
            </a:r>
            <a:r>
              <a:rPr lang="en-GB" sz="1200" dirty="0" err="1">
                <a:latin typeface="Arial" panose="020B0604020202020204" pitchFamily="34" charset="0"/>
                <a:cs typeface="Arial" panose="020B0604020202020204" pitchFamily="34" charset="0"/>
              </a:rPr>
              <a:t>fod</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yn</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gyson</a:t>
            </a:r>
            <a:r>
              <a:rPr lang="1106" sz="1200" dirty="0">
                <a:latin typeface="Arial" panose="020B0604020202020204" pitchFamily="34" charset="0"/>
                <a:cs typeface="Arial" panose="020B0604020202020204" pitchFamily="34" charset="0"/>
              </a:rPr>
              <a:t>, yn fras, â p</a:t>
            </a:r>
            <a:r>
              <a:rPr lang="en-GB" sz="1200" dirty="0">
                <a:latin typeface="Arial" panose="020B0604020202020204" pitchFamily="34" charset="0"/>
                <a:cs typeface="Arial" panose="020B0604020202020204" pitchFamily="34" charset="0"/>
              </a:rPr>
              <a:t>h</a:t>
            </a:r>
            <a:r>
              <a:rPr lang="1106" sz="1200" dirty="0">
                <a:latin typeface="Arial" panose="020B0604020202020204" pitchFamily="34" charset="0"/>
                <a:cs typeface="Arial" panose="020B0604020202020204" pitchFamily="34" charset="0"/>
              </a:rPr>
              <a:t>roffil gweithlu’r Bwrdd Iechyd, mae nifer y cyflogeion yn yr ystod oedran o dan 25 </a:t>
            </a:r>
            <a:r>
              <a:rPr lang="en-GB" sz="1200" dirty="0" err="1">
                <a:latin typeface="Arial" panose="020B0604020202020204" pitchFamily="34" charset="0"/>
                <a:cs typeface="Arial" panose="020B0604020202020204" pitchFamily="34" charset="0"/>
              </a:rPr>
              <a:t>oed</a:t>
            </a:r>
            <a:r>
              <a:rPr lang="en-GB" sz="1200" dirty="0">
                <a:latin typeface="Arial" panose="020B0604020202020204" pitchFamily="34" charset="0"/>
                <a:cs typeface="Arial" panose="020B0604020202020204" pitchFamily="34" charset="0"/>
              </a:rPr>
              <a:t> </a:t>
            </a:r>
            <a:r>
              <a:rPr lang="1106" sz="1200" dirty="0">
                <a:latin typeface="Arial" panose="020B0604020202020204" pitchFamily="34" charset="0"/>
                <a:cs typeface="Arial" panose="020B0604020202020204" pitchFamily="34" charset="0"/>
              </a:rPr>
              <a:t>wedi treblu, fwy neu lai, o gymharu â’r llynedd (o bum achos i 14 o achosion). </a:t>
            </a:r>
          </a:p>
          <a:p>
            <a:pPr>
              <a:defRPr b="0" i="0"/>
            </a:pPr>
            <a:r>
              <a:rPr lang="1106" sz="1200" dirty="0">
                <a:latin typeface="Arial" panose="020B0604020202020204" pitchFamily="34" charset="0"/>
                <a:cs typeface="Arial" panose="020B0604020202020204" pitchFamily="34" charset="0"/>
              </a:rPr>
              <a:t>Mae’r cyflogeion hynny sydd rhwng 45 a 49 oed yn cyfrif am y gyfran uchaf o achosion disgyblu yn ôl grŵp oedran am yr ail flwyddyn </a:t>
            </a:r>
            <a:r>
              <a:rPr lang="en-GB" sz="1200" dirty="0" err="1">
                <a:latin typeface="Arial" panose="020B0604020202020204" pitchFamily="34" charset="0"/>
                <a:cs typeface="Arial" panose="020B0604020202020204" pitchFamily="34" charset="0"/>
              </a:rPr>
              <a:t>yn</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olynol</a:t>
            </a:r>
            <a:r>
              <a:rPr lang="en-GB" sz="1200" dirty="0">
                <a:latin typeface="Arial" panose="020B0604020202020204" pitchFamily="34" charset="0"/>
                <a:cs typeface="Arial" panose="020B0604020202020204" pitchFamily="34" charset="0"/>
              </a:rPr>
              <a:t> </a:t>
            </a:r>
            <a:r>
              <a:rPr lang="1106" sz="1200" dirty="0">
                <a:latin typeface="Arial" panose="020B0604020202020204" pitchFamily="34" charset="0"/>
                <a:cs typeface="Arial" panose="020B0604020202020204" pitchFamily="34" charset="0"/>
              </a:rPr>
              <a:t>(19 o achosion), tra bo nifer yr achosion ar gyfer y rhai sydd rhwng 35 a 39 oed wedi gostwng (17 o achosion i 11 o achosion). </a:t>
            </a:r>
          </a:p>
        </p:txBody>
      </p:sp>
    </p:spTree>
    <p:extLst>
      <p:ext uri="{BB962C8B-B14F-4D97-AF65-F5344CB8AC3E}">
        <p14:creationId xmlns:p14="http://schemas.microsoft.com/office/powerpoint/2010/main" val="365287997"/>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B9E8EA97-2E04-4488-95E0-564ED48ECCA6}" type="slidenum">
              <a:rPr lang="en-GB" smtClean="0"/>
              <a:t>57</a:t>
            </a:fld>
            <a:endParaRPr lang="en-GB"/>
          </a:p>
        </p:txBody>
      </p:sp>
      <p:sp>
        <p:nvSpPr>
          <p:cNvPr id="5" name="Rectangle 4"/>
          <p:cNvSpPr/>
          <p:nvPr/>
        </p:nvSpPr>
        <p:spPr>
          <a:xfrm>
            <a:off x="2194196" y="1893283"/>
            <a:ext cx="2469610" cy="1311951"/>
          </a:xfrm>
          <a:prstGeom prst="rect">
            <a:avLst/>
          </a:prstGeom>
          <a:noFill/>
        </p:spPr>
        <p:txBody>
          <a:bodyPr wrap="none">
            <a:spAutoFit/>
          </a:bodyPr>
          <a:lstStyle/>
          <a:p>
            <a:pPr algn="ctr">
              <a:defRPr b="0" i="0"/>
            </a:pPr>
            <a:r>
              <a:rPr lang="1106" sz="4000" b="1" dirty="0"/>
              <a:t>Adran 10</a:t>
            </a:r>
          </a:p>
          <a:p>
            <a:pPr algn="ctr">
              <a:defRPr b="0" i="0"/>
            </a:pPr>
            <a:r>
              <a:rPr lang="1106" sz="4000" b="1" dirty="0"/>
              <a:t>Y Gymraeg</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96773212"/>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eeing Anew: The Welsh Alphabe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3284" y="3169790"/>
            <a:ext cx="1098248" cy="1098248"/>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graphicFrame>
        <p:nvGraphicFramePr>
          <p:cNvPr id="3" name="Diagram 2"/>
          <p:cNvGraphicFramePr/>
          <p:nvPr>
            <p:extLst>
              <p:ext uri="{D42A27DB-BD31-4B8C-83A1-F6EECF244321}">
                <p14:modId xmlns:p14="http://schemas.microsoft.com/office/powerpoint/2010/main" val="2879219207"/>
              </p:ext>
            </p:extLst>
          </p:nvPr>
        </p:nvGraphicFramePr>
        <p:xfrm>
          <a:off x="0" y="1002849"/>
          <a:ext cx="6858000" cy="55358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Oval Callout 4"/>
          <p:cNvSpPr/>
          <p:nvPr/>
        </p:nvSpPr>
        <p:spPr>
          <a:xfrm>
            <a:off x="157291" y="6728638"/>
            <a:ext cx="6524368" cy="2716460"/>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200" dirty="0">
                <a:solidFill>
                  <a:schemeClr val="tx1"/>
                </a:solidFill>
                <a:latin typeface="Arial" panose="020B0604020202020204" pitchFamily="34" charset="0"/>
                <a:cs typeface="Arial" panose="020B0604020202020204" pitchFamily="34" charset="0"/>
              </a:rPr>
              <a:t>“Ymunwch â Bwrdd Iechyd Hywel Dda yn gyflogai a bydd gennych yr hawl cyfreithiol i gael amser i ddysgu Cymraeg, fel sydd gan holl weithwyr y sector cyhoeddus yng Nghymru. Mwynhewch wersi Cymraeg a chyrsiau preswyl mewn llefydd prydferth megis Nant Gwrtheyrn. Rwyf wedi gweithio gyda Chomisiynydd y Gymraeg i sicrhau bod y defnydd mwyaf posibl yn cael ei wneud o’r Gymraeg yn y gwasanaeth iechyd. A minnau’n Fferyllydd mewn ysbyty, rwy’n deall pa mor hanfodol yw iaith i gyfathrebu gwybodaeth bwysig am feddyginiaethau. Mae’n well gan nifer o’r cleifion, yn naturiol, siarad Cymraeg. Mae dysgu Cymraeg yn werth chweil. Ymunwch â ni, a gwnewch wahaniaeth.” </a:t>
            </a:r>
            <a:r>
              <a:rPr lang="en-GB" sz="1200" dirty="0">
                <a:solidFill>
                  <a:schemeClr val="tx1"/>
                </a:solidFill>
                <a:latin typeface="Arial" panose="020B0604020202020204" pitchFamily="34" charset="0"/>
                <a:cs typeface="Arial" panose="020B0604020202020204" pitchFamily="34" charset="0"/>
              </a:rPr>
              <a:t>– </a:t>
            </a:r>
            <a:r>
              <a:rPr lang="1106" sz="1200" dirty="0">
                <a:solidFill>
                  <a:schemeClr val="tx1"/>
                </a:solidFill>
                <a:latin typeface="Arial" panose="020B0604020202020204" pitchFamily="34" charset="0"/>
                <a:cs typeface="Arial" panose="020B0604020202020204" pitchFamily="34" charset="0"/>
              </a:rPr>
              <a:t>Steffan</a:t>
            </a:r>
            <a:endParaRPr lang="en-GB" sz="1200" dirty="0">
              <a:solidFill>
                <a:schemeClr val="tx1"/>
              </a:solidFill>
              <a:latin typeface="Arial" panose="020B0604020202020204" pitchFamily="34" charset="0"/>
              <a:cs typeface="Arial" panose="020B0604020202020204" pitchFamily="34" charset="0"/>
            </a:endParaRPr>
          </a:p>
        </p:txBody>
      </p:sp>
      <p:pic>
        <p:nvPicPr>
          <p:cNvPr id="7" name="Picture 6" descr="Speech Bubbles Free Stock Photo - Public Domain Pictures"/>
          <p:cNvPicPr>
            <a:picLocks noChangeAspect="1"/>
          </p:cNvPicPr>
          <p:nvPr/>
        </p:nvPicPr>
        <p:blipFill>
          <a:blip r:embed="rId9"/>
          <a:stretch>
            <a:fillRect/>
          </a:stretch>
        </p:blipFill>
        <p:spPr>
          <a:xfrm>
            <a:off x="3419475" y="4948237"/>
            <a:ext cx="19050" cy="9525"/>
          </a:xfrm>
          <a:prstGeom prst="rect">
            <a:avLst/>
          </a:prstGeom>
        </p:spPr>
      </p:pic>
      <p:pic>
        <p:nvPicPr>
          <p:cNvPr id="10" name="Picture 9" descr="Speech Bubbles Free Stock Photo - Public Domain Pictures"/>
          <p:cNvPicPr>
            <a:picLocks noChangeAspect="1"/>
          </p:cNvPicPr>
          <p:nvPr/>
        </p:nvPicPr>
        <p:blipFill>
          <a:blip r:embed="rId9"/>
          <a:stretch>
            <a:fillRect/>
          </a:stretch>
        </p:blipFill>
        <p:spPr>
          <a:xfrm>
            <a:off x="3419475" y="4948237"/>
            <a:ext cx="19050" cy="9525"/>
          </a:xfrm>
          <a:prstGeom prst="rect">
            <a:avLst/>
          </a:prstGeom>
        </p:spPr>
      </p:pic>
      <p:sp>
        <p:nvSpPr>
          <p:cNvPr id="2" name="Slide Number Placeholder 1"/>
          <p:cNvSpPr>
            <a:spLocks noGrp="1"/>
          </p:cNvSpPr>
          <p:nvPr>
            <p:ph type="sldNum" sz="quarter" idx="12"/>
          </p:nvPr>
        </p:nvSpPr>
        <p:spPr/>
        <p:txBody>
          <a:bodyPr/>
          <a:lstStyle/>
          <a:p>
            <a:pPr>
              <a:defRPr b="0" i="0"/>
            </a:pPr>
            <a:fld id="{B7EEF82E-A5BF-42E6-8089-6DFC9EF0DDB8}" type="slidenum">
              <a:rPr lang="en-GB" smtClean="0"/>
              <a:t>58</a:t>
            </a:fld>
            <a:endParaRPr lang="en-GB"/>
          </a:p>
        </p:txBody>
      </p:sp>
      <p:sp>
        <p:nvSpPr>
          <p:cNvPr id="15" name="TextBox 14"/>
          <p:cNvSpPr txBox="1"/>
          <p:nvPr/>
        </p:nvSpPr>
        <p:spPr>
          <a:xfrm>
            <a:off x="197708" y="417515"/>
            <a:ext cx="3542294"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o ran y Gymraeg</a:t>
            </a:r>
            <a:endParaRPr lang="en-GB" dirty="0">
              <a:solidFill>
                <a:schemeClr val="bg1"/>
              </a:solidFill>
            </a:endParaRPr>
          </a:p>
        </p:txBody>
      </p:sp>
    </p:spTree>
    <p:extLst>
      <p:ext uri="{BB962C8B-B14F-4D97-AF65-F5344CB8AC3E}">
        <p14:creationId xmlns:p14="http://schemas.microsoft.com/office/powerpoint/2010/main" val="4153700339"/>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Flag of Wales, Cymru by Dunelm2012 on DeviantAr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4761" y="5190506"/>
            <a:ext cx="2418098" cy="2134897"/>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pic>
        <p:nvPicPr>
          <p:cNvPr id="7" name="Picture 6" descr="Speech Bubbles Free Stock Photo - Public Domain Pictures"/>
          <p:cNvPicPr>
            <a:picLocks noChangeAspect="1"/>
          </p:cNvPicPr>
          <p:nvPr/>
        </p:nvPicPr>
        <p:blipFill>
          <a:blip r:embed="rId4"/>
          <a:stretch>
            <a:fillRect/>
          </a:stretch>
        </p:blipFill>
        <p:spPr>
          <a:xfrm>
            <a:off x="3419475" y="4948237"/>
            <a:ext cx="19050" cy="9525"/>
          </a:xfrm>
          <a:prstGeom prst="rect">
            <a:avLst/>
          </a:prstGeom>
        </p:spPr>
      </p:pic>
      <p:pic>
        <p:nvPicPr>
          <p:cNvPr id="10" name="Picture 9" descr="Speech Bubbles Free Stock Photo - Public Domain Pictures"/>
          <p:cNvPicPr>
            <a:picLocks noChangeAspect="1"/>
          </p:cNvPicPr>
          <p:nvPr/>
        </p:nvPicPr>
        <p:blipFill>
          <a:blip r:embed="rId4"/>
          <a:stretch>
            <a:fillRect/>
          </a:stretch>
        </p:blipFill>
        <p:spPr>
          <a:xfrm>
            <a:off x="3419475" y="4948237"/>
            <a:ext cx="19050" cy="9525"/>
          </a:xfrm>
          <a:prstGeom prst="rect">
            <a:avLst/>
          </a:prstGeom>
        </p:spPr>
      </p:pic>
      <p:sp>
        <p:nvSpPr>
          <p:cNvPr id="2" name="Slide Number Placeholder 1"/>
          <p:cNvSpPr>
            <a:spLocks noGrp="1"/>
          </p:cNvSpPr>
          <p:nvPr>
            <p:ph type="sldNum" sz="quarter" idx="12"/>
          </p:nvPr>
        </p:nvSpPr>
        <p:spPr/>
        <p:txBody>
          <a:bodyPr/>
          <a:lstStyle/>
          <a:p>
            <a:pPr>
              <a:defRPr b="0" i="0"/>
            </a:pPr>
            <a:fld id="{D230043C-BB9C-47FE-9A0C-DB51288F2B34}" type="slidenum">
              <a:rPr lang="en-GB" smtClean="0"/>
              <a:t>59</a:t>
            </a:fld>
            <a:endParaRPr lang="en-GB"/>
          </a:p>
        </p:txBody>
      </p:sp>
      <p:sp>
        <p:nvSpPr>
          <p:cNvPr id="6" name="TextBox 5"/>
          <p:cNvSpPr txBox="1"/>
          <p:nvPr/>
        </p:nvSpPr>
        <p:spPr>
          <a:xfrm>
            <a:off x="382937" y="1138303"/>
            <a:ext cx="6092125" cy="2292935"/>
          </a:xfrm>
          <a:prstGeom prst="rect">
            <a:avLst/>
          </a:prstGeom>
          <a:solidFill>
            <a:schemeClr val="bg1">
              <a:lumMod val="85000"/>
            </a:schemeClr>
          </a:solidFill>
          <a:ln>
            <a:solidFill>
              <a:schemeClr val="tx1"/>
            </a:solidFill>
            <a:prstDash val="dash"/>
          </a:ln>
        </p:spPr>
        <p:txBody>
          <a:bodyPr wrap="square" rtlCol="0">
            <a:spAutoFit/>
          </a:bodyPr>
          <a:lstStyle/>
          <a:p>
            <a:pPr>
              <a:defRPr b="0" i="0"/>
            </a:pPr>
            <a:r>
              <a:rPr lang="1106" sz="1100" dirty="0">
                <a:latin typeface="Arial" panose="020B0604020202020204" pitchFamily="34" charset="0"/>
                <a:cs typeface="Arial" panose="020B0604020202020204" pitchFamily="34" charset="0"/>
              </a:rPr>
              <a:t>Mae Bwrdd Iechyd y Brifysgol am fod y bwrdd iechyd cyntaf yng Nghymru lle mae’r Gymraeg a’r Saesneg yn cael eu trin yn gyfartal o ran statws (Safonau Iechyd a Gofal: Gofal gydag Urddas). Nod Bwrdd Iechyd y Brifysgol yw darparu gwasanaeth gofal iechyd dwyieithog i’r cyhoedd a hwyluso’r staff i ddefnyddio’r Gymraeg yn naturiol yn y gweithle. Mae hefyd yn anelu at fod yn enghraifft yn yr ardal hon, gan arwain trwy esiampl </a:t>
            </a:r>
            <a:r>
              <a:rPr lang="en-GB" sz="1100" dirty="0" err="1">
                <a:latin typeface="Arial" panose="020B0604020202020204" pitchFamily="34" charset="0"/>
                <a:cs typeface="Arial" panose="020B0604020202020204" pitchFamily="34" charset="0"/>
              </a:rPr>
              <a:t>wrth</a:t>
            </a:r>
            <a:r>
              <a:rPr lang="1106" sz="1100" dirty="0">
                <a:latin typeface="Arial" panose="020B0604020202020204" pitchFamily="34" charset="0"/>
                <a:cs typeface="Arial" panose="020B0604020202020204" pitchFamily="34" charset="0"/>
              </a:rPr>
              <a:t> hyrwyddo a hwyluso defnydd cynyddol o’r Gymraeg gan ein gweithlu. Rydym wedi cymeradwyo Polisi Sgiliau Dwyieithog newydd, sy’n anelu at sicrhau ein bod yn darparu gwasanaeth gofal iechyd dwyieithog i’r cyhoedd ac yn cefnogi’r staff i ddefnyddio’r Gymraeg yn naturiol yn y gweithle. Mae’n manylu ar y modd y byddwn yn gwella maint ac ansawdd y data a ddelir ar system ein gweithlu, yn cryfhau sgiliau Cymraeg ein gweithlu, ac yn darparu cymorth ymarferol ar gyfer rheolwyr. Byddwn yn adrodd ar y cynnydd o ran hyn, ac o ran camau gweithredu allweddol eraill i gyflawni ein huchelgais a’n goblygiadau statudol ar gyfer y Gymraeg, </a:t>
            </a:r>
            <a:r>
              <a:rPr lang="en-GB" sz="1100" dirty="0">
                <a:latin typeface="Arial" panose="020B0604020202020204" pitchFamily="34" charset="0"/>
                <a:cs typeface="Arial" panose="020B0604020202020204" pitchFamily="34" charset="0"/>
              </a:rPr>
              <a:t>a </a:t>
            </a:r>
            <a:r>
              <a:rPr lang="en-GB" sz="1100" dirty="0" err="1">
                <a:latin typeface="Arial" panose="020B0604020202020204" pitchFamily="34" charset="0"/>
                <a:cs typeface="Arial" panose="020B0604020202020204" pitchFamily="34" charset="0"/>
              </a:rPr>
              <a:t>hynny</a:t>
            </a:r>
            <a:r>
              <a:rPr lang="en-GB" sz="1100" dirty="0">
                <a:latin typeface="Arial" panose="020B0604020202020204" pitchFamily="34" charset="0"/>
                <a:cs typeface="Arial" panose="020B0604020202020204" pitchFamily="34" charset="0"/>
              </a:rPr>
              <a:t> </a:t>
            </a:r>
            <a:r>
              <a:rPr lang="1106" sz="1100" dirty="0">
                <a:latin typeface="Arial" panose="020B0604020202020204" pitchFamily="34" charset="0"/>
                <a:cs typeface="Arial" panose="020B0604020202020204" pitchFamily="34" charset="0"/>
              </a:rPr>
              <a:t>yn ein Hadroddiad Blynyddol ar y Gymraeg, a gyhoeddir ar ein gwefan. </a:t>
            </a:r>
          </a:p>
        </p:txBody>
      </p:sp>
      <p:sp>
        <p:nvSpPr>
          <p:cNvPr id="9" name="Bevel 8"/>
          <p:cNvSpPr/>
          <p:nvPr/>
        </p:nvSpPr>
        <p:spPr>
          <a:xfrm>
            <a:off x="245762" y="3587377"/>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Cynyddu nifer yr hysbysebion ar gyfer swyddi lle mae’r gallu i siarad Cymraeg yn hanfodol</a:t>
            </a:r>
          </a:p>
        </p:txBody>
      </p:sp>
      <p:sp>
        <p:nvSpPr>
          <p:cNvPr id="16" name="Bevel 15"/>
          <p:cNvSpPr/>
          <p:nvPr/>
        </p:nvSpPr>
        <p:spPr>
          <a:xfrm>
            <a:off x="4014737" y="3554351"/>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Sicrhau bod y Bwrdd Iechyd yn hyrwyddo cydymffurfedd â Safonau’r Gymraeg wrth ddarparu gweinyddiaeth fewnol i gyflogeion</a:t>
            </a:r>
          </a:p>
        </p:txBody>
      </p:sp>
      <p:sp>
        <p:nvSpPr>
          <p:cNvPr id="17" name="Bevel 16"/>
          <p:cNvSpPr/>
          <p:nvPr/>
        </p:nvSpPr>
        <p:spPr>
          <a:xfrm>
            <a:off x="150576" y="6992165"/>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Dadansoddiad pellach o’r data sy’n gysylltiedig ag ymadawyr, presenoldeb mewn hyfforddiant, cyflogau, a gweithdrefnau cysylltiadau â chyflogeion ar gyfer cyflogeion sy’n siaradwyr Cymraeg</a:t>
            </a:r>
          </a:p>
        </p:txBody>
      </p:sp>
      <p:sp>
        <p:nvSpPr>
          <p:cNvPr id="18" name="Bevel 17"/>
          <p:cNvSpPr/>
          <p:nvPr/>
        </p:nvSpPr>
        <p:spPr>
          <a:xfrm>
            <a:off x="4014737" y="7038409"/>
            <a:ext cx="2460326" cy="1956175"/>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b="0" i="0"/>
            </a:pPr>
            <a:r>
              <a:rPr lang="1106" sz="1200" dirty="0">
                <a:solidFill>
                  <a:schemeClr val="tx1"/>
                </a:solidFill>
                <a:latin typeface="Arial" panose="020B0604020202020204" pitchFamily="34" charset="0"/>
                <a:cs typeface="Arial" panose="020B0604020202020204" pitchFamily="34" charset="0"/>
              </a:rPr>
              <a:t>Cyflwyno sesiynau hyfforddi rheolwyr ar Safonau’r Gymraeg</a:t>
            </a:r>
          </a:p>
          <a:p>
            <a:pPr>
              <a:defRPr b="0" i="0"/>
            </a:pPr>
            <a:r>
              <a:rPr lang="1106" sz="1200" dirty="0">
                <a:solidFill>
                  <a:schemeClr val="tx1"/>
                </a:solidFill>
                <a:latin typeface="Arial" panose="020B0604020202020204" pitchFamily="34" charset="0"/>
                <a:cs typeface="Arial" panose="020B0604020202020204" pitchFamily="34" charset="0"/>
              </a:rPr>
              <a:t> </a:t>
            </a:r>
          </a:p>
        </p:txBody>
      </p:sp>
      <p:sp>
        <p:nvSpPr>
          <p:cNvPr id="20" name="TextBox 19"/>
          <p:cNvSpPr txBox="1"/>
          <p:nvPr/>
        </p:nvSpPr>
        <p:spPr>
          <a:xfrm>
            <a:off x="245761" y="416349"/>
            <a:ext cx="4133733" cy="369332"/>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y Gymraeg</a:t>
            </a:r>
            <a:endParaRPr lang="en-GB" dirty="0">
              <a:solidFill>
                <a:schemeClr val="bg1"/>
              </a:solidFill>
            </a:endParaRPr>
          </a:p>
        </p:txBody>
      </p:sp>
    </p:spTree>
    <p:extLst>
      <p:ext uri="{BB962C8B-B14F-4D97-AF65-F5344CB8AC3E}">
        <p14:creationId xmlns:p14="http://schemas.microsoft.com/office/powerpoint/2010/main" val="265004084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80F3B497-81FB-44A9-AF26-64E711ED1309}" type="slidenum">
              <a:rPr lang="en-GB" smtClean="0"/>
              <a:t>6</a:t>
            </a:fld>
            <a:endParaRPr lang="en-GB"/>
          </a:p>
        </p:txBody>
      </p:sp>
      <p:sp>
        <p:nvSpPr>
          <p:cNvPr id="5" name="Rectangle 4"/>
          <p:cNvSpPr/>
          <p:nvPr/>
        </p:nvSpPr>
        <p:spPr>
          <a:xfrm>
            <a:off x="1257300" y="1022153"/>
            <a:ext cx="4389120" cy="4973208"/>
          </a:xfrm>
          <a:prstGeom prst="rect">
            <a:avLst/>
          </a:prstGeom>
          <a:noFill/>
        </p:spPr>
        <p:txBody>
          <a:bodyPr wrap="square">
            <a:spAutoFit/>
          </a:bodyPr>
          <a:lstStyle/>
          <a:p>
            <a:pPr algn="ctr">
              <a:defRPr b="0" i="0"/>
            </a:pPr>
            <a:r>
              <a:rPr lang="1106" sz="4000" b="1" dirty="0"/>
              <a:t>Adran 2</a:t>
            </a:r>
          </a:p>
          <a:p>
            <a:pPr algn="ctr">
              <a:defRPr b="0" i="0"/>
            </a:pPr>
            <a:r>
              <a:rPr lang="1106" sz="4000" b="1" dirty="0"/>
              <a:t>Camau Cadarnhaol i Hyrwyddo Cydraddoldeb, Amrywiaeth a Chynhwysiant</a:t>
            </a:r>
            <a:r>
              <a:rPr lang="en-GB" sz="4000" b="1" dirty="0"/>
              <a:t> </a:t>
            </a:r>
            <a:br>
              <a:rPr lang="en-GB" sz="4000" b="1" dirty="0"/>
            </a:br>
            <a:r>
              <a:rPr lang="1106" sz="4000" b="1" dirty="0"/>
              <a:t>yn ystod 2020-2021</a:t>
            </a:r>
          </a:p>
          <a:p>
            <a:pPr algn="ctr"/>
            <a:endParaRPr lang="en-GB" sz="4000" b="1"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127572198"/>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BD061DB6-19B1-44E9-84CF-9467DFBB6885}" type="slidenum">
              <a:rPr lang="en-GB" smtClean="0"/>
              <a:t>60</a:t>
            </a:fld>
            <a:endParaRPr lang="en-GB"/>
          </a:p>
        </p:txBody>
      </p:sp>
      <p:sp>
        <p:nvSpPr>
          <p:cNvPr id="5" name="TextBox 4"/>
          <p:cNvSpPr txBox="1"/>
          <p:nvPr/>
        </p:nvSpPr>
        <p:spPr>
          <a:xfrm>
            <a:off x="194945" y="406443"/>
            <a:ext cx="3268980"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Y Gymraeg</a:t>
            </a:r>
            <a:endParaRPr lang="en-GB" dirty="0">
              <a:solidFill>
                <a:schemeClr val="bg1"/>
              </a:solidFill>
            </a:endParaRPr>
          </a:p>
        </p:txBody>
      </p:sp>
      <p:sp>
        <p:nvSpPr>
          <p:cNvPr id="3" name="TextBox 2"/>
          <p:cNvSpPr txBox="1"/>
          <p:nvPr/>
        </p:nvSpPr>
        <p:spPr>
          <a:xfrm>
            <a:off x="98029" y="913892"/>
            <a:ext cx="6301566" cy="3386664"/>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â’r Gymraeg, ynghyd ag amlinelliad o’r nodau bwriadedig a’r camau gweithredu cadarnhaol ar gyfer y dyfodol.</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Casgliadau yn dilyn dadansoddi’r data:</a:t>
            </a:r>
          </a:p>
          <a:p>
            <a:endParaRPr lang="en-GB" sz="1200" dirty="0">
              <a:latin typeface="Arial" panose="020B0604020202020204" pitchFamily="34" charset="0"/>
              <a:cs typeface="Arial" panose="020B0604020202020204" pitchFamily="34" charset="0"/>
            </a:endParaRPr>
          </a:p>
          <a:p>
            <a:pPr lvl="0">
              <a:defRPr b="0" i="0"/>
            </a:pPr>
            <a:r>
              <a:rPr lang="1106" sz="1200" b="0" dirty="0">
                <a:latin typeface="Arial" panose="020B0604020202020204" pitchFamily="34" charset="0"/>
                <a:cs typeface="Arial" panose="020B0604020202020204" pitchFamily="34" charset="0"/>
              </a:rPr>
              <a:t>Mae nifer y staff nad yw eu Sgiliau Cymraeg wedi’u cofnodi ar y Cofnod Staff Electronig yn 12% (1,510 o gyflogeion). Mae hyn 1% yn uwch na’r hyn a nodwyd yn 2019-20. Mae hyn yn golygu bod dadansoddiadau data a chymariaethau yn llai cywir. Gwnaed cynnydd sylweddol i gynyddu nifer y cyflogeion y mae eu sgiliau wedi’u cofnodi, ond mae’r sefyllfa wedi gwaethygu oddi ar yr ymarfer torfol i recriwtio cyflogeion ddiwedd mis Mawrth 2020, a hynny oherwydd y galw ar y gwasanaeth mewn perthynas â COVID-19. </a:t>
            </a: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 gan 26% o’r gweithlu sgiliau ar lefel Ganolradd neu Uwch. Nid oes gan 31% o’r gweithlu unrhyw sgiliau. </a:t>
            </a:r>
            <a:r>
              <a:rPr lang="en-GB" sz="1200" dirty="0" err="1">
                <a:latin typeface="Arial" panose="020B0604020202020204" pitchFamily="34" charset="0"/>
                <a:cs typeface="Arial" panose="020B0604020202020204" pitchFamily="34" charset="0"/>
              </a:rPr>
              <a:t>Mae’r</a:t>
            </a:r>
            <a:r>
              <a:rPr lang="1106" sz="1200" dirty="0">
                <a:latin typeface="Arial" panose="020B0604020202020204" pitchFamily="34" charset="0"/>
                <a:cs typeface="Arial" panose="020B0604020202020204" pitchFamily="34" charset="0"/>
              </a:rPr>
              <a:t> dd</a:t>
            </a:r>
            <a:r>
              <a:rPr lang="en-GB" sz="1200" dirty="0" err="1">
                <a:latin typeface="Arial" panose="020B0604020202020204" pitchFamily="34" charset="0"/>
                <a:cs typeface="Arial" panose="020B0604020202020204" pitchFamily="34" charset="0"/>
              </a:rPr>
              <a:t>wy</a:t>
            </a:r>
            <a:r>
              <a:rPr lang="1106" sz="1200" dirty="0">
                <a:latin typeface="Arial" panose="020B0604020202020204" pitchFamily="34" charset="0"/>
                <a:cs typeface="Arial" panose="020B0604020202020204" pitchFamily="34" charset="0"/>
              </a:rPr>
              <a:t> ganran hyn yr un fath â’r hyn a nodwyd yn adroddiad 2019-20. Roedd yr Arolwg o’r Defnydd o’r Gymraeg 2018 wedi nodi bod 46% o’r boblogaeth yn Hywel Dda yn gallu siarad Cymraeg.</a:t>
            </a:r>
          </a:p>
          <a:p>
            <a:pPr lvl="0"/>
            <a:endParaRPr lang="en-GB" sz="1200" dirty="0"/>
          </a:p>
        </p:txBody>
      </p:sp>
      <p:sp>
        <p:nvSpPr>
          <p:cNvPr id="7" name="Rectangle 1"/>
          <p:cNvSpPr>
            <a:spLocks noChangeArrowheads="1"/>
          </p:cNvSpPr>
          <p:nvPr/>
        </p:nvSpPr>
        <p:spPr bwMode="auto">
          <a:xfrm>
            <a:off x="1676400" y="515461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Table 8"/>
          <p:cNvGraphicFramePr>
            <a:graphicFrameLocks noGrp="1"/>
          </p:cNvGraphicFramePr>
          <p:nvPr>
            <p:extLst>
              <p:ext uri="{D42A27DB-BD31-4B8C-83A1-F6EECF244321}">
                <p14:modId xmlns:p14="http://schemas.microsoft.com/office/powerpoint/2010/main" val="3436526774"/>
              </p:ext>
            </p:extLst>
          </p:nvPr>
        </p:nvGraphicFramePr>
        <p:xfrm>
          <a:off x="194945" y="4916384"/>
          <a:ext cx="6419607" cy="3384008"/>
        </p:xfrm>
        <a:graphic>
          <a:graphicData uri="http://schemas.openxmlformats.org/drawingml/2006/table">
            <a:tbl>
              <a:tblPr firstRow="1" firstCol="1" bandRow="1">
                <a:tableStyleId>{5C22544A-7EE6-4342-B048-85BDC9FD1C3A}</a:tableStyleId>
              </a:tblPr>
              <a:tblGrid>
                <a:gridCol w="1417287">
                  <a:extLst>
                    <a:ext uri="{9D8B030D-6E8A-4147-A177-3AD203B41FA5}">
                      <a16:colId xmlns:a16="http://schemas.microsoft.com/office/drawing/2014/main" val="1082771495"/>
                    </a:ext>
                  </a:extLst>
                </a:gridCol>
                <a:gridCol w="625290">
                  <a:extLst>
                    <a:ext uri="{9D8B030D-6E8A-4147-A177-3AD203B41FA5}">
                      <a16:colId xmlns:a16="http://schemas.microsoft.com/office/drawing/2014/main" val="1358926024"/>
                    </a:ext>
                  </a:extLst>
                </a:gridCol>
                <a:gridCol w="662089">
                  <a:extLst>
                    <a:ext uri="{9D8B030D-6E8A-4147-A177-3AD203B41FA5}">
                      <a16:colId xmlns:a16="http://schemas.microsoft.com/office/drawing/2014/main" val="1278855496"/>
                    </a:ext>
                  </a:extLst>
                </a:gridCol>
                <a:gridCol w="505326">
                  <a:extLst>
                    <a:ext uri="{9D8B030D-6E8A-4147-A177-3AD203B41FA5}">
                      <a16:colId xmlns:a16="http://schemas.microsoft.com/office/drawing/2014/main" val="197099959"/>
                    </a:ext>
                  </a:extLst>
                </a:gridCol>
                <a:gridCol w="685800">
                  <a:extLst>
                    <a:ext uri="{9D8B030D-6E8A-4147-A177-3AD203B41FA5}">
                      <a16:colId xmlns:a16="http://schemas.microsoft.com/office/drawing/2014/main" val="3713298653"/>
                    </a:ext>
                  </a:extLst>
                </a:gridCol>
                <a:gridCol w="505326">
                  <a:extLst>
                    <a:ext uri="{9D8B030D-6E8A-4147-A177-3AD203B41FA5}">
                      <a16:colId xmlns:a16="http://schemas.microsoft.com/office/drawing/2014/main" val="2083575860"/>
                    </a:ext>
                  </a:extLst>
                </a:gridCol>
                <a:gridCol w="673769">
                  <a:extLst>
                    <a:ext uri="{9D8B030D-6E8A-4147-A177-3AD203B41FA5}">
                      <a16:colId xmlns:a16="http://schemas.microsoft.com/office/drawing/2014/main" val="1834538470"/>
                    </a:ext>
                  </a:extLst>
                </a:gridCol>
                <a:gridCol w="613610">
                  <a:extLst>
                    <a:ext uri="{9D8B030D-6E8A-4147-A177-3AD203B41FA5}">
                      <a16:colId xmlns:a16="http://schemas.microsoft.com/office/drawing/2014/main" val="1248294194"/>
                    </a:ext>
                  </a:extLst>
                </a:gridCol>
                <a:gridCol w="731110">
                  <a:extLst>
                    <a:ext uri="{9D8B030D-6E8A-4147-A177-3AD203B41FA5}">
                      <a16:colId xmlns:a16="http://schemas.microsoft.com/office/drawing/2014/main" val="3918974369"/>
                    </a:ext>
                  </a:extLst>
                </a:gridCol>
              </a:tblGrid>
              <a:tr h="192414">
                <a:tc>
                  <a:txBody>
                    <a:bodyPr/>
                    <a:lstStyle/>
                    <a:p>
                      <a:pPr>
                        <a:spcAft>
                          <a:spcPct val="0"/>
                        </a:spcAft>
                        <a:defRPr b="0" i="0"/>
                      </a:pPr>
                      <a:r>
                        <a:rPr lang="1106" sz="1000" b="0" dirty="0">
                          <a:solidFill>
                            <a:schemeClr val="tx1"/>
                          </a:solidFill>
                          <a:effectLst/>
                        </a:rPr>
                        <a:t>Grŵp Staff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0 – Dim e-sgiliau</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1 </a:t>
                      </a:r>
                      <a:r>
                        <a:rPr lang="1106" sz="1000" b="1" dirty="0">
                          <a:solidFill>
                            <a:schemeClr val="tx1"/>
                          </a:solidFill>
                          <a:effectLst/>
                        </a:rPr>
                        <a:t>– </a:t>
                      </a:r>
                      <a:r>
                        <a:rPr lang="1106" sz="1000" b="0" dirty="0">
                          <a:solidFill>
                            <a:schemeClr val="tx1"/>
                          </a:solidFill>
                          <a:effectLst/>
                        </a:rPr>
                        <a:t>Mynediad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 </a:t>
                      </a:r>
                      <a:r>
                        <a:rPr lang="1106" sz="1000" b="1">
                          <a:solidFill>
                            <a:schemeClr val="tx1"/>
                          </a:solidFill>
                          <a:effectLst/>
                        </a:rPr>
                        <a:t>– </a:t>
                      </a:r>
                      <a:r>
                        <a:rPr lang="1106" sz="1000" b="0">
                          <a:solidFill>
                            <a:schemeClr val="tx1"/>
                          </a:solidFill>
                          <a:effectLst/>
                        </a:rPr>
                        <a:t>Sylfaen </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3 </a:t>
                      </a:r>
                      <a:r>
                        <a:rPr lang="1106" sz="1000" b="1" dirty="0">
                          <a:solidFill>
                            <a:schemeClr val="tx1"/>
                          </a:solidFill>
                          <a:effectLst/>
                        </a:rPr>
                        <a:t>–</a:t>
                      </a:r>
                      <a:r>
                        <a:rPr lang="1106" sz="1000" b="0" dirty="0">
                          <a:solidFill>
                            <a:schemeClr val="tx1"/>
                          </a:solidFill>
                          <a:effectLst/>
                        </a:rPr>
                        <a:t> Canolradd </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4 – Uwch </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5 </a:t>
                      </a:r>
                      <a:r>
                        <a:rPr lang="1106" sz="1000" b="1" dirty="0">
                          <a:solidFill>
                            <a:schemeClr val="tx1"/>
                          </a:solidFill>
                          <a:effectLst/>
                        </a:rPr>
                        <a:t>–</a:t>
                      </a:r>
                      <a:r>
                        <a:rPr lang="1106" sz="1000" b="0" dirty="0">
                          <a:solidFill>
                            <a:schemeClr val="tx1"/>
                          </a:solidFill>
                          <a:effectLst/>
                        </a:rPr>
                        <a:t> Hyfedredd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Heb ei Gofnodi ar yr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Prif Gyfanswm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155550102"/>
                  </a:ext>
                </a:extLst>
              </a:tr>
              <a:tr h="265744">
                <a:tc>
                  <a:txBody>
                    <a:bodyPr/>
                    <a:lstStyle/>
                    <a:p>
                      <a:pPr>
                        <a:spcAft>
                          <a:spcPct val="0"/>
                        </a:spcAft>
                        <a:defRPr b="0" i="0"/>
                      </a:pPr>
                      <a:r>
                        <a:rPr lang="1106" sz="1000" b="0" dirty="0">
                          <a:solidFill>
                            <a:schemeClr val="tx1"/>
                          </a:solidFill>
                          <a:effectLst/>
                        </a:rPr>
                        <a:t>Technegol a Gwyddonol Proffesiynol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92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40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198856818"/>
                  </a:ext>
                </a:extLst>
              </a:tr>
              <a:tr h="169966">
                <a:tc>
                  <a:txBody>
                    <a:bodyPr/>
                    <a:lstStyle/>
                    <a:p>
                      <a:pPr>
                        <a:spcAft>
                          <a:spcPct val="0"/>
                        </a:spcAft>
                        <a:defRPr b="0" i="0"/>
                      </a:pPr>
                      <a:r>
                        <a:rPr lang="1106" sz="1000" b="0" dirty="0">
                          <a:solidFill>
                            <a:schemeClr val="tx1"/>
                          </a:solidFill>
                          <a:effectLst/>
                        </a:rPr>
                        <a:t>Gwasanaethau Clinigol Ychwanegol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824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267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359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3,033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1943883867"/>
                  </a:ext>
                </a:extLst>
              </a:tr>
              <a:tr h="169966">
                <a:tc>
                  <a:txBody>
                    <a:bodyPr/>
                    <a:lstStyle/>
                    <a:p>
                      <a:pPr>
                        <a:spcAft>
                          <a:spcPct val="0"/>
                        </a:spcAft>
                        <a:defRPr b="0" i="0"/>
                      </a:pPr>
                      <a:r>
                        <a:rPr lang="1106" sz="1000" b="0" dirty="0">
                          <a:solidFill>
                            <a:schemeClr val="tx1"/>
                          </a:solidFill>
                          <a:effectLst/>
                        </a:rPr>
                        <a:t>Gweinyddol a Chlercol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603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649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222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203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139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2,181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218315525"/>
                  </a:ext>
                </a:extLst>
              </a:tr>
              <a:tr h="169966">
                <a:tc>
                  <a:txBody>
                    <a:bodyPr/>
                    <a:lstStyle/>
                    <a:p>
                      <a:pPr>
                        <a:spcAft>
                          <a:spcPct val="0"/>
                        </a:spcAft>
                        <a:defRPr b="0" i="0"/>
                      </a:pPr>
                      <a:r>
                        <a:rPr lang="1106" sz="1000" b="0">
                          <a:solidFill>
                            <a:schemeClr val="tx1"/>
                          </a:solidFill>
                          <a:effectLst/>
                        </a:rPr>
                        <a:t>Gweithwyr Proffesiynol Perthynol i Iechyd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205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72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44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92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1449254666"/>
                  </a:ext>
                </a:extLst>
              </a:tr>
              <a:tr h="169966">
                <a:tc>
                  <a:txBody>
                    <a:bodyPr/>
                    <a:lstStyle/>
                    <a:p>
                      <a:pPr>
                        <a:spcAft>
                          <a:spcPct val="0"/>
                        </a:spcAft>
                        <a:defRPr b="0" i="0"/>
                      </a:pPr>
                      <a:r>
                        <a:rPr lang="1106" sz="1000" b="0" dirty="0">
                          <a:solidFill>
                            <a:schemeClr val="tx1"/>
                          </a:solidFill>
                          <a:effectLst/>
                        </a:rPr>
                        <a:t>Ystadau a Gwasanaethau Ategol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460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120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104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108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200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1,513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001989757"/>
                  </a:ext>
                </a:extLst>
              </a:tr>
              <a:tr h="169966">
                <a:tc>
                  <a:txBody>
                    <a:bodyPr/>
                    <a:lstStyle/>
                    <a:p>
                      <a:pPr>
                        <a:spcAft>
                          <a:spcPct val="0"/>
                        </a:spcAft>
                        <a:defRPr b="0" i="0"/>
                      </a:pPr>
                      <a:r>
                        <a:rPr lang="1106" sz="1000" b="0" dirty="0">
                          <a:solidFill>
                            <a:schemeClr val="tx1"/>
                          </a:solidFill>
                          <a:effectLst/>
                        </a:rPr>
                        <a:t>Gwyddonwyr Gofal Iechyd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29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194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68612621"/>
                  </a:ext>
                </a:extLst>
              </a:tr>
              <a:tr h="169966">
                <a:tc>
                  <a:txBody>
                    <a:bodyPr/>
                    <a:lstStyle/>
                    <a:p>
                      <a:pPr>
                        <a:spcAft>
                          <a:spcPct val="0"/>
                        </a:spcAft>
                        <a:defRPr b="0" i="0"/>
                      </a:pPr>
                      <a:r>
                        <a:rPr lang="1106" sz="1000" b="0" dirty="0">
                          <a:solidFill>
                            <a:schemeClr val="tx1"/>
                          </a:solidFill>
                          <a:effectLst/>
                        </a:rPr>
                        <a:t>Meddygol a Deintyddol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375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22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465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987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029060444"/>
                  </a:ext>
                </a:extLst>
              </a:tr>
              <a:tr h="265744">
                <a:tc>
                  <a:txBody>
                    <a:bodyPr/>
                    <a:lstStyle/>
                    <a:p>
                      <a:pPr>
                        <a:spcAft>
                          <a:spcPct val="0"/>
                        </a:spcAft>
                        <a:defRPr b="0" i="0"/>
                      </a:pPr>
                      <a:r>
                        <a:rPr lang="1106" sz="1000" b="0" dirty="0">
                          <a:solidFill>
                            <a:schemeClr val="tx1"/>
                          </a:solidFill>
                          <a:effectLst/>
                        </a:rPr>
                        <a:t>Wedi’u cofrestru’n Nyrsys ac yn Fydwragedd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1,212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765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339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268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427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247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3,537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242179155"/>
                  </a:ext>
                </a:extLst>
              </a:tr>
              <a:tr h="169966">
                <a:tc>
                  <a:txBody>
                    <a:bodyPr/>
                    <a:lstStyle/>
                    <a:p>
                      <a:pPr>
                        <a:spcAft>
                          <a:spcPct val="0"/>
                        </a:spcAft>
                        <a:defRPr b="0" i="0"/>
                      </a:pPr>
                      <a:r>
                        <a:rPr lang="1106" sz="1000" b="0" dirty="0">
                          <a:solidFill>
                            <a:schemeClr val="tx1"/>
                          </a:solidFill>
                          <a:effectLst/>
                        </a:rPr>
                        <a:t>Myfyrwyr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368063243"/>
                  </a:ext>
                </a:extLst>
              </a:tr>
              <a:tr h="265744">
                <a:tc>
                  <a:txBody>
                    <a:bodyPr/>
                    <a:lstStyle/>
                    <a:p>
                      <a:pPr>
                        <a:spcAft>
                          <a:spcPct val="0"/>
                        </a:spcAft>
                        <a:defRPr b="0" i="0"/>
                      </a:pPr>
                      <a:r>
                        <a:rPr lang="1106" sz="1000" b="0" dirty="0">
                          <a:solidFill>
                            <a:schemeClr val="tx1"/>
                          </a:solidFill>
                          <a:effectLst/>
                        </a:rPr>
                        <a:t>Prif Gyfanswm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3,847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2,790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1,901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927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971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1,390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1,510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12,526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231461028"/>
                  </a:ext>
                </a:extLst>
              </a:tr>
              <a:tr h="169966">
                <a:tc>
                  <a:txBody>
                    <a:bodyPr/>
                    <a:lstStyle/>
                    <a:p>
                      <a:pPr algn="ctr">
                        <a:spcAft>
                          <a:spcPct val="0"/>
                        </a:spcAft>
                        <a:defRPr b="0" i="0"/>
                      </a:pPr>
                      <a:r>
                        <a:rPr lang="1106" sz="1000" b="0">
                          <a:solidFill>
                            <a:schemeClr val="tx1"/>
                          </a:solidFill>
                          <a:effectLst/>
                        </a:rPr>
                        <a:t>%</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a:solidFill>
                            <a:schemeClr val="tx1"/>
                          </a:solidFill>
                          <a:effectLst/>
                        </a:rPr>
                        <a:t>12%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ct val="0"/>
                        </a:spcAft>
                        <a:defRPr b="0" i="0"/>
                      </a:pPr>
                      <a:r>
                        <a:rPr lang="1106" sz="1000" b="0" dirty="0">
                          <a:solidFill>
                            <a:schemeClr val="tx1"/>
                          </a:solidFill>
                          <a:effectLst/>
                        </a:rPr>
                        <a:t>100%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131373502"/>
                  </a:ext>
                </a:extLst>
              </a:tr>
            </a:tbl>
          </a:graphicData>
        </a:graphic>
      </p:graphicFrame>
      <p:sp>
        <p:nvSpPr>
          <p:cNvPr id="10" name="TextBox 9"/>
          <p:cNvSpPr txBox="1"/>
          <p:nvPr/>
        </p:nvSpPr>
        <p:spPr>
          <a:xfrm>
            <a:off x="194945" y="4414552"/>
            <a:ext cx="4778654" cy="305105"/>
          </a:xfrm>
          <a:prstGeom prst="rect">
            <a:avLst/>
          </a:prstGeom>
          <a:solidFill>
            <a:schemeClr val="accent1">
              <a:lumMod val="50000"/>
            </a:schemeClr>
          </a:solidFill>
        </p:spPr>
        <p:txBody>
          <a:bodyPr wrap="square" rtlCol="0">
            <a:spAutoFit/>
          </a:bodyPr>
          <a:lstStyle/>
          <a:p>
            <a:pPr>
              <a:defRPr b="0" i="0"/>
            </a:pPr>
            <a:r>
              <a:rPr lang="1106" sz="1400" dirty="0">
                <a:solidFill>
                  <a:schemeClr val="bg1"/>
                </a:solidFill>
              </a:rPr>
              <a:t>Cyfrif pennau</a:t>
            </a:r>
            <a:endParaRPr lang="en-GB" sz="1400" dirty="0">
              <a:solidFill>
                <a:schemeClr val="bg1"/>
              </a:solidFill>
            </a:endParaRPr>
          </a:p>
        </p:txBody>
      </p:sp>
    </p:spTree>
    <p:extLst>
      <p:ext uri="{BB962C8B-B14F-4D97-AF65-F5344CB8AC3E}">
        <p14:creationId xmlns:p14="http://schemas.microsoft.com/office/powerpoint/2010/main" val="292820269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58CA6C80-92A9-4E6E-BB38-9F159DC1A5E2}" type="slidenum">
              <a:rPr lang="en-GB" smtClean="0"/>
              <a:t>61</a:t>
            </a:fld>
            <a:endParaRPr lang="en-GB"/>
          </a:p>
        </p:txBody>
      </p:sp>
      <p:sp>
        <p:nvSpPr>
          <p:cNvPr id="5" name="Rectangle 4"/>
          <p:cNvSpPr/>
          <p:nvPr/>
        </p:nvSpPr>
        <p:spPr>
          <a:xfrm>
            <a:off x="130249" y="2262640"/>
            <a:ext cx="6597514" cy="1311951"/>
          </a:xfrm>
          <a:prstGeom prst="rect">
            <a:avLst/>
          </a:prstGeom>
          <a:noFill/>
        </p:spPr>
        <p:txBody>
          <a:bodyPr wrap="none">
            <a:spAutoFit/>
          </a:bodyPr>
          <a:lstStyle/>
          <a:p>
            <a:pPr algn="ctr">
              <a:defRPr b="0" i="0"/>
            </a:pPr>
            <a:r>
              <a:rPr lang="1106" sz="4000" b="1" dirty="0"/>
              <a:t>Adran 11</a:t>
            </a:r>
          </a:p>
          <a:p>
            <a:pPr algn="ctr">
              <a:defRPr b="0" i="0"/>
            </a:pPr>
            <a:r>
              <a:rPr lang="1106" sz="4000" b="1" dirty="0"/>
              <a:t>Priodas a Phartneriaethau Sifil</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694403556"/>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42081D0A-7DC6-48DB-A08A-3CD72A2E9259}" type="slidenum">
              <a:rPr lang="en-GB" smtClean="0"/>
              <a:t>62</a:t>
            </a:fld>
            <a:endParaRPr lang="en-GB"/>
          </a:p>
        </p:txBody>
      </p:sp>
      <p:sp>
        <p:nvSpPr>
          <p:cNvPr id="10" name="TextBox 9"/>
          <p:cNvSpPr txBox="1"/>
          <p:nvPr/>
        </p:nvSpPr>
        <p:spPr>
          <a:xfrm>
            <a:off x="203606" y="946006"/>
            <a:ext cx="6182905"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Priodas a Phartneriaethau Sifil</a:t>
            </a:r>
            <a:endParaRPr lang="en-GB" dirty="0">
              <a:solidFill>
                <a:schemeClr val="bg1"/>
              </a:solidFill>
            </a:endParaRPr>
          </a:p>
        </p:txBody>
      </p:sp>
      <p:sp>
        <p:nvSpPr>
          <p:cNvPr id="5" name="TextBox 4"/>
          <p:cNvSpPr txBox="1"/>
          <p:nvPr/>
        </p:nvSpPr>
        <p:spPr>
          <a:xfrm>
            <a:off x="203607" y="1542695"/>
            <a:ext cx="6182906" cy="1189909"/>
          </a:xfrm>
          <a:prstGeom prst="rect">
            <a:avLst/>
          </a:prstGeom>
          <a:solidFill>
            <a:schemeClr val="bg2">
              <a:lumMod val="90000"/>
            </a:schemeClr>
          </a:solidFill>
        </p:spPr>
        <p:txBody>
          <a:bodyPr wrap="square" rtlCol="0">
            <a:spAutoFit/>
          </a:bodyPr>
          <a:lstStyle/>
          <a:p>
            <a:pPr lvl="0">
              <a:defRPr b="0" i="0"/>
            </a:pPr>
            <a:r>
              <a:rPr lang="1106" sz="1200" dirty="0">
                <a:latin typeface="Arial" panose="020B0604020202020204" pitchFamily="34" charset="0"/>
                <a:cs typeface="Arial" panose="020B0604020202020204" pitchFamily="34" charset="0"/>
              </a:rPr>
              <a:t>Lleihau % y cofnodion anhysbys/amhenodol ar y Cofnod Staff Electronig.</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Sicrhau bod polisïau perthnasol yn gymwys i gyplau o’r un rhyw, a’u bod yn cael eu hysbysebu fel y cyfryw.</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Sicrhau bod yr hyfforddiant perthnasol a ddarperir yn cynnwys cyplau o’r un rhyw. </a:t>
            </a:r>
          </a:p>
        </p:txBody>
      </p:sp>
      <p:sp>
        <p:nvSpPr>
          <p:cNvPr id="7" name="TextBox 6"/>
          <p:cNvSpPr txBox="1"/>
          <p:nvPr/>
        </p:nvSpPr>
        <p:spPr>
          <a:xfrm>
            <a:off x="203607" y="2912501"/>
            <a:ext cx="6182904" cy="823783"/>
          </a:xfrm>
          <a:prstGeom prst="rect">
            <a:avLst/>
          </a:prstGeom>
          <a:solidFill>
            <a:schemeClr val="accent1">
              <a:lumMod val="20000"/>
              <a:lumOff val="80000"/>
            </a:schemeClr>
          </a:solid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Mae’r adran ganlynol yn rhoi crynodeb o’r casgliadau y daethpwyd iddynt wrth ddadansoddi ystadegau’n ymwneud â phriodas a phartneriaeth sifil, ynghyd ag amlinelliad o’r nodau bwriadedig a’r camau gweithredu cadarnhaol ar gyfer y dyfodol. </a:t>
            </a:r>
            <a:endParaRPr lang="en-GB" sz="1200" dirty="0">
              <a:latin typeface="Arial" panose="020B0604020202020204" pitchFamily="34" charset="0"/>
              <a:cs typeface="Arial" panose="020B0604020202020204" pitchFamily="34" charset="0"/>
            </a:endParaRPr>
          </a:p>
        </p:txBody>
      </p:sp>
      <p:sp>
        <p:nvSpPr>
          <p:cNvPr id="8" name="TextBox 7"/>
          <p:cNvSpPr txBox="1"/>
          <p:nvPr/>
        </p:nvSpPr>
        <p:spPr>
          <a:xfrm>
            <a:off x="203607" y="3775975"/>
            <a:ext cx="6292886" cy="5400355"/>
          </a:xfrm>
          <a:prstGeom prst="rect">
            <a:avLst/>
          </a:prstGeom>
          <a:noFill/>
        </p:spPr>
        <p:txBody>
          <a:bodyPr wrap="square" rtlCol="0">
            <a:spAutoFit/>
          </a:bodyPr>
          <a:lstStyle/>
          <a:p>
            <a:pPr>
              <a:defRPr b="0" i="0"/>
            </a:pPr>
            <a:r>
              <a:rPr lang="1106" sz="1200" b="1" dirty="0">
                <a:latin typeface="Arial" panose="020B0604020202020204" pitchFamily="34" charset="0"/>
                <a:cs typeface="Arial" panose="020B0604020202020204" pitchFamily="34" charset="0"/>
              </a:rPr>
              <a:t>Casgliadau yn dilyn dadansoddi’r data: </a:t>
            </a:r>
            <a:endParaRPr lang="en-GB" sz="1200" dirty="0">
              <a:latin typeface="Arial" panose="020B0604020202020204" pitchFamily="34" charset="0"/>
              <a:cs typeface="Arial" panose="020B0604020202020204" pitchFamily="34" charset="0"/>
            </a:endParaRPr>
          </a:p>
          <a:p>
            <a:pPr>
              <a:defRPr b="0" i="0"/>
            </a:pPr>
            <a:r>
              <a:rPr lang="1106"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O gymharu â 31 Mawrth 2020, mae canran y staff sy’n nodi manylion am eu statws priodasol wedi cynyddu 0.25% erbyn 31 Mawrth 2021. </a:t>
            </a:r>
            <a:endParaRPr lang="en-GB" sz="1200" dirty="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 nifer y staff nad yw eu cofnodion wedi’u cofnodi ar y Cofnod Staff Electronig wedi disgyn 0.25% ar gyfer y cyfnod.</a:t>
            </a:r>
          </a:p>
          <a:p>
            <a:pPr lvl="0"/>
            <a:endParaRPr lang="en-GB" sz="1200" dirty="0">
              <a:latin typeface="Arial" panose="020B0604020202020204" pitchFamily="34" charset="0"/>
              <a:cs typeface="Arial" panose="020B0604020202020204" pitchFamily="34" charset="0"/>
            </a:endParaRPr>
          </a:p>
          <a:p>
            <a:pPr lvl="0">
              <a:defRPr b="0" i="0"/>
            </a:pPr>
            <a:r>
              <a:rPr lang="1106" sz="1200" dirty="0">
                <a:latin typeface="Arial" panose="020B0604020202020204" pitchFamily="34" charset="0"/>
                <a:cs typeface="Arial" panose="020B0604020202020204" pitchFamily="34" charset="0"/>
              </a:rPr>
              <a:t>Mae’r cyflog cyfartalog cymedrig ar gyfer y rheiny sy’n briod ychydig yn uwch nag ar gyfer y categorïau eraill.</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Mae statws priodasol yr ymadawyr yn ystod y flwyddyn yn cyd-fynd yn fras â phroffil y gweithlu.</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Mae canran y cyflogeion priod a oedd yn rhan o weithdrefnau cwynion cyflogaeth wedi cynyddu o 50.93% i 55.17% eleni, er bod y cyfrif pennau wedi gostwng o 55 o gyflogeion i 16 o gyflogeion. Yn egluro hyn y mae’r gostyngiad yn nifer y bobl a oedd yn rhan o gŵynion cyflogaeth eleni (o 69 o bobl i 29 o bobl). Mae nifer yr aelodau staff sengl a oedd yn rhan o weithdrefnau cwynion cyflogaeth wedi gostwng o 32.41% y llynedd i 31.02% eleni, sydd ’nawr yn cyd-fynd â chanran y bobl sengl sy’n gweithio yn y Bwrdd Iechyd (34.36%). Mae nifer yr aelodau staff sydd wedi ysgaru ac a oedd yn rhan o weithdrefnau cwynion cyflogaeth wedi cynyddu i 13.79% o 8.33% y llynedd.</a:t>
            </a:r>
          </a:p>
          <a:p>
            <a:pPr>
              <a:defRPr b="0" i="0"/>
            </a:pPr>
            <a:r>
              <a:rPr lang="1106" sz="1200" dirty="0">
                <a:latin typeface="Arial" panose="020B0604020202020204" pitchFamily="34" charset="0"/>
                <a:cs typeface="Arial" panose="020B0604020202020204" pitchFamily="34" charset="0"/>
              </a:rPr>
              <a:t> </a:t>
            </a:r>
          </a:p>
          <a:p>
            <a:pPr lvl="0">
              <a:defRPr b="0" i="0"/>
            </a:pPr>
            <a:r>
              <a:rPr lang="1106" sz="1200" dirty="0">
                <a:latin typeface="Arial" panose="020B0604020202020204" pitchFamily="34" charset="0"/>
                <a:cs typeface="Arial" panose="020B0604020202020204" pitchFamily="34" charset="0"/>
              </a:rPr>
              <a:t>Mae nifer y staff sy’n briod neu mewn partneriaeth sifil ac a oedd yn destun gweithdrefnau disgyblu wedi gostwng i 38.89%; roedd yn 48.76% y llynedd. Cynyddodd nifer y staff a oedd wedi ysgaru ac wedi gwahanu’n gyfreithlon, ac a oedd yn destun gweithdrefnau disgyblu, o 10 achos i 15 o achosion. Roedd yna un achos o weithdrefn ddisgyblu a oedd yn ymwneud ag aelod o staff gweddw. Roedd nifer y rheiny nad oeddent wedi cofnodi statws priodasol, hefyd wedi parhau i fod yr un fath, sef wyth achos</a:t>
            </a:r>
            <a:r>
              <a:rPr lang="1106" sz="1200" dirty="0"/>
              <a:t>. </a:t>
            </a:r>
          </a:p>
        </p:txBody>
      </p:sp>
    </p:spTree>
    <p:extLst>
      <p:ext uri="{BB962C8B-B14F-4D97-AF65-F5344CB8AC3E}">
        <p14:creationId xmlns:p14="http://schemas.microsoft.com/office/powerpoint/2010/main" val="150100489"/>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pPr>
              <a:defRPr b="0" i="0"/>
            </a:pPr>
            <a:fld id="{EA4CC4C6-F706-4EA4-9861-35647224BFDD}" type="slidenum">
              <a:rPr lang="en-GB" smtClean="0"/>
              <a:t>63</a:t>
            </a:fld>
            <a:endParaRPr lang="en-GB"/>
          </a:p>
        </p:txBody>
      </p:sp>
      <p:sp>
        <p:nvSpPr>
          <p:cNvPr id="10" name="TextBox 9"/>
          <p:cNvSpPr txBox="1"/>
          <p:nvPr/>
        </p:nvSpPr>
        <p:spPr>
          <a:xfrm>
            <a:off x="203607" y="946006"/>
            <a:ext cx="5915682"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Nodau ar gyfer y Dyfodol o ran Priodas a Phartneriaethau Sifil</a:t>
            </a:r>
            <a:endParaRPr lang="en-GB" dirty="0">
              <a:solidFill>
                <a:schemeClr val="bg1"/>
              </a:solidFill>
            </a:endParaRPr>
          </a:p>
        </p:txBody>
      </p:sp>
      <p:sp>
        <p:nvSpPr>
          <p:cNvPr id="3" name="TextBox 2"/>
          <p:cNvSpPr txBox="1"/>
          <p:nvPr/>
        </p:nvSpPr>
        <p:spPr>
          <a:xfrm>
            <a:off x="168765" y="2224267"/>
            <a:ext cx="6411880" cy="3139321"/>
          </a:xfrm>
          <a:prstGeom prst="rect">
            <a:avLst/>
          </a:prstGeom>
          <a:noFill/>
        </p:spPr>
        <p:txBody>
          <a:bodyPr wrap="square" rtlCol="0">
            <a:spAutoFit/>
          </a:bodyPr>
          <a:lstStyle/>
          <a:p>
            <a:endParaRPr lang="en-GB"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Mae staff priod yn cyfrif am dros hanner y rheiny a gyflwynodd gŵyn gyflogaeth, sef 55.17%. Mae’r ffigur </a:t>
            </a:r>
            <a:r>
              <a:rPr lang="en-GB" sz="1100" dirty="0" err="1">
                <a:latin typeface="Arial" panose="020B0604020202020204" pitchFamily="34" charset="0"/>
                <a:cs typeface="Arial" panose="020B0604020202020204" pitchFamily="34" charset="0"/>
              </a:rPr>
              <a:t>hwn</a:t>
            </a:r>
            <a:r>
              <a:rPr lang="en-GB" sz="1100" dirty="0">
                <a:latin typeface="Arial" panose="020B0604020202020204" pitchFamily="34" charset="0"/>
                <a:cs typeface="Arial" panose="020B0604020202020204" pitchFamily="34" charset="0"/>
              </a:rPr>
              <a:t> </a:t>
            </a:r>
            <a:r>
              <a:rPr lang="1106" sz="1100" dirty="0">
                <a:latin typeface="Arial" panose="020B0604020202020204" pitchFamily="34" charset="0"/>
                <a:cs typeface="Arial" panose="020B0604020202020204" pitchFamily="34" charset="0"/>
              </a:rPr>
              <a:t>fymryn yn uwch o gymharu â’r flwyddyn flaenorol (50.93%), ac o gymharu â phroffil y Bwrdd Iechyd, sef 49.70%. </a:t>
            </a:r>
            <a:endParaRPr lang="en-GB" sz="1100" dirty="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Ni chyflwynwyd yr un gŵyn gyflogaeth gan y cyflogeion hynny a oedd yn weddw</a:t>
            </a:r>
            <a:r>
              <a:rPr lang="en-GB" sz="1100" dirty="0">
                <a:latin typeface="Arial" panose="020B0604020202020204" pitchFamily="34" charset="0"/>
                <a:cs typeface="Arial" panose="020B0604020202020204" pitchFamily="34" charset="0"/>
              </a:rPr>
              <a:t>o</a:t>
            </a:r>
            <a:r>
              <a:rPr lang="1106" sz="1100" dirty="0">
                <a:latin typeface="Arial" panose="020B0604020202020204" pitchFamily="34" charset="0"/>
                <a:cs typeface="Arial" panose="020B0604020202020204" pitchFamily="34" charset="0"/>
              </a:rPr>
              <a:t>n neu wedi’u gwahanu’n gyfreithlon. </a:t>
            </a:r>
            <a:endParaRPr lang="en-GB" sz="1100" dirty="0">
              <a:latin typeface="Arial" panose="020B0604020202020204" pitchFamily="34" charset="0"/>
              <a:cs typeface="Arial" panose="020B0604020202020204" pitchFamily="34" charset="0"/>
            </a:endParaRPr>
          </a:p>
          <a:p>
            <a:pPr>
              <a:defRPr b="0" i="0"/>
            </a:pPr>
            <a:endParaRPr lang="1106"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Mae nifer y staff sy’n briod neu mewn partneriaeth sifil ac a oedd yn destun gweithdrefnau disgyblu wedi gostwng am y tro cyntaf mewn pedair blynedd i 38.89%. </a:t>
            </a:r>
            <a:endParaRPr lang="en-GB" sz="1100" dirty="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I’r gwrthwyneb, mae nifer y cyflogeion sengl a oedd yn destun gweithdrefnau disgyblu wedi cynyddu’n sylweddol i 46.03%. Mae hyn yn gyfwerth â chynnydd o 38 o achosion y llynedd i 58 o achosion eleni. </a:t>
            </a:r>
            <a:endParaRPr lang="en-GB" sz="1100" dirty="0">
              <a:latin typeface="Arial" panose="020B0604020202020204" pitchFamily="34" charset="0"/>
              <a:cs typeface="Arial" panose="020B0604020202020204" pitchFamily="34" charset="0"/>
            </a:endParaRPr>
          </a:p>
          <a:p>
            <a:pPr>
              <a:defRPr b="0" i="0"/>
            </a:pPr>
            <a:endParaRPr lang="1106" sz="1100" dirty="0">
              <a:latin typeface="Arial" panose="020B0604020202020204" pitchFamily="34" charset="0"/>
              <a:cs typeface="Arial" panose="020B0604020202020204" pitchFamily="34" charset="0"/>
            </a:endParaRPr>
          </a:p>
          <a:p>
            <a:pPr>
              <a:defRPr b="0" i="0"/>
            </a:pPr>
            <a:r>
              <a:rPr lang="1106" sz="1100" dirty="0">
                <a:latin typeface="Arial" panose="020B0604020202020204" pitchFamily="34" charset="0"/>
                <a:cs typeface="Arial" panose="020B0604020202020204" pitchFamily="34" charset="0"/>
              </a:rPr>
              <a:t>Mae nifer yr aelodau o staff gweddw a oedd yn destun gweithdrefnau disgyblu yn parhau i fod yr un fath â’r flwyddyn flaenorol, sef un achos. </a:t>
            </a:r>
            <a:endParaRPr lang="en-GB" sz="1100" dirty="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p:txBody>
      </p:sp>
      <p:sp>
        <p:nvSpPr>
          <p:cNvPr id="6" name="TextBox 5"/>
          <p:cNvSpPr txBox="1"/>
          <p:nvPr/>
        </p:nvSpPr>
        <p:spPr>
          <a:xfrm>
            <a:off x="203607" y="1691529"/>
            <a:ext cx="5915682" cy="366126"/>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Achosion Cysylltiadau Cyflogaeth</a:t>
            </a:r>
            <a:endParaRPr lang="en-GB" dirty="0">
              <a:solidFill>
                <a:schemeClr val="bg1"/>
              </a:solidFill>
            </a:endParaRPr>
          </a:p>
        </p:txBody>
      </p:sp>
    </p:spTree>
    <p:extLst>
      <p:ext uri="{BB962C8B-B14F-4D97-AF65-F5344CB8AC3E}">
        <p14:creationId xmlns:p14="http://schemas.microsoft.com/office/powerpoint/2010/main" val="451029919"/>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105507" y="1882179"/>
            <a:ext cx="6611815" cy="2246769"/>
          </a:xfrm>
          <a:prstGeom prst="rect">
            <a:avLst/>
          </a:prstGeom>
          <a:noFill/>
        </p:spPr>
        <p:txBody>
          <a:bodyPr wrap="square" rtlCol="0">
            <a:spAutoFit/>
          </a:bodyPr>
          <a:lstStyle/>
          <a:p>
            <a:pPr algn="ctr">
              <a:defRPr b="0" i="0"/>
            </a:pPr>
            <a:r>
              <a:rPr lang="1106" sz="2000" b="1" dirty="0">
                <a:latin typeface="Arial" panose="020B0604020202020204" pitchFamily="34" charset="0"/>
                <a:cs typeface="Arial" panose="020B0604020202020204" pitchFamily="34" charset="0"/>
              </a:rPr>
              <a:t>Diwedd</a:t>
            </a:r>
          </a:p>
          <a:p>
            <a:pPr algn="ctr"/>
            <a:endParaRPr lang="en-GB" sz="2000" b="1" dirty="0">
              <a:latin typeface="Arial" panose="020B0604020202020204" pitchFamily="34" charset="0"/>
              <a:cs typeface="Arial" panose="020B0604020202020204" pitchFamily="34" charset="0"/>
            </a:endParaRPr>
          </a:p>
          <a:p>
            <a:pPr algn="ctr">
              <a:defRPr b="0" i="0"/>
            </a:pPr>
            <a:r>
              <a:rPr lang="1106" sz="2000" b="1" dirty="0">
                <a:latin typeface="Arial" panose="020B0604020202020204" pitchFamily="34" charset="0"/>
                <a:cs typeface="Arial" panose="020B0604020202020204" pitchFamily="34" charset="0"/>
              </a:rPr>
              <a:t>Bwrdd Iechyd Prifysgol Hywel Dda</a:t>
            </a:r>
          </a:p>
          <a:p>
            <a:pPr algn="ctr"/>
            <a:endParaRPr lang="en-GB" sz="2000" b="1" dirty="0">
              <a:latin typeface="Arial" panose="020B0604020202020204" pitchFamily="34" charset="0"/>
              <a:cs typeface="Arial" panose="020B0604020202020204" pitchFamily="34" charset="0"/>
            </a:endParaRPr>
          </a:p>
          <a:p>
            <a:pPr algn="ctr">
              <a:defRPr b="0" i="0"/>
            </a:pPr>
            <a:r>
              <a:rPr lang="1106" sz="2000" b="1" dirty="0">
                <a:latin typeface="Arial" panose="020B0604020202020204" pitchFamily="34" charset="0"/>
                <a:cs typeface="Arial" panose="020B0604020202020204" pitchFamily="34" charset="0"/>
              </a:rPr>
              <a:t>Adroddiad Blynyddol ar Gydraddoldeb yn y Gweithlu</a:t>
            </a:r>
          </a:p>
          <a:p>
            <a:pPr algn="ctr">
              <a:defRPr b="0" i="0"/>
            </a:pPr>
            <a:r>
              <a:rPr lang="1106" sz="2000" b="1" dirty="0">
                <a:latin typeface="Arial" panose="020B0604020202020204" pitchFamily="34" charset="0"/>
                <a:cs typeface="Arial" panose="020B0604020202020204" pitchFamily="34" charset="0"/>
              </a:rPr>
              <a:t> </a:t>
            </a:r>
          </a:p>
          <a:p>
            <a:pPr algn="ctr">
              <a:defRPr b="0" i="0"/>
            </a:pPr>
            <a:r>
              <a:rPr lang="1106" sz="2000" b="1" dirty="0">
                <a:latin typeface="Arial" panose="020B0604020202020204" pitchFamily="34" charset="0"/>
                <a:cs typeface="Arial" panose="020B0604020202020204" pitchFamily="34" charset="0"/>
              </a:rPr>
              <a:t>Cyfnod Adrodd 1 Ebrill 2020-31 Mawrth 2021</a:t>
            </a:r>
            <a:endParaRPr lang="en-GB" sz="2000" b="1"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a:defRPr b="0" i="0"/>
            </a:pPr>
            <a:fld id="{483A6708-525B-4647-8950-A63D91AAFA41}" type="slidenum">
              <a:rPr lang="en-GB" smtClean="0"/>
              <a:t>64</a:t>
            </a:fld>
            <a:endParaRPr lang="en-GB"/>
          </a:p>
        </p:txBody>
      </p:sp>
      <p:pic>
        <p:nvPicPr>
          <p:cNvPr id="6" name="Picture 5" descr="Vamos al Grano, Nueva ley de Inclusión Laboral | HR Connec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spTree>
    <p:extLst>
      <p:ext uri="{BB962C8B-B14F-4D97-AF65-F5344CB8AC3E}">
        <p14:creationId xmlns:p14="http://schemas.microsoft.com/office/powerpoint/2010/main" val="14653094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6" name="TextBox 5"/>
          <p:cNvSpPr txBox="1"/>
          <p:nvPr/>
        </p:nvSpPr>
        <p:spPr>
          <a:xfrm>
            <a:off x="145068" y="1506701"/>
            <a:ext cx="6590854" cy="3308598"/>
          </a:xfrm>
          <a:prstGeom prst="rect">
            <a:avLst/>
          </a:prstGeom>
          <a:solidFill>
            <a:schemeClr val="accent1">
              <a:lumMod val="40000"/>
              <a:lumOff val="6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Cyflwynwyd cais am wobr Aur Cynllun Cydnabod Cyflogwyr Cyfamod y Lluoedd Arfog ar 31 Mawrth 2021. Cyhoeddir canlyniadau’r cyflwyniadau erbyn 31 Gorffennaf 2021;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Ym mis Mawrth 2021, aethpwyd i ddigwyddiad cyflogaeth gyda Gyrfa Cymru ac i Gynhadledd y Lluoedd Arfog;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Parheir i ddefnyddio amrywiaeth o lwyfannau i hysbysebu (radio lleol, cyfnodolion proffesiynol, parciau gwyliau lleol, y cyfryngau cymdeithasol – Twitter, Facebook a LinkedIn);</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Rhithfannau ar gyfer Gwrando yn cael eu hwyluso er mwyn rhoi cyfleoedd i gyd-weithwyr ddod ynghyd, bod yn nhw eu hunain, sicrhau amser i rywun wrando arnynt, a chysylltu â’i gilydd ar lefel ddyfnach;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Rhwydwaith Hwyluswyr Mannau ar gyfer Gwrando wedi cael ei sefydlu (mis Hydref 2020) i ddarparu cymorth a chyfle i rannu’r dysgu, ac i alluogi i’r model gael ei ddefnyddio’n ehangach ledled y sefydliad; </a:t>
            </a:r>
          </a:p>
          <a:p>
            <a:pPr lvl="0"/>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Mae darparu llwyfan technoleg ‘Dweud eich Dweud yn Ddiogel’ i gefnogi’r diwylliant o ddiogelwch seicolegol yn cael ei negodi ar hyn o bryd. </a:t>
            </a:r>
            <a:endParaRPr lang="en-GB" sz="1100" dirty="0">
              <a:latin typeface="Arial" panose="020B0604020202020204" pitchFamily="34" charset="0"/>
              <a:cs typeface="Arial" panose="020B0604020202020204" pitchFamily="34" charset="0"/>
            </a:endParaRPr>
          </a:p>
        </p:txBody>
      </p:sp>
      <p:sp>
        <p:nvSpPr>
          <p:cNvPr id="9" name="TextBox 8"/>
          <p:cNvSpPr txBox="1"/>
          <p:nvPr/>
        </p:nvSpPr>
        <p:spPr>
          <a:xfrm>
            <a:off x="145273" y="4880856"/>
            <a:ext cx="6590855" cy="945825"/>
          </a:xfrm>
          <a:prstGeom prst="rect">
            <a:avLst/>
          </a:prstGeom>
          <a:solidFill>
            <a:schemeClr val="bg1">
              <a:lumMod val="95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Rhoddwyd cynllun ar waith i gyflwyno Rheolw</a:t>
            </a:r>
            <a:r>
              <a:rPr lang="en-GB" sz="1100" dirty="0">
                <a:latin typeface="Arial" panose="020B0604020202020204" pitchFamily="34" charset="0"/>
                <a:cs typeface="Arial" panose="020B0604020202020204" pitchFamily="34" charset="0"/>
              </a:rPr>
              <a:t>y</a:t>
            </a:r>
            <a:r>
              <a:rPr lang="1106" sz="1100" dirty="0">
                <a:latin typeface="Arial" panose="020B0604020202020204" pitchFamily="34" charset="0"/>
                <a:cs typeface="Arial" panose="020B0604020202020204" pitchFamily="34" charset="0"/>
              </a:rPr>
              <a:t>r Perthnasoedd Datblygu Sefydliadol i bo</a:t>
            </a:r>
            <a:r>
              <a:rPr lang="en-GB" sz="1100" dirty="0">
                <a:latin typeface="Arial" panose="020B0604020202020204" pitchFamily="34" charset="0"/>
                <a:cs typeface="Arial" panose="020B0604020202020204" pitchFamily="34" charset="0"/>
              </a:rPr>
              <a:t>b</a:t>
            </a:r>
            <a:r>
              <a:rPr lang="1106" sz="1100" dirty="0">
                <a:latin typeface="Arial" panose="020B0604020202020204" pitchFamily="34" charset="0"/>
                <a:cs typeface="Arial" panose="020B0604020202020204" pitchFamily="34" charset="0"/>
              </a:rPr>
              <a:t> cyfarwyddiaeth yn y Bwrdd Iechyd yn ystod haf 2021. Eu rôl fydd rhoi cymorth i’r cyfarwyddiaethau i gy</a:t>
            </a:r>
            <a:r>
              <a:rPr lang="en-GB" sz="1100" dirty="0">
                <a:latin typeface="Arial" panose="020B0604020202020204" pitchFamily="34" charset="0"/>
                <a:cs typeface="Arial" panose="020B0604020202020204" pitchFamily="34" charset="0"/>
              </a:rPr>
              <a:t>f</a:t>
            </a:r>
            <a:r>
              <a:rPr lang="1106" sz="1100" dirty="0">
                <a:latin typeface="Arial" panose="020B0604020202020204" pitchFamily="34" charset="0"/>
                <a:cs typeface="Arial" panose="020B0604020202020204" pitchFamily="34" charset="0"/>
              </a:rPr>
              <a:t>lawni gweithrediadau o ddydd i ddydd, yn ogystal â’u helpu i ehangu amrywiaeth a chynhwysiant, datblygu eu gweithlu, meithrin perthnasoedd cadarnhaol, a darparu trefniadau llwyddiannus a chefnogol i’w timau o ran gweithio gartref</a:t>
            </a:r>
            <a:r>
              <a:rPr lang="1106" sz="1200" dirty="0"/>
              <a:t>. </a:t>
            </a:r>
          </a:p>
        </p:txBody>
      </p:sp>
      <p:sp>
        <p:nvSpPr>
          <p:cNvPr id="10" name="TextBox 9"/>
          <p:cNvSpPr txBox="1"/>
          <p:nvPr/>
        </p:nvSpPr>
        <p:spPr>
          <a:xfrm>
            <a:off x="145273" y="7901326"/>
            <a:ext cx="3443748" cy="930569"/>
          </a:xfrm>
          <a:prstGeom prst="rect">
            <a:avLst/>
          </a:prstGeom>
          <a:solidFill>
            <a:schemeClr val="accent1">
              <a:lumMod val="60000"/>
              <a:lumOff val="4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Mae’r tîm Datblygu Sefydliadol yn parhau i gynnal gweithdai pwrpasol ar werthoedd ac ymyriadau Datblygu Sefydliadol gyda thimau. Bu yna gynnydd yn nifer y ceisiadau gan y gwasanaethau am y sesiynau hyn. </a:t>
            </a:r>
          </a:p>
        </p:txBody>
      </p:sp>
      <p:sp>
        <p:nvSpPr>
          <p:cNvPr id="11" name="TextBox 10"/>
          <p:cNvSpPr txBox="1"/>
          <p:nvPr/>
        </p:nvSpPr>
        <p:spPr>
          <a:xfrm>
            <a:off x="140172" y="5889558"/>
            <a:ext cx="6590855" cy="1277273"/>
          </a:xfrm>
          <a:prstGeom prst="rect">
            <a:avLst/>
          </a:prstGeom>
          <a:solidFill>
            <a:schemeClr val="accent3">
              <a:lumMod val="60000"/>
              <a:lumOff val="4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Mae gwaith wedi dechrau i gynnwys diwylliant o Berthnasoedd Gweithio Iachach. Mae’r polisi cwynion cyflogaeth wedi cael ei ailddrafftio yn arddull y polisi rheoli presenoldeb yn y gwaith, ac mae’n canolbwyntio ar bobl yn hytrach nag ar y broses. Bydd yr angen am gamau gweithredu anffurfiol i ddatrys gwrthdaro camweithredol yn cynnig llawer o fanteision i’r gweithlu ac, yn y pen draw, i’n cleifion</a:t>
            </a:r>
            <a:r>
              <a:rPr lang="en-GB" sz="1100" dirty="0">
                <a:latin typeface="Arial" panose="020B0604020202020204" pitchFamily="34" charset="0"/>
                <a:cs typeface="Arial" panose="020B0604020202020204" pitchFamily="34" charset="0"/>
              </a:rPr>
              <a:t>. </a:t>
            </a:r>
            <a:r>
              <a:rPr lang="1106" sz="1100" dirty="0">
                <a:latin typeface="Arial" panose="020B0604020202020204" pitchFamily="34" charset="0"/>
                <a:cs typeface="Arial" panose="020B0604020202020204" pitchFamily="34" charset="0"/>
              </a:rPr>
              <a:t>Mae’r timau Datblygu Sefydliadol yn gweithio’n agos gydag Adnoddau Dynol Gweithredol i </a:t>
            </a:r>
            <a:r>
              <a:rPr lang="en-GB" sz="1100" dirty="0" err="1">
                <a:latin typeface="Arial" panose="020B0604020202020204" pitchFamily="34" charset="0"/>
                <a:cs typeface="Arial" panose="020B0604020202020204" pitchFamily="34" charset="0"/>
              </a:rPr>
              <a:t>sefydlu</a:t>
            </a:r>
            <a:r>
              <a:rPr lang="1106" sz="1100" dirty="0">
                <a:latin typeface="Arial" panose="020B0604020202020204" pitchFamily="34" charset="0"/>
                <a:cs typeface="Arial" panose="020B0604020202020204" pitchFamily="34" charset="0"/>
              </a:rPr>
              <a:t> diwylliant o sgyrsiau agored, onest. Bydd y polisi</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n mynd yn fyw ym mis Mehefin 2021; cynhelir gweithdai rhithwir rhwng misoedd Chwefror a Mai 2021 mewn perthynas â’r fenter Gymru gyfan hon. </a:t>
            </a:r>
            <a:endParaRPr lang="en-GB" sz="11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b="0" i="0"/>
            </a:pPr>
            <a:fld id="{72475CDF-2520-4826-A50B-7D99EAF371D9}" type="slidenum">
              <a:rPr lang="en-GB" smtClean="0"/>
              <a:t>7</a:t>
            </a:fld>
            <a:endParaRPr lang="en-GB"/>
          </a:p>
        </p:txBody>
      </p:sp>
      <p:sp>
        <p:nvSpPr>
          <p:cNvPr id="15" name="TextBox 14"/>
          <p:cNvSpPr txBox="1"/>
          <p:nvPr/>
        </p:nvSpPr>
        <p:spPr>
          <a:xfrm>
            <a:off x="140172" y="7232409"/>
            <a:ext cx="6590855" cy="594954"/>
          </a:xfrm>
          <a:prstGeom prst="rect">
            <a:avLst/>
          </a:prstGeom>
          <a:solidFill>
            <a:schemeClr val="accent1">
              <a:lumMod val="40000"/>
              <a:lumOff val="6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Ym mis Chwefror 2021 lansiwyd Engagement HQ, sef llwyfan ymgysylltu digidol sy’n rhoi cyfle i staff y Bwrdd Iechyd ymgysylltu y naill â’r llall, rhannu profiadau dynol, canmol cyd-weithwyr a rhannu syniadau. </a:t>
            </a:r>
            <a:endParaRPr lang="en-GB" sz="1100" dirty="0">
              <a:latin typeface="Arial" panose="020B0604020202020204" pitchFamily="34" charset="0"/>
              <a:cs typeface="Arial" panose="020B0604020202020204" pitchFamily="34" charset="0"/>
            </a:endParaRPr>
          </a:p>
        </p:txBody>
      </p:sp>
      <p:sp>
        <p:nvSpPr>
          <p:cNvPr id="16" name="TextBox 15"/>
          <p:cNvSpPr txBox="1"/>
          <p:nvPr/>
        </p:nvSpPr>
        <p:spPr>
          <a:xfrm>
            <a:off x="145068" y="776671"/>
            <a:ext cx="6545318" cy="640720"/>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i Hyrwyddo Cydraddoldeb, Amrywiaeth a Chynhwysiant yn ystod 2020-2021</a:t>
            </a:r>
            <a:endParaRPr lang="en-GB" dirty="0">
              <a:solidFill>
                <a:schemeClr val="bg1"/>
              </a:solidFill>
            </a:endParaRPr>
          </a:p>
        </p:txBody>
      </p:sp>
      <p:sp>
        <p:nvSpPr>
          <p:cNvPr id="12" name="TextBox 11"/>
          <p:cNvSpPr txBox="1"/>
          <p:nvPr/>
        </p:nvSpPr>
        <p:spPr>
          <a:xfrm>
            <a:off x="3714750" y="7923919"/>
            <a:ext cx="2975636" cy="594954"/>
          </a:xfrm>
          <a:prstGeom prst="rect">
            <a:avLst/>
          </a:prstGeom>
          <a:solidFill>
            <a:schemeClr val="accent1">
              <a:lumMod val="20000"/>
              <a:lumOff val="80000"/>
            </a:schemeClr>
          </a:solidFill>
          <a:ln>
            <a:solidFill>
              <a:schemeClr val="tx1"/>
            </a:solidFill>
            <a:prstDash val="sysDot"/>
          </a:ln>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Mae cyfres o animeiddiadau hyfforddiant recriwtio byr wedi cael eu drafftio i’w cyflenwi i Reolwyr Penodi. </a:t>
            </a:r>
            <a:endParaRPr lang="en-GB" sz="1100" dirty="0">
              <a:latin typeface="Arial" panose="020B0604020202020204" pitchFamily="34" charset="0"/>
              <a:cs typeface="Arial" panose="020B0604020202020204" pitchFamily="34" charset="0"/>
            </a:endParaRPr>
          </a:p>
        </p:txBody>
      </p:sp>
      <p:sp>
        <p:nvSpPr>
          <p:cNvPr id="13" name="Flowchart: Connector 12"/>
          <p:cNvSpPr/>
          <p:nvPr/>
        </p:nvSpPr>
        <p:spPr>
          <a:xfrm>
            <a:off x="262890" y="8902949"/>
            <a:ext cx="6035040" cy="724603"/>
          </a:xfrm>
          <a:prstGeom prst="flowChartConnector">
            <a:avLst/>
          </a:prstGeom>
          <a:solidFill>
            <a:schemeClr val="bg2"/>
          </a:solidFill>
          <a:ln>
            <a:solidFill>
              <a:srgbClr val="002060"/>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tx1"/>
                </a:solidFill>
                <a:latin typeface="Arial" panose="020B0604020202020204" pitchFamily="34" charset="0"/>
                <a:cs typeface="Arial" panose="020B0604020202020204" pitchFamily="34" charset="0"/>
              </a:rPr>
              <a:t>Yn ystod 2020-21 cynhaliodd y Bwrdd Iechyd 19 o Asesiadau o’r Effaith ar Gydraddoldeb mewn perthynas â’r polisïau cyflogaeth</a:t>
            </a:r>
            <a:r>
              <a:rPr lang="en-GB" sz="11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3422241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3" name="Rectangle 2"/>
          <p:cNvSpPr/>
          <p:nvPr/>
        </p:nvSpPr>
        <p:spPr>
          <a:xfrm>
            <a:off x="2224531" y="412777"/>
            <a:ext cx="184731" cy="400110"/>
          </a:xfrm>
          <a:prstGeom prst="rect">
            <a:avLst/>
          </a:prstGeom>
          <a:solidFill>
            <a:schemeClr val="accent1">
              <a:lumMod val="20000"/>
              <a:lumOff val="80000"/>
            </a:schemeClr>
          </a:solidFill>
        </p:spPr>
        <p:txBody>
          <a:bodyPr wrap="none" lIns="91440" tIns="45720" rIns="91440" bIns="45720">
            <a:spAutoFit/>
          </a:bodyPr>
          <a:lstStyle/>
          <a:p>
            <a:pPr algn="ctr"/>
            <a:endParaRPr lang="en-US" sz="2000" b="1" cap="none" spc="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7" name="TextBox 6"/>
          <p:cNvSpPr txBox="1"/>
          <p:nvPr/>
        </p:nvSpPr>
        <p:spPr>
          <a:xfrm>
            <a:off x="187551" y="1515385"/>
            <a:ext cx="6369672" cy="2105223"/>
          </a:xfrm>
          <a:prstGeom prst="rect">
            <a:avLst/>
          </a:prstGeom>
          <a:solidFill>
            <a:schemeClr val="bg1">
              <a:lumMod val="85000"/>
            </a:schemeClr>
          </a:solidFill>
        </p:spPr>
        <p:txBody>
          <a:bodyPr wrap="square" rtlCol="0">
            <a:spAutoFit/>
          </a:bodyPr>
          <a:lstStyle/>
          <a:p>
            <a:pPr marL="171450" lvl="0" indent="-171450">
              <a:buFont typeface="Arial" panose="020B0604020202020204" pitchFamily="34" charset="0"/>
              <a:buChar char="•"/>
              <a:defRPr b="0" i="0"/>
            </a:pPr>
            <a:r>
              <a:rPr lang="1106" sz="1100" dirty="0">
                <a:latin typeface="Arial" panose="020B0604020202020204" pitchFamily="34" charset="0"/>
                <a:cs typeface="Arial" panose="020B0604020202020204" pitchFamily="34" charset="0"/>
              </a:rPr>
              <a:t>Rhyddhaodd yr ymgyrch “Dyma Hywel Dda” ddyfyniadau/dystebau gan unigolion yn rhannu eu profiadau o gamau cadarnhaol; </a:t>
            </a:r>
          </a:p>
          <a:p>
            <a:pPr marL="171450" lvl="0" indent="-171450">
              <a:buFont typeface="Arial" panose="020B0604020202020204" pitchFamily="34" charset="0"/>
              <a:buChar char="•"/>
              <a:defRPr b="0" i="0"/>
            </a:pPr>
            <a:r>
              <a:rPr lang="1106" sz="1100" dirty="0">
                <a:latin typeface="Arial" panose="020B0604020202020204" pitchFamily="34" charset="0"/>
                <a:cs typeface="Arial" panose="020B0604020202020204" pitchFamily="34" charset="0"/>
              </a:rPr>
              <a:t>Ym misoedd Chwefror a Mawrth 2021 cafwyd hyfforddiant rhithwir ar Gydraddoldeb ac Amrywiaeth gan Diverse Cymru i feithrin ymwybyddiaeth yn y swyddogaeth recriwtio; </a:t>
            </a:r>
          </a:p>
          <a:p>
            <a:pPr marL="171450" lvl="0" indent="-171450">
              <a:buFont typeface="Arial" panose="020B0604020202020204" pitchFamily="34" charset="0"/>
              <a:buChar char="•"/>
              <a:defRPr b="0" i="0"/>
            </a:pPr>
            <a:r>
              <a:rPr lang="1106" sz="1100" dirty="0">
                <a:latin typeface="Arial" panose="020B0604020202020204" pitchFamily="34" charset="0"/>
                <a:cs typeface="Arial" panose="020B0604020202020204" pitchFamily="34" charset="0"/>
              </a:rPr>
              <a:t>Cafwyd hyfforddiant ar Ragfarn Ddiarwybod gan Diverse Cymru ym mis Mawrth 2021; </a:t>
            </a:r>
          </a:p>
          <a:p>
            <a:pPr marL="171450" lvl="0" indent="-171450">
              <a:buFont typeface="Arial" panose="020B0604020202020204" pitchFamily="34" charset="0"/>
              <a:buChar char="•"/>
              <a:defRPr b="0" i="0"/>
            </a:pPr>
            <a:r>
              <a:rPr lang="1106" sz="1100" dirty="0">
                <a:latin typeface="Arial" panose="020B0604020202020204" pitchFamily="34" charset="0"/>
                <a:cs typeface="Arial" panose="020B0604020202020204" pitchFamily="34" charset="0"/>
              </a:rPr>
              <a:t>Tarfwyd ar hyfforddiant ar Gydraddoldeb ac Amrywiaeth gyda’r adran Adnoddau Dynol ym mis Mawrth 2021; </a:t>
            </a:r>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b="0" i="0"/>
            </a:pPr>
            <a:r>
              <a:rPr lang="1106" sz="1100" dirty="0">
                <a:latin typeface="Arial" panose="020B0604020202020204" pitchFamily="34" charset="0"/>
                <a:cs typeface="Arial" panose="020B0604020202020204" pitchFamily="34" charset="0"/>
              </a:rPr>
              <a:t>Cynhaliwyd yr arolwg staff cenedlaethol trwy gydol mis Tachwedd 2020. Roedd yr arolwg yn cynnwys llai o gwestiynau, ynghyd â blychau testun gwag i fesur data ansoddol o brofiadau staff. Nod yr arolwg oedd edrych yn fanwl ar dimau, a galluogi i sgyrsiau ystyrlon gael eu cynnal am ymgysylltiad a phrofiadau staff ar lefel fwy personol. Yn y dyfodol, cynhelir arolygon pwls lleol bob chwarter i ddarparu data ‘amser real’ o brofiadau staff a newid diwylliant. </a:t>
            </a:r>
          </a:p>
        </p:txBody>
      </p:sp>
      <p:sp>
        <p:nvSpPr>
          <p:cNvPr id="11" name="TextBox 10"/>
          <p:cNvSpPr txBox="1"/>
          <p:nvPr/>
        </p:nvSpPr>
        <p:spPr>
          <a:xfrm>
            <a:off x="3727268" y="7203059"/>
            <a:ext cx="2943180" cy="2292935"/>
          </a:xfrm>
          <a:prstGeom prst="rect">
            <a:avLst/>
          </a:prstGeom>
          <a:solidFill>
            <a:schemeClr val="accent1">
              <a:lumMod val="40000"/>
              <a:lumOff val="6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Mae fframwaith wedi cael ei ddatblygu a fydd yn galluogir Adran Dysgu a Datblygu i ganolbwyntio ar sicrhau bod Bwrdd Iechyd Prifysgol Hywel Dda yn darparu mynediad at gyfleoedd cynhwysol a theg o ran addysg a datblygu i’n holl staff presennol a staff yn y dyfodol, ni waeth beth yw eu hoedran, eu rhywedd, eu cyfeiriadedd rhywiol, eu hil, eu dosbarth, eu crefydd, eu hanabledd na’u gallu. Rhoddir ystyriaeth hefyd i gyfarpar, adnoddau, patrymau sifftiau a chyfyngiadau ariannol er mwyn creu cyfleoedd dysgu cwbl hygyrch. </a:t>
            </a:r>
          </a:p>
        </p:txBody>
      </p:sp>
      <p:sp>
        <p:nvSpPr>
          <p:cNvPr id="16" name="TextBox 15"/>
          <p:cNvSpPr txBox="1"/>
          <p:nvPr/>
        </p:nvSpPr>
        <p:spPr>
          <a:xfrm>
            <a:off x="187551" y="5223458"/>
            <a:ext cx="2654686" cy="1954381"/>
          </a:xfrm>
          <a:prstGeom prst="rect">
            <a:avLst/>
          </a:prstGeom>
          <a:solidFill>
            <a:schemeClr val="accent1">
              <a:lumMod val="60000"/>
              <a:lumOff val="40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Comisiynwyd Diverse Cymru i ddarparu saith sesiwn hyfforddi ar-lein i staff ledled y sefydliad, sesiynau a oedd yn canolbwyntio ar amlinellu’r rhwystrau a wynebir gan ymgeiswyr, staff presennol a defnyddwyr gwasanaethau. Anogwyd y rhai a oedd yn bresennol i ystyried y modd y gallai’r rhwystrau hyn gael eu dileu, a’r modd y gallai’r Bwrdd Iechyd weithio tuag at amgylchedd mwy cynhwysol. </a:t>
            </a:r>
          </a:p>
        </p:txBody>
      </p:sp>
      <p:sp>
        <p:nvSpPr>
          <p:cNvPr id="6" name="Slide Number Placeholder 5"/>
          <p:cNvSpPr>
            <a:spLocks noGrp="1"/>
          </p:cNvSpPr>
          <p:nvPr>
            <p:ph type="sldNum" sz="quarter" idx="12"/>
          </p:nvPr>
        </p:nvSpPr>
        <p:spPr/>
        <p:txBody>
          <a:bodyPr/>
          <a:lstStyle/>
          <a:p>
            <a:pPr>
              <a:defRPr b="0" i="0"/>
            </a:pPr>
            <a:fld id="{F3F4322E-10D7-4B3B-9084-33CD54A15C9E}" type="slidenum">
              <a:rPr lang="en-GB" smtClean="0"/>
              <a:t>8</a:t>
            </a:fld>
            <a:endParaRPr lang="en-GB" dirty="0"/>
          </a:p>
        </p:txBody>
      </p:sp>
      <p:sp>
        <p:nvSpPr>
          <p:cNvPr id="18" name="TextBox 17"/>
          <p:cNvSpPr txBox="1"/>
          <p:nvPr/>
        </p:nvSpPr>
        <p:spPr>
          <a:xfrm>
            <a:off x="187551" y="744992"/>
            <a:ext cx="6369672" cy="640720"/>
          </a:xfrm>
          <a:prstGeom prst="rect">
            <a:avLst/>
          </a:prstGeom>
          <a:solidFill>
            <a:schemeClr val="accent1">
              <a:lumMod val="50000"/>
            </a:schemeClr>
          </a:solidFill>
        </p:spPr>
        <p:txBody>
          <a:bodyPr wrap="square" rtlCol="0">
            <a:spAutoFit/>
          </a:bodyPr>
          <a:lstStyle/>
          <a:p>
            <a:pPr>
              <a:defRPr b="0" i="0"/>
            </a:pPr>
            <a:r>
              <a:rPr lang="1106" dirty="0">
                <a:solidFill>
                  <a:schemeClr val="bg1"/>
                </a:solidFill>
              </a:rPr>
              <a:t>Camau Cadarnhaol i Hyrwyddo Cydraddoldeb, Amrywiaeth a Chynhwysiant yn ystod 2020-2021</a:t>
            </a:r>
            <a:endParaRPr lang="en-GB" dirty="0">
              <a:solidFill>
                <a:schemeClr val="bg1"/>
              </a:solidFill>
            </a:endParaRPr>
          </a:p>
        </p:txBody>
      </p:sp>
      <p:sp>
        <p:nvSpPr>
          <p:cNvPr id="13" name="Oval Callout 12"/>
          <p:cNvSpPr/>
          <p:nvPr/>
        </p:nvSpPr>
        <p:spPr>
          <a:xfrm>
            <a:off x="2940368" y="3722555"/>
            <a:ext cx="3806190" cy="3215063"/>
          </a:xfrm>
          <a:prstGeom prst="wedgeEllipseCallout">
            <a:avLst>
              <a:gd name="adj1" fmla="val -40330"/>
              <a:gd name="adj2" fmla="val 50360"/>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b="0" i="0"/>
            </a:pPr>
            <a:r>
              <a:rPr lang="1106" sz="1100" dirty="0">
                <a:solidFill>
                  <a:schemeClr val="accent1">
                    <a:lumMod val="50000"/>
                  </a:schemeClr>
                </a:solidFill>
                <a:latin typeface="Arial" panose="020B0604020202020204" pitchFamily="34" charset="0"/>
                <a:cs typeface="Arial" panose="020B0604020202020204" pitchFamily="34" charset="0"/>
              </a:rPr>
              <a:t>“Ers dechrau ar fy nhaith gyda Hywel Dda, rwyf wedi fy syfrdanu’n aml gan y cymorth a geir gan gyd-weithwyr. Rwy’n arddel yn agored fy mod yn ... unigolyn ... yn ddyn ... sy’n digwydd bod yn hoyw. Mae pawb, ni waeth beth yw eu cyfeiriadedd na’u hunaniaeth, yn haeddu amgylchedd diogel a chefnogol lle y gallant wireddu eu potensial llawn. Rwy’n ddigon lwcus i fod wedi profi hynny i gyd, ac mae yna sawl cyfeillgarwch gwych wedi cael ei ffurfio. Does dim amser mwy priodol i ddweud bod gwaith tîm wir yn gwireddu’r freuddwyd!” – Matt</a:t>
            </a:r>
          </a:p>
        </p:txBody>
      </p:sp>
      <p:sp>
        <p:nvSpPr>
          <p:cNvPr id="5" name="TextBox 4"/>
          <p:cNvSpPr txBox="1"/>
          <p:nvPr/>
        </p:nvSpPr>
        <p:spPr>
          <a:xfrm>
            <a:off x="187551" y="7279786"/>
            <a:ext cx="3421472" cy="2123658"/>
          </a:xfrm>
          <a:prstGeom prst="rect">
            <a:avLst/>
          </a:prstGeom>
          <a:solidFill>
            <a:schemeClr val="bg1">
              <a:lumMod val="85000"/>
            </a:schemeClr>
          </a:solidFill>
        </p:spPr>
        <p:txBody>
          <a:bodyPr wrap="square" rtlCol="0">
            <a:spAutoFit/>
          </a:bodyPr>
          <a:lstStyle/>
          <a:p>
            <a:pPr lvl="0">
              <a:defRPr b="0" i="0"/>
            </a:pPr>
            <a:r>
              <a:rPr lang="1106" sz="1100" dirty="0">
                <a:latin typeface="Arial" panose="020B0604020202020204" pitchFamily="34" charset="0"/>
                <a:cs typeface="Arial" panose="020B0604020202020204" pitchFamily="34" charset="0"/>
              </a:rPr>
              <a:t>Mae adroddiadau dadansoddi tueddiadau chwarterol ar Gyfweliadau Ymadael wedi cael eu llunio er 2017. Ar 30 Hydref 2020, ychwanegwyd data demograffig at ddogfen y cyfweliadau ymadael er mwyn galluogi dadansoddiad manylach. Bydd adroddiadau chwarterol yn y dyfodol, a fydd yn cynnwys y data demograffig, yn rhoi cymorth i grwpiau llywio amrywiol, e.e. BAME. Hyrwyddir proses y cyfweliadau ymadael trwy raglenni datblygu arweinyddiaeth, negeseuon e-bost cyffredinol, a gohebiaeth â staff wrth iddynt adael y sefydliad. </a:t>
            </a:r>
          </a:p>
        </p:txBody>
      </p:sp>
      <p:sp>
        <p:nvSpPr>
          <p:cNvPr id="19" name="TextBox 18"/>
          <p:cNvSpPr txBox="1"/>
          <p:nvPr/>
        </p:nvSpPr>
        <p:spPr>
          <a:xfrm>
            <a:off x="187551" y="3722555"/>
            <a:ext cx="2654686" cy="1398956"/>
          </a:xfrm>
          <a:prstGeom prst="rect">
            <a:avLst/>
          </a:prstGeom>
          <a:solidFill>
            <a:schemeClr val="bg1">
              <a:lumMod val="95000"/>
            </a:schemeClr>
          </a:solidFill>
        </p:spPr>
        <p:txBody>
          <a:bodyPr wrap="square" rtlCol="0">
            <a:spAutoFit/>
          </a:bodyPr>
          <a:lstStyle/>
          <a:p>
            <a:pPr lvl="0">
              <a:spcAft>
                <a:spcPts val="600"/>
              </a:spcAft>
              <a:defRPr b="0" i="0"/>
            </a:pPr>
            <a:r>
              <a:rPr lang="1106" sz="1100" dirty="0">
                <a:latin typeface="Arial" panose="020B0604020202020204" pitchFamily="34" charset="0"/>
                <a:cs typeface="Arial" panose="020B0604020202020204" pitchFamily="34" charset="0"/>
              </a:rPr>
              <a:t>Darp</a:t>
            </a:r>
            <a:r>
              <a:rPr lang="en-GB" sz="1100" dirty="0" err="1">
                <a:latin typeface="Arial" panose="020B0604020202020204" pitchFamily="34" charset="0"/>
                <a:cs typeface="Arial" panose="020B0604020202020204" pitchFamily="34" charset="0"/>
              </a:rPr>
              <a:t>arwyd</a:t>
            </a:r>
            <a:r>
              <a:rPr lang="1106" sz="1100" dirty="0">
                <a:latin typeface="Arial" panose="020B0604020202020204" pitchFamily="34" charset="0"/>
                <a:cs typeface="Arial" panose="020B0604020202020204" pitchFamily="34" charset="0"/>
              </a:rPr>
              <a:t> rhwydwaith hyfforddi i gefnogi’r staff</a:t>
            </a:r>
            <a:r>
              <a:rPr lang="en-GB" sz="1100" dirty="0">
                <a:latin typeface="Arial" panose="020B0604020202020204" pitchFamily="34" charset="0"/>
                <a:cs typeface="Arial" panose="020B0604020202020204" pitchFamily="34" charset="0"/>
              </a:rPr>
              <a:t>.</a:t>
            </a:r>
            <a:r>
              <a:rPr lang="1106" sz="1100"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lvl="0">
              <a:defRPr b="0" i="0"/>
            </a:pPr>
            <a:r>
              <a:rPr lang="1106" sz="1100" dirty="0">
                <a:latin typeface="Arial" panose="020B0604020202020204" pitchFamily="34" charset="0"/>
                <a:cs typeface="Arial" panose="020B0604020202020204" pitchFamily="34" charset="0"/>
              </a:rPr>
              <a:t>Rhoddwyd cynllun ar waith i gynyddu maint y tîm Diwylliant a Phrofiad y Gweithlu er mwyn dadansoddi a choladu data i gefnogi newid diwylliannol. </a:t>
            </a:r>
          </a:p>
        </p:txBody>
      </p:sp>
    </p:spTree>
    <p:extLst>
      <p:ext uri="{BB962C8B-B14F-4D97-AF65-F5344CB8AC3E}">
        <p14:creationId xmlns:p14="http://schemas.microsoft.com/office/powerpoint/2010/main" val="329674100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b="0" i="0"/>
            </a:pPr>
            <a:fld id="{CDDDD2CF-8A58-4C85-9840-74109586FC13}" type="slidenum">
              <a:rPr lang="en-GB" smtClean="0"/>
              <a:t>9</a:t>
            </a:fld>
            <a:endParaRPr lang="en-GB"/>
          </a:p>
        </p:txBody>
      </p:sp>
      <p:sp>
        <p:nvSpPr>
          <p:cNvPr id="5" name="Rectangle 4"/>
          <p:cNvSpPr/>
          <p:nvPr/>
        </p:nvSpPr>
        <p:spPr>
          <a:xfrm>
            <a:off x="1029939" y="2155763"/>
            <a:ext cx="4798120" cy="1311951"/>
          </a:xfrm>
          <a:prstGeom prst="rect">
            <a:avLst/>
          </a:prstGeom>
          <a:noFill/>
        </p:spPr>
        <p:txBody>
          <a:bodyPr wrap="none">
            <a:spAutoFit/>
          </a:bodyPr>
          <a:lstStyle/>
          <a:p>
            <a:pPr algn="ctr">
              <a:defRPr b="0" i="0"/>
            </a:pPr>
            <a:r>
              <a:rPr lang="1106" sz="4000" b="1" dirty="0"/>
              <a:t>Adran 3</a:t>
            </a:r>
          </a:p>
          <a:p>
            <a:pPr algn="ctr">
              <a:defRPr b="0" i="0"/>
            </a:pPr>
            <a:r>
              <a:rPr lang="1106" sz="4000" b="1" dirty="0"/>
              <a:t>Cyfeiriadedd Rhywiol </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149454641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029E588A30E9647B97C1B2705D2DE81" ma:contentTypeVersion="11" ma:contentTypeDescription="Create a new document." ma:contentTypeScope="" ma:versionID="0dca5c16e3383dc3fe74dd1b1ccc0c16">
  <xsd:schema xmlns:xsd="http://www.w3.org/2001/XMLSchema" xmlns:xs="http://www.w3.org/2001/XMLSchema" xmlns:p="http://schemas.microsoft.com/office/2006/metadata/properties" xmlns:ns2="35a2596b-6f4b-4cb6-be39-9a8f89d1d2f1" xmlns:ns3="ea1e2365-ff4c-408d-a49f-ae15b171b6d3" targetNamespace="http://schemas.microsoft.com/office/2006/metadata/properties" ma:root="true" ma:fieldsID="94c31e05fc2eb5c124e23ac5eb77201a" ns2:_="" ns3:_="">
    <xsd:import namespace="35a2596b-6f4b-4cb6-be39-9a8f89d1d2f1"/>
    <xsd:import namespace="ea1e2365-ff4c-408d-a49f-ae15b171b6d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a2596b-6f4b-4cb6-be39-9a8f89d1d2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1e2365-ff4c-408d-a49f-ae15b171b6d3"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6FC6CEA-E056-468F-9246-DF74E34B2734}">
  <ds:schemaRefs>
    <ds:schemaRef ds:uri="http://schemas.microsoft.com/sharepoint/v3/contenttype/forms"/>
  </ds:schemaRefs>
</ds:datastoreItem>
</file>

<file path=customXml/itemProps2.xml><?xml version="1.0" encoding="utf-8"?>
<ds:datastoreItem xmlns:ds="http://schemas.openxmlformats.org/officeDocument/2006/customXml" ds:itemID="{1A716989-03C9-428C-B760-0E13DC472A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a2596b-6f4b-4cb6-be39-9a8f89d1d2f1"/>
    <ds:schemaRef ds:uri="ea1e2365-ff4c-408d-a49f-ae15b171b6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690C13-D336-40DF-A4DB-EA6B8408170E}">
  <ds:schemaRefs>
    <ds:schemaRef ds:uri="http://purl.org/dc/dcmitype/"/>
    <ds:schemaRef ds:uri="ea1e2365-ff4c-408d-a49f-ae15b171b6d3"/>
    <ds:schemaRef ds:uri="http://purl.org/dc/elements/1.1/"/>
    <ds:schemaRef ds:uri="http://schemas.microsoft.com/office/2006/metadata/properties"/>
    <ds:schemaRef ds:uri="35a2596b-6f4b-4cb6-be39-9a8f89d1d2f1"/>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2882</TotalTime>
  <Words>16869</Words>
  <Application>Microsoft Office PowerPoint</Application>
  <PresentationFormat>A4 Paper (210x297 mm)</PresentationFormat>
  <Paragraphs>2687</Paragraphs>
  <Slides>64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64</vt:i4>
      </vt:variant>
    </vt:vector>
  </HeadingPairs>
  <TitlesOfParts>
    <vt:vector size="72" baseType="lpstr">
      <vt:lpstr>Arial</vt:lpstr>
      <vt:lpstr>Calibri</vt:lpstr>
      <vt:lpstr>Calibri Light</vt:lpstr>
      <vt:lpstr>Lato</vt:lpstr>
      <vt:lpstr>Lato Light</vt:lpstr>
      <vt:lpstr>Poppins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Owen (Hywel Dda UHB - Head of Recruitment and Workforce Equality, Diversity &amp; Inclusion)</dc:creator>
  <cp:lastModifiedBy>Alan Winter (Hywel Dda UHB - Senior Diversity and Inclusion Officer)</cp:lastModifiedBy>
  <cp:revision>215</cp:revision>
  <dcterms:created xsi:type="dcterms:W3CDTF">2021-06-25T09:36:35Z</dcterms:created>
  <dcterms:modified xsi:type="dcterms:W3CDTF">2022-02-10T09:40:10Z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0x0101002029E588A30E9647B97C1B2705D2DE81</vt:lpwstr>
  </property>
</Properties>
</file>